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50" r:id="rId2"/>
  </p:sldMasterIdLst>
  <p:notesMasterIdLst>
    <p:notesMasterId r:id="rId42"/>
  </p:notesMasterIdLst>
  <p:sldIdLst>
    <p:sldId id="480" r:id="rId3"/>
    <p:sldId id="418" r:id="rId4"/>
    <p:sldId id="419" r:id="rId5"/>
    <p:sldId id="420" r:id="rId6"/>
    <p:sldId id="422" r:id="rId7"/>
    <p:sldId id="425" r:id="rId8"/>
    <p:sldId id="426" r:id="rId9"/>
    <p:sldId id="428" r:id="rId10"/>
    <p:sldId id="430" r:id="rId11"/>
    <p:sldId id="429" r:id="rId12"/>
    <p:sldId id="431" r:id="rId13"/>
    <p:sldId id="432" r:id="rId14"/>
    <p:sldId id="427" r:id="rId15"/>
    <p:sldId id="442" r:id="rId16"/>
    <p:sldId id="444" r:id="rId17"/>
    <p:sldId id="445" r:id="rId18"/>
    <p:sldId id="523" r:id="rId19"/>
    <p:sldId id="524" r:id="rId20"/>
    <p:sldId id="525" r:id="rId21"/>
    <p:sldId id="526" r:id="rId22"/>
    <p:sldId id="527" r:id="rId23"/>
    <p:sldId id="528" r:id="rId24"/>
    <p:sldId id="529" r:id="rId25"/>
    <p:sldId id="530" r:id="rId26"/>
    <p:sldId id="531" r:id="rId27"/>
    <p:sldId id="532" r:id="rId28"/>
    <p:sldId id="533" r:id="rId29"/>
    <p:sldId id="471" r:id="rId30"/>
    <p:sldId id="518" r:id="rId31"/>
    <p:sldId id="517" r:id="rId32"/>
    <p:sldId id="521" r:id="rId33"/>
    <p:sldId id="522" r:id="rId34"/>
    <p:sldId id="534" r:id="rId35"/>
    <p:sldId id="516" r:id="rId36"/>
    <p:sldId id="519" r:id="rId37"/>
    <p:sldId id="520" r:id="rId38"/>
    <p:sldId id="470" r:id="rId39"/>
    <p:sldId id="479" r:id="rId40"/>
    <p:sldId id="473" r:id="rId41"/>
  </p:sldIdLst>
  <p:sldSz cx="9144000" cy="6858000" type="screen4x3"/>
  <p:notesSz cx="6858000" cy="9144000"/>
  <p:embeddedFontLst>
    <p:embeddedFont>
      <p:font typeface="Tahoma" panose="020B0604030504040204" pitchFamily="34" charset="0"/>
      <p:regular r:id="rId43"/>
      <p:bold r:id="rId44"/>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C22"/>
    <a:srgbClr val="39683E"/>
    <a:srgbClr val="990033"/>
    <a:srgbClr val="34BEE3"/>
    <a:srgbClr val="6A9B68"/>
    <a:srgbClr val="717171"/>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0" autoAdjust="0"/>
    <p:restoredTop sz="91849" autoAdjust="0"/>
  </p:normalViewPr>
  <p:slideViewPr>
    <p:cSldViewPr>
      <p:cViewPr varScale="1">
        <p:scale>
          <a:sx n="57" d="100"/>
          <a:sy n="57" d="100"/>
        </p:scale>
        <p:origin x="412"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1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65968C-8A1B-B922-B29C-8B954EB474B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dirty="0"/>
            </a:lvl1pPr>
          </a:lstStyle>
          <a:p>
            <a:pPr>
              <a:defRPr/>
            </a:pPr>
            <a:endParaRPr lang="en-US"/>
          </a:p>
        </p:txBody>
      </p:sp>
      <p:sp>
        <p:nvSpPr>
          <p:cNvPr id="3" name="Date Placeholder 2">
            <a:extLst>
              <a:ext uri="{FF2B5EF4-FFF2-40B4-BE49-F238E27FC236}">
                <a16:creationId xmlns:a16="http://schemas.microsoft.com/office/drawing/2014/main" id="{00B7BF08-8BB8-BA57-15A4-485E86A9E1E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05320F42-37FE-40A0-A6CC-B04CD61381BB}" type="datetimeFigureOut">
              <a:rPr lang="en-US"/>
              <a:pPr>
                <a:defRPr/>
              </a:pPr>
              <a:t>1/17/2024</a:t>
            </a:fld>
            <a:endParaRPr lang="en-US" dirty="0"/>
          </a:p>
        </p:txBody>
      </p:sp>
      <p:sp>
        <p:nvSpPr>
          <p:cNvPr id="4" name="Slide Image Placeholder 3">
            <a:extLst>
              <a:ext uri="{FF2B5EF4-FFF2-40B4-BE49-F238E27FC236}">
                <a16:creationId xmlns:a16="http://schemas.microsoft.com/office/drawing/2014/main" id="{E5EB3034-6D24-78D4-3E10-B7D59896112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ED9CE7A-7637-022C-35D7-45EED74EFE6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FA2F254-42FD-1900-C35B-6579B6CACD1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dirty="0"/>
            </a:lvl1pPr>
          </a:lstStyle>
          <a:p>
            <a:pPr>
              <a:defRPr/>
            </a:pPr>
            <a:endParaRPr lang="en-US"/>
          </a:p>
        </p:txBody>
      </p:sp>
      <p:sp>
        <p:nvSpPr>
          <p:cNvPr id="7" name="Slide Number Placeholder 6">
            <a:extLst>
              <a:ext uri="{FF2B5EF4-FFF2-40B4-BE49-F238E27FC236}">
                <a16:creationId xmlns:a16="http://schemas.microsoft.com/office/drawing/2014/main" id="{94735AD3-5492-39B5-8F03-4E27A279384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2701E38-9308-490D-A01B-35F5B0FA5BD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1</a:t>
            </a:fld>
            <a:endParaRPr lang="en-US" altLang="en-US"/>
          </a:p>
        </p:txBody>
      </p:sp>
    </p:spTree>
    <p:extLst>
      <p:ext uri="{BB962C8B-B14F-4D97-AF65-F5344CB8AC3E}">
        <p14:creationId xmlns:p14="http://schemas.microsoft.com/office/powerpoint/2010/main" val="255959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6E59970-1871-3284-6E7D-5F9FCD45EA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A639075-7520-F77E-BC09-381DAE7798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a:extLst>
              <a:ext uri="{FF2B5EF4-FFF2-40B4-BE49-F238E27FC236}">
                <a16:creationId xmlns:a16="http://schemas.microsoft.com/office/drawing/2014/main" id="{6390E682-5031-8A9A-C1BD-BB9FD9441D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1638B5-5405-4A5E-89B2-606FF8811604}"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DAEDC4-88F7-7804-DCC7-25A162C7AE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2953848-884C-1C10-5B2C-5E1B2C80EC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61D7A5F1-DC20-0AC2-3F35-BC38A0A544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13F3A1-3523-4F14-B681-B300624F3170}"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ABF2E81-D1C3-B519-FE79-33196EEA8E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4D3F1D5-A7ED-BDB4-209E-470A2AB9C1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D646FC69-3953-1E55-1B97-75562E91A1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1B4FA8-A035-4B43-9BB0-78FF875D77A5}"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F35BC90-1499-9980-CC9B-D2238D6507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FB96A5-D3B3-4035-B5B8-608ED99F5C05}"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1DE23AB5-7030-C260-6394-B7088127332B}"/>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11578497-40B5-2E0B-F85B-24C99F6F9E82}"/>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A3EAF29-70ED-D254-6785-DAEEE0E7CB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CEF69F-2167-469F-BA60-043F34D5F03F}"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90BC69D0-7C42-82AF-DF5B-5076812610DE}"/>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F8326A5D-F223-2AC2-E672-8D0E105C403F}"/>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12</a:t>
            </a:fld>
            <a:endParaRPr lang="en-US" altLang="en-US"/>
          </a:p>
        </p:txBody>
      </p:sp>
    </p:spTree>
    <p:extLst>
      <p:ext uri="{BB962C8B-B14F-4D97-AF65-F5344CB8AC3E}">
        <p14:creationId xmlns:p14="http://schemas.microsoft.com/office/powerpoint/2010/main" val="16086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37</a:t>
            </a:fld>
            <a:endParaRPr lang="en-US" altLang="en-US"/>
          </a:p>
        </p:txBody>
      </p:sp>
    </p:spTree>
    <p:extLst>
      <p:ext uri="{BB962C8B-B14F-4D97-AF65-F5344CB8AC3E}">
        <p14:creationId xmlns:p14="http://schemas.microsoft.com/office/powerpoint/2010/main" val="196130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0BFBCAF-D61C-ED26-D336-09B2FC0887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2CB8738B-ACEE-0830-9467-5FF60B3D35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7044" name="Slide Number Placeholder 3">
            <a:extLst>
              <a:ext uri="{FF2B5EF4-FFF2-40B4-BE49-F238E27FC236}">
                <a16:creationId xmlns:a16="http://schemas.microsoft.com/office/drawing/2014/main" id="{F5BCC3C0-8557-E73B-DF0C-1FF1CE2CE7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4B015D-D2E7-48DA-B5C8-E33FF81910C9}" type="slidenum">
              <a:rPr lang="en-US" altLang="en-US"/>
              <a:pPr/>
              <a:t>39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Line 9">
            <a:extLst>
              <a:ext uri="{FF2B5EF4-FFF2-40B4-BE49-F238E27FC236}">
                <a16:creationId xmlns:a16="http://schemas.microsoft.com/office/drawing/2014/main" id="{F04ED739-8B29-21AD-9A46-851B0E56C2EE}"/>
              </a:ext>
            </a:extLst>
          </p:cNvPr>
          <p:cNvSpPr>
            <a:spLocks noChangeShapeType="1"/>
          </p:cNvSpPr>
          <p:nvPr userDrawn="1"/>
        </p:nvSpPr>
        <p:spPr bwMode="auto">
          <a:xfrm>
            <a:off x="304800" y="2209800"/>
            <a:ext cx="49530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0">
            <a:extLst>
              <a:ext uri="{FF2B5EF4-FFF2-40B4-BE49-F238E27FC236}">
                <a16:creationId xmlns:a16="http://schemas.microsoft.com/office/drawing/2014/main" id="{2ADAD2BF-7D21-C524-7C15-FF69A644A630}"/>
              </a:ext>
            </a:extLst>
          </p:cNvPr>
          <p:cNvSpPr>
            <a:spLocks noChangeShapeType="1"/>
          </p:cNvSpPr>
          <p:nvPr userDrawn="1"/>
        </p:nvSpPr>
        <p:spPr bwMode="auto">
          <a:xfrm>
            <a:off x="7239000" y="2209800"/>
            <a:ext cx="1600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12">
            <a:extLst>
              <a:ext uri="{FF2B5EF4-FFF2-40B4-BE49-F238E27FC236}">
                <a16:creationId xmlns:a16="http://schemas.microsoft.com/office/drawing/2014/main" id="{989B89CB-2C3D-3145-F0D0-E453EF2CC429}"/>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C1784B89-0027-EC23-3B91-BF94BC843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8202.jpg">
            <a:extLst>
              <a:ext uri="{FF2B5EF4-FFF2-40B4-BE49-F238E27FC236}">
                <a16:creationId xmlns:a16="http://schemas.microsoft.com/office/drawing/2014/main" id="{3454E152-7868-5F24-CF1C-422725E82ABE}"/>
              </a:ext>
            </a:extLst>
          </p:cNvPr>
          <p:cNvPicPr>
            <a:picLocks noChangeAspect="1"/>
          </p:cNvPicPr>
          <p:nvPr userDrawn="1"/>
        </p:nvPicPr>
        <p:blipFill>
          <a:blip r:embed="rId3">
            <a:extLst>
              <a:ext uri="{28A0092B-C50C-407E-A947-70E740481C1C}">
                <a14:useLocalDpi xmlns:a14="http://schemas.microsoft.com/office/drawing/2010/main" val="0"/>
              </a:ext>
            </a:extLst>
          </a:blip>
          <a:srcRect l="14999" t="16667" b="16667"/>
          <a:stretch>
            <a:fillRect/>
          </a:stretch>
        </p:blipFill>
        <p:spPr bwMode="auto">
          <a:xfrm>
            <a:off x="4419600" y="1752600"/>
            <a:ext cx="36274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7" name="Date Placeholder 2">
            <a:extLst>
              <a:ext uri="{FF2B5EF4-FFF2-40B4-BE49-F238E27FC236}">
                <a16:creationId xmlns:a16="http://schemas.microsoft.com/office/drawing/2014/main" id="{3F9297AC-313A-C209-F9CD-9259ACD92878}"/>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119390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pic>
        <p:nvPicPr>
          <p:cNvPr id="2" name="Picture 8" descr="ppt_03">
            <a:extLst>
              <a:ext uri="{FF2B5EF4-FFF2-40B4-BE49-F238E27FC236}">
                <a16:creationId xmlns:a16="http://schemas.microsoft.com/office/drawing/2014/main" id="{8894B726-6ABC-1AB6-7092-ED4324492A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94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cademy-of-Nutrition-and-Dietetics.jpg">
            <a:extLst>
              <a:ext uri="{FF2B5EF4-FFF2-40B4-BE49-F238E27FC236}">
                <a16:creationId xmlns:a16="http://schemas.microsoft.com/office/drawing/2014/main" id="{ECAEA23B-FA07-F399-BEEF-15483BFDBF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09800"/>
            <a:ext cx="5486400" cy="2819400"/>
          </a:xfrm>
          <a:prstGeom prst="rect">
            <a:avLst/>
          </a:prstGeom>
        </p:spPr>
        <p:txBody>
          <a:bodyPr/>
          <a:lstStyle>
            <a:lvl1pPr>
              <a:defRPr>
                <a:solidFill>
                  <a:schemeClr val="bg1"/>
                </a:solidFill>
              </a:defRPr>
            </a:lvl1pPr>
          </a:lstStyle>
          <a:p>
            <a:pPr lvl="0"/>
            <a:r>
              <a:rPr lang="en-US"/>
              <a:t>Click to edit Master text styles</a:t>
            </a:r>
          </a:p>
        </p:txBody>
      </p:sp>
      <p:sp>
        <p:nvSpPr>
          <p:cNvPr id="11" name="Text Placeholder 10"/>
          <p:cNvSpPr>
            <a:spLocks noGrp="1"/>
          </p:cNvSpPr>
          <p:nvPr>
            <p:ph type="body" sz="quarter" idx="12"/>
          </p:nvPr>
        </p:nvSpPr>
        <p:spPr>
          <a:xfrm>
            <a:off x="228600" y="1447800"/>
            <a:ext cx="8382000" cy="685800"/>
          </a:xfrm>
          <a:prstGeom prst="rect">
            <a:avLst/>
          </a:prstGeom>
        </p:spPr>
        <p:txBody>
          <a:bodyPr/>
          <a:lstStyle>
            <a:lvl1pPr>
              <a:defRPr sz="4400">
                <a:solidFill>
                  <a:srgbClr val="39683E"/>
                </a:solidFill>
              </a:defRPr>
            </a:lvl1pPr>
          </a:lstStyle>
          <a:p>
            <a:pPr lvl="0"/>
            <a:r>
              <a:rPr lang="en-US"/>
              <a:t>Click to edit Master text styles</a:t>
            </a:r>
          </a:p>
        </p:txBody>
      </p:sp>
      <p:sp>
        <p:nvSpPr>
          <p:cNvPr id="4" name="Date Placeholder 2">
            <a:extLst>
              <a:ext uri="{FF2B5EF4-FFF2-40B4-BE49-F238E27FC236}">
                <a16:creationId xmlns:a16="http://schemas.microsoft.com/office/drawing/2014/main" id="{FB24B24A-EAC0-2C29-B43F-ABF4B350FA58}"/>
              </a:ext>
            </a:extLst>
          </p:cNvPr>
          <p:cNvSpPr>
            <a:spLocks noGrp="1"/>
          </p:cNvSpPr>
          <p:nvPr>
            <p:ph type="dt" sz="half" idx="13"/>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306728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pic>
        <p:nvPicPr>
          <p:cNvPr id="2" name="Picture 2" descr="Academy-of-Nutrition-and-Dietetics.jpg">
            <a:extLst>
              <a:ext uri="{FF2B5EF4-FFF2-40B4-BE49-F238E27FC236}">
                <a16:creationId xmlns:a16="http://schemas.microsoft.com/office/drawing/2014/main" id="{4A857222-202A-3B58-1A6C-B040579356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86000"/>
            <a:ext cx="8686800" cy="762000"/>
          </a:xfrm>
          <a:prstGeom prst="rect">
            <a:avLst/>
          </a:prstGeom>
        </p:spPr>
        <p:txBody>
          <a:bodyPr/>
          <a:lstStyle>
            <a:lvl1pPr>
              <a:defRPr sz="4400"/>
            </a:lvl1pPr>
          </a:lstStyle>
          <a:p>
            <a:pPr lvl="0"/>
            <a:r>
              <a:rPr lang="en-US"/>
              <a:t>Click to edit Master text styles</a:t>
            </a:r>
          </a:p>
        </p:txBody>
      </p:sp>
      <p:sp>
        <p:nvSpPr>
          <p:cNvPr id="11" name="Text Placeholder 10"/>
          <p:cNvSpPr>
            <a:spLocks noGrp="1"/>
          </p:cNvSpPr>
          <p:nvPr>
            <p:ph type="body" sz="quarter" idx="12"/>
          </p:nvPr>
        </p:nvSpPr>
        <p:spPr>
          <a:xfrm>
            <a:off x="228600" y="3048000"/>
            <a:ext cx="8686800" cy="762000"/>
          </a:xfrm>
          <a:prstGeom prst="rect">
            <a:avLst/>
          </a:prstGeom>
        </p:spPr>
        <p:txBody>
          <a:bodyPr/>
          <a:lstStyle>
            <a:lvl1pPr>
              <a:defRPr sz="4000">
                <a:solidFill>
                  <a:srgbClr val="717171"/>
                </a:solidFill>
              </a:defRPr>
            </a:lvl1pPr>
          </a:lstStyle>
          <a:p>
            <a:pPr lvl="0"/>
            <a:r>
              <a:rPr lang="en-US"/>
              <a:t>Click to edit Master text styles</a:t>
            </a:r>
          </a:p>
        </p:txBody>
      </p:sp>
      <p:sp>
        <p:nvSpPr>
          <p:cNvPr id="3" name="Date Placeholder 2">
            <a:extLst>
              <a:ext uri="{FF2B5EF4-FFF2-40B4-BE49-F238E27FC236}">
                <a16:creationId xmlns:a16="http://schemas.microsoft.com/office/drawing/2014/main" id="{F8E8E855-313D-39DB-1457-3EF818C0F69F}"/>
              </a:ext>
            </a:extLst>
          </p:cNvPr>
          <p:cNvSpPr>
            <a:spLocks noGrp="1"/>
          </p:cNvSpPr>
          <p:nvPr>
            <p:ph type="dt" sz="half" idx="13"/>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3994827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a:prstGeom prst="rect">
            <a:avLst/>
          </a:prstGeo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a:prstGeom prst="rect">
            <a:avLst/>
          </a:prstGeom>
        </p:spPr>
        <p:txBody>
          <a:bodyPr/>
          <a:lstStyle>
            <a:lvl1pPr algn="ctr">
              <a:defRPr>
                <a:solidFill>
                  <a:srgbClr val="717171"/>
                </a:solidFill>
              </a:defRPr>
            </a:lvl1pPr>
          </a:lstStyle>
          <a:p>
            <a:pPr lvl="0"/>
            <a:r>
              <a:rPr lang="en-US" dirty="0"/>
              <a:t>Click to edit Master text styles</a:t>
            </a:r>
          </a:p>
        </p:txBody>
      </p:sp>
      <p:sp>
        <p:nvSpPr>
          <p:cNvPr id="2" name="Date Placeholder 21">
            <a:extLst>
              <a:ext uri="{FF2B5EF4-FFF2-40B4-BE49-F238E27FC236}">
                <a16:creationId xmlns:a16="http://schemas.microsoft.com/office/drawing/2014/main" id="{8C3C4AC2-9EC2-AD80-2C1F-774AF0BF9B1F}"/>
              </a:ext>
            </a:extLst>
          </p:cNvPr>
          <p:cNvSpPr>
            <a:spLocks noGrp="1"/>
          </p:cNvSpPr>
          <p:nvPr>
            <p:ph type="dt" sz="half" idx="14"/>
          </p:nvPr>
        </p:nvSpPr>
        <p:spPr/>
        <p:txBody>
          <a:bodyPr/>
          <a:lstStyle>
            <a:lvl1pPr>
              <a:defRPr dirty="0"/>
            </a:lvl1pPr>
          </a:lstStyle>
          <a:p>
            <a:pPr>
              <a:defRPr/>
            </a:pPr>
            <a:r>
              <a:rPr lang="en-US"/>
              <a:t>Date</a:t>
            </a:r>
          </a:p>
        </p:txBody>
      </p:sp>
      <p:sp>
        <p:nvSpPr>
          <p:cNvPr id="3" name="Slide Number Placeholder 23">
            <a:extLst>
              <a:ext uri="{FF2B5EF4-FFF2-40B4-BE49-F238E27FC236}">
                <a16:creationId xmlns:a16="http://schemas.microsoft.com/office/drawing/2014/main" id="{ACC323A9-A026-6A8B-7639-A5B41343AFBB}"/>
              </a:ext>
            </a:extLst>
          </p:cNvPr>
          <p:cNvSpPr>
            <a:spLocks noGrp="1"/>
          </p:cNvSpPr>
          <p:nvPr>
            <p:ph type="sldNum" sz="quarter" idx="15"/>
          </p:nvPr>
        </p:nvSpPr>
        <p:spPr>
          <a:xfrm>
            <a:off x="6781800" y="6477000"/>
            <a:ext cx="21336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D1ABDBD-FB7C-4319-BD9B-F3D247F59D24}" type="slidenum">
              <a:rPr lang="en-US" altLang="en-US"/>
              <a:pPr/>
              <a:t>‹#›</a:t>
            </a:fld>
            <a:endParaRPr lang="en-US" altLang="en-US"/>
          </a:p>
        </p:txBody>
      </p:sp>
    </p:spTree>
    <p:extLst>
      <p:ext uri="{BB962C8B-B14F-4D97-AF65-F5344CB8AC3E}">
        <p14:creationId xmlns:p14="http://schemas.microsoft.com/office/powerpoint/2010/main" val="1424960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1">
            <a:extLst>
              <a:ext uri="{FF2B5EF4-FFF2-40B4-BE49-F238E27FC236}">
                <a16:creationId xmlns:a16="http://schemas.microsoft.com/office/drawing/2014/main" id="{613CD5C5-BB2F-636E-363E-5905FCF50F8F}"/>
              </a:ext>
            </a:extLst>
          </p:cNvPr>
          <p:cNvSpPr>
            <a:spLocks noGrp="1"/>
          </p:cNvSpPr>
          <p:nvPr>
            <p:ph type="dt" sz="half" idx="13"/>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A6602FDD-272C-BED3-F840-872011A97354}"/>
              </a:ext>
            </a:extLst>
          </p:cNvPr>
          <p:cNvSpPr>
            <a:spLocks noGrp="1"/>
          </p:cNvSpPr>
          <p:nvPr>
            <p:ph type="sldNum" sz="quarter" idx="14"/>
          </p:nvPr>
        </p:nvSpPr>
        <p:spPr/>
        <p:txBody>
          <a:bodyPr/>
          <a:lstStyle>
            <a:lvl1pPr>
              <a:defRPr/>
            </a:lvl1pPr>
          </a:lstStyle>
          <a:p>
            <a:fld id="{B046E05E-401D-4DD5-A5F7-A24D16D1B9E9}" type="slidenum">
              <a:rPr lang="en-US" altLang="en-US"/>
              <a:pPr/>
              <a:t>‹#›</a:t>
            </a:fld>
            <a:endParaRPr lang="en-US" altLang="en-US"/>
          </a:p>
        </p:txBody>
      </p:sp>
    </p:spTree>
    <p:extLst>
      <p:ext uri="{BB962C8B-B14F-4D97-AF65-F5344CB8AC3E}">
        <p14:creationId xmlns:p14="http://schemas.microsoft.com/office/powerpoint/2010/main" val="3237421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dirty="0"/>
              <a:t>Click to edit Master text styles</a:t>
            </a:r>
          </a:p>
        </p:txBody>
      </p:sp>
      <p:sp>
        <p:nvSpPr>
          <p:cNvPr id="2" name="Date Placeholder 21">
            <a:extLst>
              <a:ext uri="{FF2B5EF4-FFF2-40B4-BE49-F238E27FC236}">
                <a16:creationId xmlns:a16="http://schemas.microsoft.com/office/drawing/2014/main" id="{1F4A1C05-E1F4-DC88-CCB3-04EEFC587600}"/>
              </a:ext>
            </a:extLst>
          </p:cNvPr>
          <p:cNvSpPr>
            <a:spLocks noGrp="1"/>
          </p:cNvSpPr>
          <p:nvPr>
            <p:ph type="dt" sz="half" idx="14"/>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92762D5E-28CB-04B8-BBCE-F91B47BACA04}"/>
              </a:ext>
            </a:extLst>
          </p:cNvPr>
          <p:cNvSpPr>
            <a:spLocks noGrp="1"/>
          </p:cNvSpPr>
          <p:nvPr>
            <p:ph type="sldNum" sz="quarter" idx="15"/>
          </p:nvPr>
        </p:nvSpPr>
        <p:spPr/>
        <p:txBody>
          <a:bodyPr/>
          <a:lstStyle>
            <a:lvl1pPr>
              <a:defRPr/>
            </a:lvl1pPr>
          </a:lstStyle>
          <a:p>
            <a:fld id="{0E2DE0E9-B8B0-4A67-B6E7-BA2A864CF432}" type="slidenum">
              <a:rPr lang="en-US" altLang="en-US"/>
              <a:pPr/>
              <a:t>‹#›</a:t>
            </a:fld>
            <a:endParaRPr lang="en-US" altLang="en-US"/>
          </a:p>
        </p:txBody>
      </p:sp>
    </p:spTree>
    <p:extLst>
      <p:ext uri="{BB962C8B-B14F-4D97-AF65-F5344CB8AC3E}">
        <p14:creationId xmlns:p14="http://schemas.microsoft.com/office/powerpoint/2010/main" val="4218030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a:extLst>
              <a:ext uri="{FF2B5EF4-FFF2-40B4-BE49-F238E27FC236}">
                <a16:creationId xmlns:a16="http://schemas.microsoft.com/office/drawing/2014/main" id="{D24912D6-8040-114F-A8BD-14A3DBDFA292}"/>
              </a:ext>
            </a:extLst>
          </p:cNvPr>
          <p:cNvSpPr>
            <a:spLocks noGrp="1"/>
          </p:cNvSpPr>
          <p:nvPr>
            <p:ph type="dt" sz="half" idx="10"/>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3BD10306-A4C8-C8E9-FE0E-677ACD1DF9D4}"/>
              </a:ext>
            </a:extLst>
          </p:cNvPr>
          <p:cNvSpPr>
            <a:spLocks noGrp="1"/>
          </p:cNvSpPr>
          <p:nvPr>
            <p:ph type="sldNum" sz="quarter" idx="11"/>
          </p:nvPr>
        </p:nvSpPr>
        <p:spPr/>
        <p:txBody>
          <a:bodyPr/>
          <a:lstStyle>
            <a:lvl1pPr>
              <a:defRPr/>
            </a:lvl1pPr>
          </a:lstStyle>
          <a:p>
            <a:fld id="{9268C95D-3C34-481B-9050-4FAA35FAD499}" type="slidenum">
              <a:rPr lang="en-US" altLang="en-US"/>
              <a:pPr/>
              <a:t>‹#›</a:t>
            </a:fld>
            <a:endParaRPr lang="en-US" altLang="en-US"/>
          </a:p>
        </p:txBody>
      </p:sp>
    </p:spTree>
    <p:extLst>
      <p:ext uri="{BB962C8B-B14F-4D97-AF65-F5344CB8AC3E}">
        <p14:creationId xmlns:p14="http://schemas.microsoft.com/office/powerpoint/2010/main" val="1718307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E2F7E2C3-0CAF-418B-2B4A-9A31EF8BDF52}"/>
              </a:ext>
            </a:extLst>
          </p:cNvPr>
          <p:cNvSpPr>
            <a:spLocks noGrp="1"/>
          </p:cNvSpPr>
          <p:nvPr>
            <p:ph type="dt" sz="half" idx="10"/>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0D7A38B8-5A02-D99B-D2FD-8921DCF3F091}"/>
              </a:ext>
            </a:extLst>
          </p:cNvPr>
          <p:cNvSpPr>
            <a:spLocks noGrp="1"/>
          </p:cNvSpPr>
          <p:nvPr>
            <p:ph type="sldNum" sz="quarter" idx="11"/>
          </p:nvPr>
        </p:nvSpPr>
        <p:spPr/>
        <p:txBody>
          <a:bodyPr/>
          <a:lstStyle>
            <a:lvl1pPr>
              <a:defRPr/>
            </a:lvl1pPr>
          </a:lstStyle>
          <a:p>
            <a:fld id="{C5F68DAF-D35B-4FE1-8449-F807CB65A514}" type="slidenum">
              <a:rPr lang="en-US" altLang="en-US"/>
              <a:pPr/>
              <a:t>‹#›</a:t>
            </a:fld>
            <a:endParaRPr lang="en-US" altLang="en-US"/>
          </a:p>
        </p:txBody>
      </p:sp>
    </p:spTree>
    <p:extLst>
      <p:ext uri="{BB962C8B-B14F-4D97-AF65-F5344CB8AC3E}">
        <p14:creationId xmlns:p14="http://schemas.microsoft.com/office/powerpoint/2010/main" val="136080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3" name="Date Placeholder 21">
            <a:extLst>
              <a:ext uri="{FF2B5EF4-FFF2-40B4-BE49-F238E27FC236}">
                <a16:creationId xmlns:a16="http://schemas.microsoft.com/office/drawing/2014/main" id="{D3774717-D05D-28DF-F563-E2236BDA014B}"/>
              </a:ext>
            </a:extLst>
          </p:cNvPr>
          <p:cNvSpPr>
            <a:spLocks noGrp="1"/>
          </p:cNvSpPr>
          <p:nvPr>
            <p:ph type="dt" sz="half" idx="13"/>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A2BFCD34-3F7D-A0B5-81DD-C3D1A0EA8386}"/>
              </a:ext>
            </a:extLst>
          </p:cNvPr>
          <p:cNvSpPr>
            <a:spLocks noGrp="1"/>
          </p:cNvSpPr>
          <p:nvPr>
            <p:ph type="sldNum" sz="quarter" idx="14"/>
          </p:nvPr>
        </p:nvSpPr>
        <p:spPr/>
        <p:txBody>
          <a:bodyPr/>
          <a:lstStyle>
            <a:lvl1pPr>
              <a:defRPr/>
            </a:lvl1pPr>
          </a:lstStyle>
          <a:p>
            <a:fld id="{775AD499-6C3A-4B58-8C8C-146FA6291503}" type="slidenum">
              <a:rPr lang="en-US" altLang="en-US"/>
              <a:pPr/>
              <a:t>‹#›</a:t>
            </a:fld>
            <a:endParaRPr lang="en-US" altLang="en-US"/>
          </a:p>
        </p:txBody>
      </p:sp>
    </p:spTree>
    <p:extLst>
      <p:ext uri="{BB962C8B-B14F-4D97-AF65-F5344CB8AC3E}">
        <p14:creationId xmlns:p14="http://schemas.microsoft.com/office/powerpoint/2010/main" val="363032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endParaRPr lang="en-US" noProof="0" dirty="0"/>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3" name="Date Placeholder 21">
            <a:extLst>
              <a:ext uri="{FF2B5EF4-FFF2-40B4-BE49-F238E27FC236}">
                <a16:creationId xmlns:a16="http://schemas.microsoft.com/office/drawing/2014/main" id="{2FFA461E-7D5F-0972-409E-360989EB40F7}"/>
              </a:ext>
            </a:extLst>
          </p:cNvPr>
          <p:cNvSpPr>
            <a:spLocks noGrp="1"/>
          </p:cNvSpPr>
          <p:nvPr>
            <p:ph type="dt" sz="half" idx="15"/>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E36814C0-B5F2-29D7-41C9-B3EAAC8EF2EA}"/>
              </a:ext>
            </a:extLst>
          </p:cNvPr>
          <p:cNvSpPr>
            <a:spLocks noGrp="1"/>
          </p:cNvSpPr>
          <p:nvPr>
            <p:ph type="sldNum" sz="quarter" idx="16"/>
          </p:nvPr>
        </p:nvSpPr>
        <p:spPr/>
        <p:txBody>
          <a:bodyPr/>
          <a:lstStyle>
            <a:lvl1pPr>
              <a:defRPr/>
            </a:lvl1pPr>
          </a:lstStyle>
          <a:p>
            <a:fld id="{7EBE39BD-1801-435B-9863-82B8A7D75039}" type="slidenum">
              <a:rPr lang="en-US" altLang="en-US"/>
              <a:pPr/>
              <a:t>‹#›</a:t>
            </a:fld>
            <a:endParaRPr lang="en-US" altLang="en-US"/>
          </a:p>
        </p:txBody>
      </p:sp>
    </p:spTree>
    <p:extLst>
      <p:ext uri="{BB962C8B-B14F-4D97-AF65-F5344CB8AC3E}">
        <p14:creationId xmlns:p14="http://schemas.microsoft.com/office/powerpoint/2010/main" val="1964383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endParaRPr lang="en-US" noProof="0" dirty="0"/>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dirty="0"/>
              <a:t>Click to edit</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dirty="0"/>
              <a:t>Click to edit</a:t>
            </a:r>
          </a:p>
        </p:txBody>
      </p:sp>
      <p:sp>
        <p:nvSpPr>
          <p:cNvPr id="3" name="Date Placeholder 21">
            <a:extLst>
              <a:ext uri="{FF2B5EF4-FFF2-40B4-BE49-F238E27FC236}">
                <a16:creationId xmlns:a16="http://schemas.microsoft.com/office/drawing/2014/main" id="{DB6E55A0-4741-F37B-8791-8EF16BB42A7E}"/>
              </a:ext>
            </a:extLst>
          </p:cNvPr>
          <p:cNvSpPr>
            <a:spLocks noGrp="1"/>
          </p:cNvSpPr>
          <p:nvPr>
            <p:ph type="dt" sz="half" idx="16"/>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3DBB883C-C666-E82E-520F-53FBDCA934C3}"/>
              </a:ext>
            </a:extLst>
          </p:cNvPr>
          <p:cNvSpPr>
            <a:spLocks noGrp="1"/>
          </p:cNvSpPr>
          <p:nvPr>
            <p:ph type="sldNum" sz="quarter" idx="17"/>
          </p:nvPr>
        </p:nvSpPr>
        <p:spPr/>
        <p:txBody>
          <a:bodyPr/>
          <a:lstStyle>
            <a:lvl1pPr>
              <a:defRPr/>
            </a:lvl1pPr>
          </a:lstStyle>
          <a:p>
            <a:fld id="{DF7D5044-A2CF-4A04-9520-BE7BF2BC99F7}" type="slidenum">
              <a:rPr lang="en-US" altLang="en-US"/>
              <a:pPr/>
              <a:t>‹#›</a:t>
            </a:fld>
            <a:endParaRPr lang="en-US" altLang="en-US"/>
          </a:p>
        </p:txBody>
      </p:sp>
    </p:spTree>
    <p:extLst>
      <p:ext uri="{BB962C8B-B14F-4D97-AF65-F5344CB8AC3E}">
        <p14:creationId xmlns:p14="http://schemas.microsoft.com/office/powerpoint/2010/main" val="35768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3316798E-341C-0609-855A-183BF8A9A0C2}"/>
              </a:ext>
            </a:extLst>
          </p:cNvPr>
          <p:cNvSpPr>
            <a:spLocks noChangeShapeType="1"/>
          </p:cNvSpPr>
          <p:nvPr userDrawn="1"/>
        </p:nvSpPr>
        <p:spPr bwMode="auto">
          <a:xfrm>
            <a:off x="8534400" y="22098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5">
            <a:extLst>
              <a:ext uri="{FF2B5EF4-FFF2-40B4-BE49-F238E27FC236}">
                <a16:creationId xmlns:a16="http://schemas.microsoft.com/office/drawing/2014/main" id="{FCBF4603-6A14-C054-C973-AF679009A376}"/>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266E3363-D15D-0BD6-D9CC-F233400F42ED}"/>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215AEDFA-6FD0-5018-5AD4-26DDE72B1D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6450.jpg">
            <a:extLst>
              <a:ext uri="{FF2B5EF4-FFF2-40B4-BE49-F238E27FC236}">
                <a16:creationId xmlns:a16="http://schemas.microsoft.com/office/drawing/2014/main" id="{5A73A284-BD89-221A-F804-E4129597D101}"/>
              </a:ext>
            </a:extLst>
          </p:cNvPr>
          <p:cNvPicPr>
            <a:picLocks noChangeAspect="1"/>
          </p:cNvPicPr>
          <p:nvPr userDrawn="1"/>
        </p:nvPicPr>
        <p:blipFill>
          <a:blip r:embed="rId3">
            <a:extLst>
              <a:ext uri="{28A0092B-C50C-407E-A947-70E740481C1C}">
                <a14:useLocalDpi xmlns:a14="http://schemas.microsoft.com/office/drawing/2010/main" val="0"/>
              </a:ext>
            </a:extLst>
          </a:blip>
          <a:srcRect l="13333" t="3333"/>
          <a:stretch>
            <a:fillRect/>
          </a:stretch>
        </p:blipFill>
        <p:spPr bwMode="auto">
          <a:xfrm>
            <a:off x="5181600" y="228600"/>
            <a:ext cx="3962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3634A606-923C-0647-52CE-E28C3ACC7B43}"/>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3087550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dirty="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dirty="0"/>
          </a:p>
        </p:txBody>
      </p:sp>
      <p:sp>
        <p:nvSpPr>
          <p:cNvPr id="3" name="Date Placeholder 21">
            <a:extLst>
              <a:ext uri="{FF2B5EF4-FFF2-40B4-BE49-F238E27FC236}">
                <a16:creationId xmlns:a16="http://schemas.microsoft.com/office/drawing/2014/main" id="{2036501B-A40A-EF8E-CEB1-89BAA2176766}"/>
              </a:ext>
            </a:extLst>
          </p:cNvPr>
          <p:cNvSpPr>
            <a:spLocks noGrp="1"/>
          </p:cNvSpPr>
          <p:nvPr>
            <p:ph type="dt" sz="half" idx="14"/>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C96F1663-C17D-2507-FF13-806C406C025F}"/>
              </a:ext>
            </a:extLst>
          </p:cNvPr>
          <p:cNvSpPr>
            <a:spLocks noGrp="1"/>
          </p:cNvSpPr>
          <p:nvPr>
            <p:ph type="sldNum" sz="quarter" idx="15"/>
          </p:nvPr>
        </p:nvSpPr>
        <p:spPr/>
        <p:txBody>
          <a:bodyPr/>
          <a:lstStyle>
            <a:lvl1pPr>
              <a:defRPr/>
            </a:lvl1pPr>
          </a:lstStyle>
          <a:p>
            <a:fld id="{56BD803A-FF44-4B6D-92B7-51C6AAC09E8F}" type="slidenum">
              <a:rPr lang="en-US" altLang="en-US"/>
              <a:pPr/>
              <a:t>‹#›</a:t>
            </a:fld>
            <a:endParaRPr lang="en-US" altLang="en-US"/>
          </a:p>
        </p:txBody>
      </p:sp>
    </p:spTree>
    <p:extLst>
      <p:ext uri="{BB962C8B-B14F-4D97-AF65-F5344CB8AC3E}">
        <p14:creationId xmlns:p14="http://schemas.microsoft.com/office/powerpoint/2010/main" val="2017743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endParaRPr lang="en-US" noProof="0" dirty="0"/>
          </a:p>
        </p:txBody>
      </p:sp>
      <p:sp>
        <p:nvSpPr>
          <p:cNvPr id="7" name="Picture Placeholder 5"/>
          <p:cNvSpPr>
            <a:spLocks noGrp="1"/>
          </p:cNvSpPr>
          <p:nvPr>
            <p:ph type="pic" sz="quarter" idx="13"/>
          </p:nvPr>
        </p:nvSpPr>
        <p:spPr>
          <a:xfrm>
            <a:off x="304800" y="3657600"/>
            <a:ext cx="4267200" cy="2590800"/>
          </a:xfrm>
        </p:spPr>
        <p:txBody>
          <a:bodyPr/>
          <a:lstStyle/>
          <a:p>
            <a:pPr lvl="0"/>
            <a:endParaRPr lang="en-US" noProof="0" dirty="0"/>
          </a:p>
        </p:txBody>
      </p:sp>
      <p:sp>
        <p:nvSpPr>
          <p:cNvPr id="8" name="Picture Placeholder 5"/>
          <p:cNvSpPr>
            <a:spLocks noGrp="1"/>
          </p:cNvSpPr>
          <p:nvPr>
            <p:ph type="pic" sz="quarter" idx="14"/>
          </p:nvPr>
        </p:nvSpPr>
        <p:spPr>
          <a:xfrm>
            <a:off x="4648200" y="1066800"/>
            <a:ext cx="4267200" cy="2590800"/>
          </a:xfrm>
        </p:spPr>
        <p:txBody>
          <a:bodyPr/>
          <a:lstStyle/>
          <a:p>
            <a:pPr lvl="0"/>
            <a:endParaRPr lang="en-US" noProof="0" dirty="0"/>
          </a:p>
        </p:txBody>
      </p:sp>
      <p:sp>
        <p:nvSpPr>
          <p:cNvPr id="9" name="Picture Placeholder 5"/>
          <p:cNvSpPr>
            <a:spLocks noGrp="1"/>
          </p:cNvSpPr>
          <p:nvPr>
            <p:ph type="pic" sz="quarter" idx="15"/>
          </p:nvPr>
        </p:nvSpPr>
        <p:spPr>
          <a:xfrm>
            <a:off x="4648200" y="3657600"/>
            <a:ext cx="4267200" cy="2590800"/>
          </a:xfrm>
        </p:spPr>
        <p:txBody>
          <a:bodyPr/>
          <a:lstStyle/>
          <a:p>
            <a:pPr lvl="0"/>
            <a:endParaRPr lang="en-US" noProof="0" dirty="0"/>
          </a:p>
        </p:txBody>
      </p:sp>
      <p:sp>
        <p:nvSpPr>
          <p:cNvPr id="3" name="Date Placeholder 21">
            <a:extLst>
              <a:ext uri="{FF2B5EF4-FFF2-40B4-BE49-F238E27FC236}">
                <a16:creationId xmlns:a16="http://schemas.microsoft.com/office/drawing/2014/main" id="{8A03F3B3-2EE2-10DB-D958-997C9CBA5A92}"/>
              </a:ext>
            </a:extLst>
          </p:cNvPr>
          <p:cNvSpPr>
            <a:spLocks noGrp="1"/>
          </p:cNvSpPr>
          <p:nvPr>
            <p:ph type="dt" sz="half" idx="16"/>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6C4B9631-7D68-5371-2F52-FFB50F0A1977}"/>
              </a:ext>
            </a:extLst>
          </p:cNvPr>
          <p:cNvSpPr>
            <a:spLocks noGrp="1"/>
          </p:cNvSpPr>
          <p:nvPr>
            <p:ph type="sldNum" sz="quarter" idx="17"/>
          </p:nvPr>
        </p:nvSpPr>
        <p:spPr/>
        <p:txBody>
          <a:bodyPr/>
          <a:lstStyle>
            <a:lvl1pPr>
              <a:defRPr/>
            </a:lvl1pPr>
          </a:lstStyle>
          <a:p>
            <a:fld id="{424BDF2C-1E30-4434-82E5-FB6228FFE8ED}" type="slidenum">
              <a:rPr lang="en-US" altLang="en-US"/>
              <a:pPr/>
              <a:t>‹#›</a:t>
            </a:fld>
            <a:endParaRPr lang="en-US" altLang="en-US"/>
          </a:p>
        </p:txBody>
      </p:sp>
    </p:spTree>
    <p:extLst>
      <p:ext uri="{BB962C8B-B14F-4D97-AF65-F5344CB8AC3E}">
        <p14:creationId xmlns:p14="http://schemas.microsoft.com/office/powerpoint/2010/main" val="1427301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3B740A3-DB0B-F4C5-58F5-25FA37A436EF}"/>
              </a:ext>
            </a:extLst>
          </p:cNvPr>
          <p:cNvSpPr>
            <a:spLocks noGrp="1"/>
          </p:cNvSpPr>
          <p:nvPr>
            <p:ph type="dt" sz="half" idx="10"/>
          </p:nvPr>
        </p:nvSpPr>
        <p:spPr/>
        <p:txBody>
          <a:bodyPr/>
          <a:lstStyle>
            <a:lvl1pPr>
              <a:defRPr/>
            </a:lvl1pPr>
          </a:lstStyle>
          <a:p>
            <a:pPr>
              <a:defRPr/>
            </a:pPr>
            <a:fld id="{5B1FDD33-D0BF-485A-B3A0-51F7353B5C35}" type="datetimeFigureOut">
              <a:rPr lang="en-US"/>
              <a:pPr>
                <a:defRPr/>
              </a:pPr>
              <a:t>1/17/2024</a:t>
            </a:fld>
            <a:endParaRPr lang="en-US" dirty="0"/>
          </a:p>
        </p:txBody>
      </p:sp>
      <p:sp>
        <p:nvSpPr>
          <p:cNvPr id="5" name="Footer Placeholder 4">
            <a:extLst>
              <a:ext uri="{FF2B5EF4-FFF2-40B4-BE49-F238E27FC236}">
                <a16:creationId xmlns:a16="http://schemas.microsoft.com/office/drawing/2014/main" id="{245CB6CA-AE54-F2C3-C73B-661BD8C9CDB4}"/>
              </a:ext>
            </a:extLst>
          </p:cNvPr>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id="{FC7875F8-98A9-B618-E311-3202A4A5530A}"/>
              </a:ext>
            </a:extLst>
          </p:cNvPr>
          <p:cNvSpPr>
            <a:spLocks noGrp="1"/>
          </p:cNvSpPr>
          <p:nvPr>
            <p:ph type="sldNum" sz="quarter" idx="12"/>
          </p:nvPr>
        </p:nvSpPr>
        <p:spPr/>
        <p:txBody>
          <a:bodyPr/>
          <a:lstStyle>
            <a:lvl1pPr>
              <a:defRPr/>
            </a:lvl1pPr>
          </a:lstStyle>
          <a:p>
            <a:fld id="{AD89D3D2-C04B-41FA-BF6F-CBDA3A6ED66E}" type="slidenum">
              <a:rPr lang="en-US" altLang="en-US"/>
              <a:pPr/>
              <a:t>‹#›</a:t>
            </a:fld>
            <a:endParaRPr lang="en-US" altLang="en-US"/>
          </a:p>
        </p:txBody>
      </p:sp>
    </p:spTree>
    <p:extLst>
      <p:ext uri="{BB962C8B-B14F-4D97-AF65-F5344CB8AC3E}">
        <p14:creationId xmlns:p14="http://schemas.microsoft.com/office/powerpoint/2010/main" val="190808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Line 8">
            <a:extLst>
              <a:ext uri="{FF2B5EF4-FFF2-40B4-BE49-F238E27FC236}">
                <a16:creationId xmlns:a16="http://schemas.microsoft.com/office/drawing/2014/main" id="{DA30DE28-967D-0AAC-5BD5-D21F80802F62}"/>
              </a:ext>
            </a:extLst>
          </p:cNvPr>
          <p:cNvSpPr>
            <a:spLocks noChangeShapeType="1"/>
          </p:cNvSpPr>
          <p:nvPr userDrawn="1"/>
        </p:nvSpPr>
        <p:spPr bwMode="auto">
          <a:xfrm>
            <a:off x="303213" y="2206625"/>
            <a:ext cx="4802187"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1">
            <a:extLst>
              <a:ext uri="{FF2B5EF4-FFF2-40B4-BE49-F238E27FC236}">
                <a16:creationId xmlns:a16="http://schemas.microsoft.com/office/drawing/2014/main" id="{AD9D4444-4E88-651A-F95B-AD4255506D39}"/>
              </a:ext>
            </a:extLst>
          </p:cNvPr>
          <p:cNvSpPr>
            <a:spLocks noChangeShapeType="1"/>
          </p:cNvSpPr>
          <p:nvPr userDrawn="1"/>
        </p:nvSpPr>
        <p:spPr bwMode="auto">
          <a:xfrm>
            <a:off x="303213" y="6473825"/>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14">
            <a:extLst>
              <a:ext uri="{FF2B5EF4-FFF2-40B4-BE49-F238E27FC236}">
                <a16:creationId xmlns:a16="http://schemas.microsoft.com/office/drawing/2014/main" id="{94D6CBDB-EB82-77EE-EDFB-952532DE721C}"/>
              </a:ext>
            </a:extLst>
          </p:cNvPr>
          <p:cNvSpPr>
            <a:spLocks noChangeShapeType="1"/>
          </p:cNvSpPr>
          <p:nvPr userDrawn="1"/>
        </p:nvSpPr>
        <p:spPr bwMode="auto">
          <a:xfrm>
            <a:off x="6248400" y="2209800"/>
            <a:ext cx="2516188"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9A531B93-7FEF-26C9-6068-3A5BDDBC56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8696.jpg">
            <a:extLst>
              <a:ext uri="{FF2B5EF4-FFF2-40B4-BE49-F238E27FC236}">
                <a16:creationId xmlns:a16="http://schemas.microsoft.com/office/drawing/2014/main" id="{A87ECED7-474F-4881-2632-437012257626}"/>
              </a:ext>
            </a:extLst>
          </p:cNvPr>
          <p:cNvPicPr>
            <a:picLocks noChangeAspect="1"/>
          </p:cNvPicPr>
          <p:nvPr userDrawn="1"/>
        </p:nvPicPr>
        <p:blipFill>
          <a:blip r:embed="rId3">
            <a:extLst>
              <a:ext uri="{28A0092B-C50C-407E-A947-70E740481C1C}">
                <a14:useLocalDpi xmlns:a14="http://schemas.microsoft.com/office/drawing/2010/main" val="0"/>
              </a:ext>
            </a:extLst>
          </a:blip>
          <a:srcRect l="8333" t="4443" r="10001"/>
          <a:stretch>
            <a:fillRect/>
          </a:stretch>
        </p:blipFill>
        <p:spPr bwMode="auto">
          <a:xfrm>
            <a:off x="4953000" y="2057400"/>
            <a:ext cx="25177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dirty="0"/>
              <a:t>Click to edit Master text styles</a:t>
            </a:r>
          </a:p>
        </p:txBody>
      </p:sp>
      <p:sp>
        <p:nvSpPr>
          <p:cNvPr id="7" name="Date Placeholder 2">
            <a:extLst>
              <a:ext uri="{FF2B5EF4-FFF2-40B4-BE49-F238E27FC236}">
                <a16:creationId xmlns:a16="http://schemas.microsoft.com/office/drawing/2014/main" id="{C1122EF7-C58E-E148-47E5-DC57B9399580}"/>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190441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600F888-7384-B5A9-79FB-A27B1BFE2E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25706"/>
          <a:stretch>
            <a:fillRect/>
          </a:stretch>
        </p:blipFill>
        <p:spPr bwMode="auto">
          <a:xfrm>
            <a:off x="4464050" y="1371600"/>
            <a:ext cx="3873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2">
            <a:extLst>
              <a:ext uri="{FF2B5EF4-FFF2-40B4-BE49-F238E27FC236}">
                <a16:creationId xmlns:a16="http://schemas.microsoft.com/office/drawing/2014/main" id="{70630EA9-14BB-99E8-E3E5-584A47BEF94A}"/>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4" name="Straight Connector 3">
            <a:extLst>
              <a:ext uri="{FF2B5EF4-FFF2-40B4-BE49-F238E27FC236}">
                <a16:creationId xmlns:a16="http://schemas.microsoft.com/office/drawing/2014/main" id="{3D0BB556-6684-D222-C7F2-B52B2DC01622}"/>
              </a:ext>
            </a:extLst>
          </p:cNvPr>
          <p:cNvCxnSpPr/>
          <p:nvPr userDrawn="1"/>
        </p:nvCxnSpPr>
        <p:spPr>
          <a:xfrm>
            <a:off x="304800" y="2209800"/>
            <a:ext cx="54102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8501CFE-1DB7-E8E5-A4B1-6752B8C3B91F}"/>
              </a:ext>
            </a:extLst>
          </p:cNvPr>
          <p:cNvCxnSpPr/>
          <p:nvPr userDrawn="1"/>
        </p:nvCxnSpPr>
        <p:spPr>
          <a:xfrm>
            <a:off x="8077200" y="2209800"/>
            <a:ext cx="7620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6" name="Picture 6" descr="Academy-of-Nutrition-and-Dietetics.jpg">
            <a:extLst>
              <a:ext uri="{FF2B5EF4-FFF2-40B4-BE49-F238E27FC236}">
                <a16:creationId xmlns:a16="http://schemas.microsoft.com/office/drawing/2014/main" id="{A621DDE1-0CA6-99B4-FA6D-6AA74E273F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7" name="Date Placeholder 2">
            <a:extLst>
              <a:ext uri="{FF2B5EF4-FFF2-40B4-BE49-F238E27FC236}">
                <a16:creationId xmlns:a16="http://schemas.microsoft.com/office/drawing/2014/main" id="{E83345E1-3013-528F-8B9A-D57635D594AF}"/>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96018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2" name="Line 12">
            <a:extLst>
              <a:ext uri="{FF2B5EF4-FFF2-40B4-BE49-F238E27FC236}">
                <a16:creationId xmlns:a16="http://schemas.microsoft.com/office/drawing/2014/main" id="{98C862EC-684B-FAF5-FB32-CDD6CC8F2A96}"/>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3" name="Straight Connector 2">
            <a:extLst>
              <a:ext uri="{FF2B5EF4-FFF2-40B4-BE49-F238E27FC236}">
                <a16:creationId xmlns:a16="http://schemas.microsoft.com/office/drawing/2014/main" id="{70C6D68B-3C61-B7B9-2BCD-5CD5380B1107}"/>
              </a:ext>
            </a:extLst>
          </p:cNvPr>
          <p:cNvCxnSpPr/>
          <p:nvPr userDrawn="1"/>
        </p:nvCxnSpPr>
        <p:spPr>
          <a:xfrm>
            <a:off x="304800" y="2209800"/>
            <a:ext cx="4876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4780B0F-0B9F-9956-0884-63AE2D11F490}"/>
              </a:ext>
            </a:extLst>
          </p:cNvPr>
          <p:cNvCxnSpPr/>
          <p:nvPr userDrawn="1"/>
        </p:nvCxnSpPr>
        <p:spPr>
          <a:xfrm>
            <a:off x="7391400" y="2209800"/>
            <a:ext cx="1447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5" name="Picture 5" descr="Academy-of-Nutrition-and-Dietetics.jpg">
            <a:extLst>
              <a:ext uri="{FF2B5EF4-FFF2-40B4-BE49-F238E27FC236}">
                <a16:creationId xmlns:a16="http://schemas.microsoft.com/office/drawing/2014/main" id="{1E621BC4-7B63-3FD0-6B76-62C0F92B25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8045.jpg">
            <a:extLst>
              <a:ext uri="{FF2B5EF4-FFF2-40B4-BE49-F238E27FC236}">
                <a16:creationId xmlns:a16="http://schemas.microsoft.com/office/drawing/2014/main" id="{5A0E8815-0E45-CF38-A138-1DBAF9DE02A3}"/>
              </a:ext>
            </a:extLst>
          </p:cNvPr>
          <p:cNvPicPr>
            <a:picLocks noChangeAspect="1"/>
          </p:cNvPicPr>
          <p:nvPr userDrawn="1"/>
        </p:nvPicPr>
        <p:blipFill>
          <a:blip r:embed="rId3">
            <a:extLst>
              <a:ext uri="{28A0092B-C50C-407E-A947-70E740481C1C}">
                <a14:useLocalDpi xmlns:a14="http://schemas.microsoft.com/office/drawing/2010/main" val="0"/>
              </a:ext>
            </a:extLst>
          </a:blip>
          <a:srcRect l="10001" t="4443" r="10001" b="8888"/>
          <a:stretch>
            <a:fillRect/>
          </a:stretch>
        </p:blipFill>
        <p:spPr bwMode="auto">
          <a:xfrm>
            <a:off x="4572000" y="1752600"/>
            <a:ext cx="29067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7" name="Date Placeholder 2">
            <a:extLst>
              <a:ext uri="{FF2B5EF4-FFF2-40B4-BE49-F238E27FC236}">
                <a16:creationId xmlns:a16="http://schemas.microsoft.com/office/drawing/2014/main" id="{492DD328-23D2-C823-4371-C3497D66067C}"/>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242534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B3A6A52-CD0A-98B3-15BC-6170710A9E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607" b="10332"/>
          <a:stretch>
            <a:fillRect/>
          </a:stretch>
        </p:blipFill>
        <p:spPr bwMode="auto">
          <a:xfrm>
            <a:off x="4479925" y="1143000"/>
            <a:ext cx="4664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5">
            <a:extLst>
              <a:ext uri="{FF2B5EF4-FFF2-40B4-BE49-F238E27FC236}">
                <a16:creationId xmlns:a16="http://schemas.microsoft.com/office/drawing/2014/main" id="{B0F027CC-959F-5B57-062C-615CCC6AB5D4}"/>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4CE36F27-6A70-E1B7-5F8E-F4DB89E84C36}"/>
              </a:ext>
            </a:extLst>
          </p:cNvPr>
          <p:cNvSpPr>
            <a:spLocks noChangeShapeType="1"/>
          </p:cNvSpPr>
          <p:nvPr userDrawn="1"/>
        </p:nvSpPr>
        <p:spPr bwMode="auto">
          <a:xfrm>
            <a:off x="304800" y="2209800"/>
            <a:ext cx="5638800" cy="0"/>
          </a:xfrm>
          <a:prstGeom prst="line">
            <a:avLst/>
          </a:prstGeom>
          <a:noFill/>
          <a:ln w="38100">
            <a:solidFill>
              <a:srgbClr val="39683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 name="Straight Connector 4">
            <a:extLst>
              <a:ext uri="{FF2B5EF4-FFF2-40B4-BE49-F238E27FC236}">
                <a16:creationId xmlns:a16="http://schemas.microsoft.com/office/drawing/2014/main" id="{2B34FD13-71B1-572F-D2B9-8BE2690B1A7D}"/>
              </a:ext>
            </a:extLst>
          </p:cNvPr>
          <p:cNvCxnSpPr/>
          <p:nvPr userDrawn="1"/>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6" name="Picture 6" descr="Academy-of-Nutrition-and-Dietetics.jpg">
            <a:extLst>
              <a:ext uri="{FF2B5EF4-FFF2-40B4-BE49-F238E27FC236}">
                <a16:creationId xmlns:a16="http://schemas.microsoft.com/office/drawing/2014/main" id="{43CE006E-B4E7-DBB4-BDEB-A2E1066E23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8C253F0E-AD30-7BDD-B9A7-23389FA40AC2}"/>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425798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B269E602-E140-71E3-5F4A-8B838ACDAFBE}"/>
              </a:ext>
            </a:extLst>
          </p:cNvPr>
          <p:cNvSpPr>
            <a:spLocks noChangeShapeType="1"/>
          </p:cNvSpPr>
          <p:nvPr userDrawn="1"/>
        </p:nvSpPr>
        <p:spPr bwMode="auto">
          <a:xfrm>
            <a:off x="8077200" y="2255838"/>
            <a:ext cx="838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5">
            <a:extLst>
              <a:ext uri="{FF2B5EF4-FFF2-40B4-BE49-F238E27FC236}">
                <a16:creationId xmlns:a16="http://schemas.microsoft.com/office/drawing/2014/main" id="{8B8F5B34-4223-F677-5DB2-2D3ECF624BC9}"/>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B1DF8011-3878-ECD9-CF1E-2C3BC151705E}"/>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475E7FD6-F642-1128-4498-DF1E18A80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Group of People Smiling iStock_000007773161Medium.jpg">
            <a:extLst>
              <a:ext uri="{FF2B5EF4-FFF2-40B4-BE49-F238E27FC236}">
                <a16:creationId xmlns:a16="http://schemas.microsoft.com/office/drawing/2014/main" id="{B4784A02-9F63-E74C-7EBC-B8C8EDBC37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95850" y="2133600"/>
            <a:ext cx="4141788"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DF72BF1D-B7BC-D3CB-EAB6-817EA7E51B8E}"/>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231413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D3AE018E-7CA2-D77C-1C2C-9332D9E6D1D6}"/>
              </a:ext>
            </a:extLst>
          </p:cNvPr>
          <p:cNvSpPr>
            <a:spLocks noChangeShapeType="1"/>
          </p:cNvSpPr>
          <p:nvPr userDrawn="1"/>
        </p:nvSpPr>
        <p:spPr bwMode="auto">
          <a:xfrm>
            <a:off x="5943600" y="2209800"/>
            <a:ext cx="2362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5">
            <a:extLst>
              <a:ext uri="{FF2B5EF4-FFF2-40B4-BE49-F238E27FC236}">
                <a16:creationId xmlns:a16="http://schemas.microsoft.com/office/drawing/2014/main" id="{9C91E16A-82A8-F77A-7C64-36B63D39F046}"/>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CE1FB282-B093-7E5E-BD10-922AB861D61C}"/>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CF6CBB27-8B53-6DEA-6195-0A474970C1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wo labcoat women iStock_000001618419Medium.jpg">
            <a:extLst>
              <a:ext uri="{FF2B5EF4-FFF2-40B4-BE49-F238E27FC236}">
                <a16:creationId xmlns:a16="http://schemas.microsoft.com/office/drawing/2014/main" id="{3277A416-F100-C16C-67C0-BA6676572828}"/>
              </a:ext>
            </a:extLst>
          </p:cNvPr>
          <p:cNvPicPr>
            <a:picLocks noChangeAspect="1"/>
          </p:cNvPicPr>
          <p:nvPr userDrawn="1"/>
        </p:nvPicPr>
        <p:blipFill>
          <a:blip r:embed="rId3">
            <a:extLst>
              <a:ext uri="{28A0092B-C50C-407E-A947-70E740481C1C}">
                <a14:useLocalDpi xmlns:a14="http://schemas.microsoft.com/office/drawing/2010/main" val="0"/>
              </a:ext>
            </a:extLst>
          </a:blip>
          <a:srcRect l="4417" r="16078"/>
          <a:stretch>
            <a:fillRect/>
          </a:stretch>
        </p:blipFill>
        <p:spPr bwMode="auto">
          <a:xfrm>
            <a:off x="3962400" y="2667000"/>
            <a:ext cx="41148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6CC8D851-6B38-2890-379A-30DBA04329BC}"/>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53385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D3F221DC-FDF1-C82F-9EC2-004D9B98F47B}"/>
              </a:ext>
            </a:extLst>
          </p:cNvPr>
          <p:cNvSpPr>
            <a:spLocks noChangeShapeType="1"/>
          </p:cNvSpPr>
          <p:nvPr userDrawn="1"/>
        </p:nvSpPr>
        <p:spPr bwMode="auto">
          <a:xfrm>
            <a:off x="8686800" y="23622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9">
            <a:extLst>
              <a:ext uri="{FF2B5EF4-FFF2-40B4-BE49-F238E27FC236}">
                <a16:creationId xmlns:a16="http://schemas.microsoft.com/office/drawing/2014/main" id="{2680D03E-5A0E-E1E9-9329-E8E44EE33E14}"/>
              </a:ext>
            </a:extLst>
          </p:cNvPr>
          <p:cNvSpPr>
            <a:spLocks noChangeShapeType="1"/>
          </p:cNvSpPr>
          <p:nvPr userDrawn="1"/>
        </p:nvSpPr>
        <p:spPr bwMode="auto">
          <a:xfrm>
            <a:off x="457200" y="23622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Date Placeholder 2">
            <a:extLst>
              <a:ext uri="{FF2B5EF4-FFF2-40B4-BE49-F238E27FC236}">
                <a16:creationId xmlns:a16="http://schemas.microsoft.com/office/drawing/2014/main" id="{A7A4E1D5-CF52-F518-4CDF-99164C01A2CB}"/>
              </a:ext>
            </a:extLst>
          </p:cNvPr>
          <p:cNvSpPr txBox="1">
            <a:spLocks/>
          </p:cNvSpPr>
          <p:nvPr userDrawn="1"/>
        </p:nvSpPr>
        <p:spPr>
          <a:xfrm>
            <a:off x="381000" y="6629400"/>
            <a:ext cx="2133600" cy="228600"/>
          </a:xfrm>
          <a:prstGeom prst="rect">
            <a:avLst/>
          </a:prstGeom>
        </p:spPr>
        <p:txBody>
          <a:bodyPr anchor="ctr"/>
          <a:lstStyle>
            <a:lvl1pPr>
              <a:defRPr/>
            </a:lvl1pPr>
          </a:lstStyle>
          <a:p>
            <a:pPr eaLnBrk="1" fontAlgn="auto" hangingPunct="1">
              <a:spcBef>
                <a:spcPts val="0"/>
              </a:spcBef>
              <a:spcAft>
                <a:spcPts val="0"/>
              </a:spcAft>
              <a:defRPr/>
            </a:pPr>
            <a:fld id="{96894733-FB1D-47BF-849F-81DD5FF21D72}" type="datetime1">
              <a:rPr lang="en-US" sz="1200" smtClean="0">
                <a:solidFill>
                  <a:schemeClr val="tx1">
                    <a:tint val="75000"/>
                  </a:schemeClr>
                </a:solidFill>
                <a:latin typeface="Tahoma" pitchFamily="34" charset="0"/>
                <a:cs typeface="Tahoma" pitchFamily="34" charset="0"/>
              </a:rPr>
              <a:pPr eaLnBrk="1" fontAlgn="auto" hangingPunct="1">
                <a:spcBef>
                  <a:spcPts val="0"/>
                </a:spcBef>
                <a:spcAft>
                  <a:spcPts val="0"/>
                </a:spcAft>
                <a:defRPr/>
              </a:pPr>
              <a:t>1/17/2024</a:t>
            </a:fld>
            <a:endParaRPr lang="en-US" sz="1200" dirty="0">
              <a:solidFill>
                <a:schemeClr val="tx1">
                  <a:tint val="75000"/>
                </a:schemeClr>
              </a:solidFill>
              <a:latin typeface="Tahoma" pitchFamily="34" charset="0"/>
              <a:cs typeface="Tahoma" pitchFamily="34" charset="0"/>
            </a:endParaRPr>
          </a:p>
        </p:txBody>
      </p:sp>
      <p:pic>
        <p:nvPicPr>
          <p:cNvPr id="5" name="Picture 5" descr="Academy-of-Nutrition-and-Dietetics.jpg">
            <a:extLst>
              <a:ext uri="{FF2B5EF4-FFF2-40B4-BE49-F238E27FC236}">
                <a16:creationId xmlns:a16="http://schemas.microsoft.com/office/drawing/2014/main" id="{D844722E-C5A9-F61A-DEE7-F365B347E8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3"/>
          <p:cNvSpPr>
            <a:spLocks noGrp="1"/>
          </p:cNvSpPr>
          <p:nvPr>
            <p:ph type="body" sz="quarter" idx="12"/>
          </p:nvPr>
        </p:nvSpPr>
        <p:spPr>
          <a:xfrm>
            <a:off x="457200" y="25908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9" name="Text Placeholder 11"/>
          <p:cNvSpPr>
            <a:spLocks noGrp="1"/>
          </p:cNvSpPr>
          <p:nvPr>
            <p:ph type="body" sz="quarter" idx="13"/>
          </p:nvPr>
        </p:nvSpPr>
        <p:spPr>
          <a:xfrm>
            <a:off x="457200" y="1676400"/>
            <a:ext cx="4876800" cy="609600"/>
          </a:xfrm>
          <a:prstGeom prst="rect">
            <a:avLst/>
          </a:prstGeom>
        </p:spPr>
        <p:txBody>
          <a:bodyPr/>
          <a:lstStyle>
            <a:lvl1pPr>
              <a:defRPr sz="3600" b="0" i="0"/>
            </a:lvl1pPr>
          </a:lstStyle>
          <a:p>
            <a:pPr lvl="0"/>
            <a:r>
              <a:rPr lang="en-US"/>
              <a:t>Click to edit Master text styles</a:t>
            </a:r>
          </a:p>
        </p:txBody>
      </p:sp>
    </p:spTree>
    <p:extLst>
      <p:ext uri="{BB962C8B-B14F-4D97-AF65-F5344CB8AC3E}">
        <p14:creationId xmlns:p14="http://schemas.microsoft.com/office/powerpoint/2010/main" val="390624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3931C8AD-F073-22F3-97A1-E568AD4CF27E}"/>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Tahoma" pitchFamily="34" charset="0"/>
                <a:cs typeface="Tahoma" pitchFamily="34" charset="0"/>
              </a:defRPr>
            </a:lvl1pPr>
          </a:lstStyle>
          <a:p>
            <a:pPr>
              <a:defRPr/>
            </a:pPr>
            <a:r>
              <a:rPr lang="en-US"/>
              <a:t>Date</a:t>
            </a:r>
          </a:p>
        </p:txBody>
      </p:sp>
    </p:spTree>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BF329F03-34BE-A6E8-3A1B-265FB3533C9C}"/>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FC3F5FD9-EF25-EFA1-1217-4DCDCEC19F7B}"/>
              </a:ext>
            </a:extLst>
          </p:cNvPr>
          <p:cNvSpPr>
            <a:spLocks noGrp="1"/>
          </p:cNvSpPr>
          <p:nvPr>
            <p:ph type="sldNum" sz="quarter" idx="4"/>
          </p:nvPr>
        </p:nvSpPr>
        <p:spPr>
          <a:xfrm>
            <a:off x="6781800" y="6477000"/>
            <a:ext cx="21336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17171"/>
                </a:solidFill>
                <a:latin typeface="Tahoma" panose="020B0604030504040204" pitchFamily="34" charset="0"/>
                <a:cs typeface="Tahoma" panose="020B0604030504040204" pitchFamily="34" charset="0"/>
              </a:defRPr>
            </a:lvl1pPr>
          </a:lstStyle>
          <a:p>
            <a:fld id="{27BB5AE1-E46B-4433-8A9F-273B08B7427B}" type="slidenum">
              <a:rPr lang="en-US" altLang="en-US"/>
              <a:pPr/>
              <a:t>‹#›</a:t>
            </a:fld>
            <a:endParaRPr lang="en-US" altLang="en-US"/>
          </a:p>
        </p:txBody>
      </p:sp>
      <p:sp>
        <p:nvSpPr>
          <p:cNvPr id="2052" name="Text Placeholder 2">
            <a:extLst>
              <a:ext uri="{FF2B5EF4-FFF2-40B4-BE49-F238E27FC236}">
                <a16:creationId xmlns:a16="http://schemas.microsoft.com/office/drawing/2014/main" id="{0F857CEF-5A80-215D-222B-B464C9290ACA}"/>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2053" name="Line 7">
            <a:extLst>
              <a:ext uri="{FF2B5EF4-FFF2-40B4-BE49-F238E27FC236}">
                <a16:creationId xmlns:a16="http://schemas.microsoft.com/office/drawing/2014/main" id="{F60E2D37-275F-0301-7EF1-C8DE0B95AC39}"/>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
            <a:extLst>
              <a:ext uri="{FF2B5EF4-FFF2-40B4-BE49-F238E27FC236}">
                <a16:creationId xmlns:a16="http://schemas.microsoft.com/office/drawing/2014/main" id="{1F667527-DC42-9264-F6DE-C148D508C708}"/>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Title Placeholder 20">
            <a:extLst>
              <a:ext uri="{FF2B5EF4-FFF2-40B4-BE49-F238E27FC236}">
                <a16:creationId xmlns:a16="http://schemas.microsoft.com/office/drawing/2014/main" id="{C293D37A-6E78-CFAB-39EC-16729042136A}"/>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2056" name="Picture 8" descr="Academy-of-Nutrition-and-Dietetics.jpg">
            <a:extLst>
              <a:ext uri="{FF2B5EF4-FFF2-40B4-BE49-F238E27FC236}">
                <a16:creationId xmlns:a16="http://schemas.microsoft.com/office/drawing/2014/main" id="{B1767A91-E697-21C9-993F-0B7C80A7046F}"/>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59" r:id="rId10"/>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ag.ndsu.edu/publications/food-nutrition/now-serving-more-fruits-and-vegetables" TargetMode="External"/><Relationship Id="rId3" Type="http://schemas.openxmlformats.org/officeDocument/2006/relationships/hyperlink" Target="http://www.andeal.org/" TargetMode="External"/><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commons.wikimedia.org/wiki/File:Couple_eating_lunch.jpg" TargetMode="External"/><Relationship Id="rId5" Type="http://schemas.openxmlformats.org/officeDocument/2006/relationships/image" Target="../media/image12.jp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nestle/8539431948/" TargetMode="External"/><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blog.ssmgrp.com/blog/bid/99229/The-Differences-Between-Assisted-Living-and-Skilled-Nursing" TargetMode="External"/><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hyperlink" Target="https://anthrowiki.at/index.php?title=Datei:Information_icon.svg&amp;redirect=n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www.andel.org/mioa" TargetMode="External"/><Relationship Id="rId2" Type="http://schemas.openxmlformats.org/officeDocument/2006/relationships/hyperlink" Target="http://www.andeal.org/guideline-implementation"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olegioonlineaparicio.com/privacy-policy-2/" TargetMode="External"/><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hyperlink" Target="https://www.andeal.org/topic.cfm?menu=6064&amp;pcat=6068&amp;cat=6314"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http://www.andeal.org/" TargetMode="External"/><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andeal.org/"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mailto:eal@eatright.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52077C-8AB5-B518-EF02-3BB29F36885C}"/>
              </a:ext>
            </a:extLst>
          </p:cNvPr>
          <p:cNvSpPr/>
          <p:nvPr/>
        </p:nvSpPr>
        <p:spPr>
          <a:xfrm>
            <a:off x="533400" y="1642159"/>
            <a:ext cx="8229600" cy="2296973"/>
          </a:xfrm>
          <a:prstGeom prst="rect">
            <a:avLst/>
          </a:prstGeom>
          <a:solidFill>
            <a:srgbClr val="3A7C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Malnutrition in Older Adults</a:t>
            </a:r>
          </a:p>
          <a:p>
            <a:pPr algn="ctr">
              <a:defRPr/>
            </a:pPr>
            <a:r>
              <a:rPr lang="en-US" dirty="0"/>
              <a:t>Evidence-Based Nutrition Practice Guidelines</a:t>
            </a:r>
            <a:br>
              <a:rPr lang="en-US" dirty="0"/>
            </a:br>
            <a:br>
              <a:rPr lang="en-US" dirty="0"/>
            </a:br>
            <a:r>
              <a:rPr lang="en-US" sz="2400" dirty="0"/>
              <a:t>Executive Summary of Recommendations</a:t>
            </a:r>
          </a:p>
          <a:p>
            <a:pPr algn="ctr">
              <a:defRPr/>
            </a:pPr>
            <a:endParaRPr lang="en-US" dirty="0">
              <a:solidFill>
                <a:srgbClr val="C27D42"/>
              </a:solidFill>
            </a:endParaRPr>
          </a:p>
        </p:txBody>
      </p:sp>
      <p:sp>
        <p:nvSpPr>
          <p:cNvPr id="17412" name="Text Placeholder 2">
            <a:extLst>
              <a:ext uri="{FF2B5EF4-FFF2-40B4-BE49-F238E27FC236}">
                <a16:creationId xmlns:a16="http://schemas.microsoft.com/office/drawing/2014/main" id="{34DE889D-CCC4-3BC5-6F59-E9DF76080809}"/>
              </a:ext>
            </a:extLst>
          </p:cNvPr>
          <p:cNvSpPr>
            <a:spLocks noGrp="1"/>
          </p:cNvSpPr>
          <p:nvPr>
            <p:ph type="body" sz="quarter" idx="13"/>
          </p:nvPr>
        </p:nvSpPr>
        <p:spPr bwMode="auto">
          <a:xfrm>
            <a:off x="457200" y="381000"/>
            <a:ext cx="8077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z="2000"/>
              <a:t>Academy of Nutrition and Dietetics</a:t>
            </a:r>
            <a:br>
              <a:rPr lang="en-US" altLang="en-US"/>
            </a:br>
            <a:r>
              <a:rPr lang="en-US" altLang="en-US" sz="2800"/>
              <a:t>Evidence Analysis Library</a:t>
            </a:r>
            <a:r>
              <a:rPr lang="en-US" altLang="en-US" sz="2800" baseline="30000"/>
              <a:t>®</a:t>
            </a:r>
          </a:p>
          <a:p>
            <a:pPr marL="0" indent="0"/>
            <a:r>
              <a:rPr lang="en-US" altLang="en-US" sz="1600">
                <a:hlinkClick r:id="rId3"/>
              </a:rPr>
              <a:t>www.andeal.org</a:t>
            </a:r>
            <a:r>
              <a:rPr lang="en-US" altLang="en-US" sz="1600"/>
              <a:t> </a:t>
            </a:r>
          </a:p>
          <a:p>
            <a:pPr marL="0" indent="0" algn="l"/>
            <a:endParaRPr lang="en-US" altLang="en-US" sz="2000"/>
          </a:p>
        </p:txBody>
      </p:sp>
      <p:pic>
        <p:nvPicPr>
          <p:cNvPr id="17413" name="Picture 6" descr="eatright_org_logo_color.jpg">
            <a:extLst>
              <a:ext uri="{FF2B5EF4-FFF2-40B4-BE49-F238E27FC236}">
                <a16:creationId xmlns:a16="http://schemas.microsoft.com/office/drawing/2014/main" id="{125A310C-615D-308D-BAF1-85D3D9702C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04800"/>
            <a:ext cx="1371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3047756-9C7F-C0E1-A259-9C27DFBC2AEC}"/>
              </a:ext>
            </a:extLst>
          </p:cNvPr>
          <p:cNvSpPr txBox="1"/>
          <p:nvPr/>
        </p:nvSpPr>
        <p:spPr>
          <a:xfrm>
            <a:off x="304800" y="6440526"/>
            <a:ext cx="3079689" cy="307777"/>
          </a:xfrm>
          <a:prstGeom prst="rect">
            <a:avLst/>
          </a:prstGeom>
          <a:noFill/>
          <a:ln>
            <a:solidFill>
              <a:schemeClr val="bg1">
                <a:lumMod val="65000"/>
              </a:schemeClr>
            </a:solidFill>
          </a:ln>
        </p:spPr>
        <p:txBody>
          <a:bodyPr wrap="none">
            <a:spAutoFit/>
          </a:bodyPr>
          <a:lstStyle/>
          <a:p>
            <a:pPr>
              <a:defRPr/>
            </a:pPr>
            <a:r>
              <a:rPr lang="en-US" sz="1400" dirty="0">
                <a:solidFill>
                  <a:schemeClr val="bg1">
                    <a:lumMod val="50000"/>
                  </a:schemeClr>
                </a:solidFill>
              </a:rPr>
              <a:t>Guideline published December 2023</a:t>
            </a:r>
          </a:p>
        </p:txBody>
      </p:sp>
      <p:pic>
        <p:nvPicPr>
          <p:cNvPr id="3" name="Picture 2" descr="A person and person eating at a table&#10;&#10;Description automatically generated">
            <a:extLst>
              <a:ext uri="{FF2B5EF4-FFF2-40B4-BE49-F238E27FC236}">
                <a16:creationId xmlns:a16="http://schemas.microsoft.com/office/drawing/2014/main" id="{8ED8278A-45E1-FF4E-9370-242A7E0C456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447801" y="4175511"/>
            <a:ext cx="2939440" cy="1959627"/>
          </a:xfrm>
          <a:prstGeom prst="rect">
            <a:avLst/>
          </a:prstGeom>
          <a:ln>
            <a:solidFill>
              <a:srgbClr val="3A7C22"/>
            </a:solidFill>
          </a:ln>
        </p:spPr>
      </p:pic>
      <p:pic>
        <p:nvPicPr>
          <p:cNvPr id="12" name="Picture 11" descr="A person and a young person cooking&#10;&#10;Description automatically generated">
            <a:extLst>
              <a:ext uri="{FF2B5EF4-FFF2-40B4-BE49-F238E27FC236}">
                <a16:creationId xmlns:a16="http://schemas.microsoft.com/office/drawing/2014/main" id="{BF323B4C-0907-7DFF-5303-3B19E7B61D5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181600" y="4212682"/>
            <a:ext cx="2824917" cy="1879600"/>
          </a:xfrm>
          <a:prstGeom prst="rect">
            <a:avLst/>
          </a:prstGeom>
          <a:ln>
            <a:solidFill>
              <a:srgbClr val="3A7C22"/>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a:extLst>
              <a:ext uri="{FF2B5EF4-FFF2-40B4-BE49-F238E27FC236}">
                <a16:creationId xmlns:a16="http://schemas.microsoft.com/office/drawing/2014/main" id="{D71A2AAF-B2B0-E90B-B768-B330AD2FB91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028148DD-78CF-4FF6-9BCF-748F09A6EED5}" type="slidenum">
              <a:rPr lang="en-US" altLang="en-US" sz="1200">
                <a:solidFill>
                  <a:srgbClr val="717171"/>
                </a:solidFill>
                <a:latin typeface="Arial" panose="020B0604020202020204" pitchFamily="34" charset="0"/>
              </a:rPr>
              <a:pPr>
                <a:buFontTx/>
                <a:buNone/>
              </a:pPr>
              <a:t>10</a:t>
            </a:fld>
            <a:endParaRPr lang="en-US" altLang="en-US" sz="1200">
              <a:solidFill>
                <a:srgbClr val="717171"/>
              </a:solidFill>
              <a:latin typeface="Arial" panose="020B0604020202020204" pitchFamily="34" charset="0"/>
            </a:endParaRPr>
          </a:p>
        </p:txBody>
      </p:sp>
      <p:sp>
        <p:nvSpPr>
          <p:cNvPr id="29699" name="Rectangle 2">
            <a:extLst>
              <a:ext uri="{FF2B5EF4-FFF2-40B4-BE49-F238E27FC236}">
                <a16:creationId xmlns:a16="http://schemas.microsoft.com/office/drawing/2014/main" id="{735FFC2F-75D3-1C78-E678-720FA73D815D}"/>
              </a:ext>
            </a:extLst>
          </p:cNvPr>
          <p:cNvSpPr>
            <a:spLocks noChangeArrowheads="1"/>
          </p:cNvSpPr>
          <p:nvPr/>
        </p:nvSpPr>
        <p:spPr bwMode="auto">
          <a:xfrm>
            <a:off x="-65088" y="230188"/>
            <a:ext cx="18415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a:solidFill>
                <a:schemeClr val="tx1"/>
              </a:solidFill>
              <a:latin typeface="Times New Roman" panose="02020603050405020304" pitchFamily="18" charset="0"/>
              <a:cs typeface="Arial" panose="020B0604020202020204" pitchFamily="34" charset="0"/>
            </a:endParaRPr>
          </a:p>
        </p:txBody>
      </p:sp>
      <p:sp>
        <p:nvSpPr>
          <p:cNvPr id="29718" name="Text Box 33">
            <a:extLst>
              <a:ext uri="{FF2B5EF4-FFF2-40B4-BE49-F238E27FC236}">
                <a16:creationId xmlns:a16="http://schemas.microsoft.com/office/drawing/2014/main" id="{04AE8148-D2A8-D102-C320-6EB90A2960EF}"/>
              </a:ext>
            </a:extLst>
          </p:cNvPr>
          <p:cNvSpPr txBox="1">
            <a:spLocks noChangeArrowheads="1"/>
          </p:cNvSpPr>
          <p:nvPr/>
        </p:nvSpPr>
        <p:spPr bwMode="auto">
          <a:xfrm>
            <a:off x="2895600" y="16002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spcBef>
                <a:spcPct val="50000"/>
              </a:spcBef>
              <a:buFontTx/>
              <a:buNone/>
            </a:pPr>
            <a:endParaRPr lang="en-US" altLang="en-US" sz="3600">
              <a:solidFill>
                <a:schemeClr val="tx1"/>
              </a:solidFill>
              <a:latin typeface="Gill Sans"/>
              <a:cs typeface="Arial" panose="020B0604020202020204" pitchFamily="34" charset="0"/>
            </a:endParaRPr>
          </a:p>
        </p:txBody>
      </p:sp>
      <p:sp>
        <p:nvSpPr>
          <p:cNvPr id="29719" name="Text Box 34">
            <a:extLst>
              <a:ext uri="{FF2B5EF4-FFF2-40B4-BE49-F238E27FC236}">
                <a16:creationId xmlns:a16="http://schemas.microsoft.com/office/drawing/2014/main" id="{0BBAC3D7-5CAA-AC70-680F-B04E39983C3E}"/>
              </a:ext>
            </a:extLst>
          </p:cNvPr>
          <p:cNvSpPr txBox="1">
            <a:spLocks noChangeArrowheads="1"/>
          </p:cNvSpPr>
          <p:nvPr/>
        </p:nvSpPr>
        <p:spPr bwMode="auto">
          <a:xfrm>
            <a:off x="6384925" y="103346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29720" name="Text Box 35">
            <a:extLst>
              <a:ext uri="{FF2B5EF4-FFF2-40B4-BE49-F238E27FC236}">
                <a16:creationId xmlns:a16="http://schemas.microsoft.com/office/drawing/2014/main" id="{AB55EEE8-526D-5162-46AB-069FDFFCD926}"/>
              </a:ext>
            </a:extLst>
          </p:cNvPr>
          <p:cNvSpPr txBox="1">
            <a:spLocks noChangeArrowheads="1"/>
          </p:cNvSpPr>
          <p:nvPr/>
        </p:nvSpPr>
        <p:spPr bwMode="auto">
          <a:xfrm>
            <a:off x="6994525" y="72866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29721" name="Text Box 36">
            <a:extLst>
              <a:ext uri="{FF2B5EF4-FFF2-40B4-BE49-F238E27FC236}">
                <a16:creationId xmlns:a16="http://schemas.microsoft.com/office/drawing/2014/main" id="{E581296F-CFA4-C367-8737-29EF7CC21781}"/>
              </a:ext>
            </a:extLst>
          </p:cNvPr>
          <p:cNvSpPr txBox="1">
            <a:spLocks noChangeArrowheads="1"/>
          </p:cNvSpPr>
          <p:nvPr/>
        </p:nvSpPr>
        <p:spPr bwMode="auto">
          <a:xfrm>
            <a:off x="6689725" y="1033463"/>
            <a:ext cx="199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10" name="Title 1">
            <a:extLst>
              <a:ext uri="{FF2B5EF4-FFF2-40B4-BE49-F238E27FC236}">
                <a16:creationId xmlns:a16="http://schemas.microsoft.com/office/drawing/2014/main" id="{E1337F0F-B0E1-708C-646F-45DE2A3E5E51}"/>
              </a:ext>
            </a:extLst>
          </p:cNvPr>
          <p:cNvSpPr txBox="1">
            <a:spLocks/>
          </p:cNvSpPr>
          <p:nvPr/>
        </p:nvSpPr>
        <p:spPr>
          <a:xfrm>
            <a:off x="301083" y="428413"/>
            <a:ext cx="8229600" cy="563562"/>
          </a:xfrm>
          <a:prstGeom prst="rect">
            <a:avLst/>
          </a:prstGeom>
        </p:spPr>
        <p:txBody>
          <a:bodyPr/>
          <a:lstStyle/>
          <a:p>
            <a:pPr>
              <a:defRPr/>
            </a:pPr>
            <a:r>
              <a:rPr lang="en-US" sz="2000" b="1" dirty="0">
                <a:solidFill>
                  <a:schemeClr val="bg1">
                    <a:lumMod val="50000"/>
                  </a:schemeClr>
                </a:solidFill>
                <a:latin typeface="Tahoma" pitchFamily="34" charset="0"/>
                <a:ea typeface="+mj-ea"/>
                <a:cs typeface="Tahoma" pitchFamily="34" charset="0"/>
              </a:rPr>
              <a:t>Implications of Strong/Weak Recommendations</a:t>
            </a:r>
          </a:p>
        </p:txBody>
      </p:sp>
      <p:sp>
        <p:nvSpPr>
          <p:cNvPr id="29723" name="TextBox 4">
            <a:extLst>
              <a:ext uri="{FF2B5EF4-FFF2-40B4-BE49-F238E27FC236}">
                <a16:creationId xmlns:a16="http://schemas.microsoft.com/office/drawing/2014/main" id="{792C2E47-E57C-2423-51F5-9EE7CCA70524}"/>
              </a:ext>
            </a:extLst>
          </p:cNvPr>
          <p:cNvSpPr txBox="1">
            <a:spLocks noChangeArrowheads="1"/>
          </p:cNvSpPr>
          <p:nvPr/>
        </p:nvSpPr>
        <p:spPr bwMode="auto">
          <a:xfrm>
            <a:off x="329130" y="648049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3" name="Picture 2">
            <a:extLst>
              <a:ext uri="{FF2B5EF4-FFF2-40B4-BE49-F238E27FC236}">
                <a16:creationId xmlns:a16="http://schemas.microsoft.com/office/drawing/2014/main" id="{FF811F33-FADA-CB59-BFDB-2278DE775EF4}"/>
              </a:ext>
            </a:extLst>
          </p:cNvPr>
          <p:cNvPicPr>
            <a:picLocks noChangeAspect="1"/>
          </p:cNvPicPr>
          <p:nvPr/>
        </p:nvPicPr>
        <p:blipFill>
          <a:blip r:embed="rId3"/>
          <a:stretch>
            <a:fillRect/>
          </a:stretch>
        </p:blipFill>
        <p:spPr>
          <a:xfrm>
            <a:off x="844283" y="848332"/>
            <a:ext cx="7455434" cy="558125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2D06D250-2238-06C3-2EAD-9EBC0224EB73}"/>
              </a:ext>
            </a:extLst>
          </p:cNvPr>
          <p:cNvSpPr>
            <a:spLocks noGrp="1" noChangeArrowheads="1"/>
          </p:cNvSpPr>
          <p:nvPr>
            <p:ph type="body" idx="4294967295"/>
          </p:nvPr>
        </p:nvSpPr>
        <p:spPr>
          <a:xfrm>
            <a:off x="457200" y="914400"/>
            <a:ext cx="8229600" cy="4419600"/>
          </a:xfrm>
        </p:spPr>
        <p:txBody>
          <a:bodyPr/>
          <a:lstStyle/>
          <a:p>
            <a:pPr lvl="1" eaLnBrk="1" hangingPunct="1">
              <a:lnSpc>
                <a:spcPct val="80000"/>
              </a:lnSpc>
              <a:buFont typeface="Wingdings" pitchFamily="2" charset="2"/>
              <a:buNone/>
              <a:defRPr/>
            </a:pPr>
            <a:endParaRPr lang="en-US" dirty="0"/>
          </a:p>
          <a:p>
            <a:pPr eaLnBrk="1" hangingPunct="1">
              <a:lnSpc>
                <a:spcPct val="80000"/>
              </a:lnSpc>
              <a:defRPr/>
            </a:pPr>
            <a:r>
              <a:rPr lang="en-US" sz="2800" dirty="0">
                <a:solidFill>
                  <a:srgbClr val="7030A0"/>
                </a:solidFill>
              </a:rPr>
              <a:t>Imperative recommendations </a:t>
            </a:r>
            <a:r>
              <a:rPr lang="en-US" sz="2800" dirty="0"/>
              <a:t>are broadly applicable to the target population and are stated as  “require,” or “must,” or “should achieve certain goals.” </a:t>
            </a:r>
          </a:p>
          <a:p>
            <a:pPr eaLnBrk="1" hangingPunct="1">
              <a:lnSpc>
                <a:spcPct val="80000"/>
              </a:lnSpc>
              <a:defRPr/>
            </a:pPr>
            <a:endParaRPr lang="en-US" sz="2800" dirty="0"/>
          </a:p>
          <a:p>
            <a:pPr eaLnBrk="1" hangingPunct="1">
              <a:lnSpc>
                <a:spcPct val="80000"/>
              </a:lnSpc>
              <a:defRPr/>
            </a:pPr>
            <a:r>
              <a:rPr lang="en-US" sz="2800" dirty="0">
                <a:solidFill>
                  <a:srgbClr val="7030A0"/>
                </a:solidFill>
              </a:rPr>
              <a:t>Conditional statements </a:t>
            </a:r>
            <a:r>
              <a:rPr lang="en-US" sz="2800" dirty="0"/>
              <a:t>clearly define a specific situation and contain conditional text that would limit their applicability to specified circumstances, or to a sub-population group. More specifically, a conditional recommendation can be stated in if/then terminology.</a:t>
            </a:r>
          </a:p>
          <a:p>
            <a:pPr eaLnBrk="1" hangingPunct="1">
              <a:lnSpc>
                <a:spcPct val="80000"/>
              </a:lnSpc>
              <a:defRPr/>
            </a:pPr>
            <a:endParaRPr lang="en-US" sz="2800" dirty="0"/>
          </a:p>
        </p:txBody>
      </p:sp>
      <p:sp>
        <p:nvSpPr>
          <p:cNvPr id="33795" name="Slide Number Placeholder 4">
            <a:extLst>
              <a:ext uri="{FF2B5EF4-FFF2-40B4-BE49-F238E27FC236}">
                <a16:creationId xmlns:a16="http://schemas.microsoft.com/office/drawing/2014/main" id="{E108DAE4-263B-C035-2C56-53538615AC67}"/>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DF5A747E-CC45-4D7F-8982-B38695E76E8D}" type="slidenum">
              <a:rPr lang="en-US" altLang="en-US" sz="1200">
                <a:solidFill>
                  <a:srgbClr val="717171"/>
                </a:solidFill>
                <a:latin typeface="Arial" panose="020B0604020202020204" pitchFamily="34" charset="0"/>
              </a:rPr>
              <a:pPr>
                <a:buFontTx/>
                <a:buNone/>
              </a:pPr>
              <a:t>11</a:t>
            </a:fld>
            <a:endParaRPr lang="en-US" altLang="en-US" sz="1200">
              <a:solidFill>
                <a:srgbClr val="717171"/>
              </a:solidFill>
              <a:latin typeface="Arial" panose="020B0604020202020204" pitchFamily="34" charset="0"/>
            </a:endParaRPr>
          </a:p>
        </p:txBody>
      </p:sp>
      <p:sp>
        <p:nvSpPr>
          <p:cNvPr id="33796" name="Title 7">
            <a:extLst>
              <a:ext uri="{FF2B5EF4-FFF2-40B4-BE49-F238E27FC236}">
                <a16:creationId xmlns:a16="http://schemas.microsoft.com/office/drawing/2014/main" id="{5A3EE00A-4187-F006-E100-D18984E3BE89}"/>
              </a:ext>
            </a:extLst>
          </p:cNvPr>
          <p:cNvSpPr>
            <a:spLocks noGrp="1"/>
          </p:cNvSpPr>
          <p:nvPr>
            <p:ph type="title"/>
          </p:nvPr>
        </p:nvSpPr>
        <p:spPr/>
        <p:txBody>
          <a:bodyPr/>
          <a:lstStyle/>
          <a:p>
            <a:pPr>
              <a:defRPr/>
            </a:pPr>
            <a:r>
              <a:rPr lang="en-US" altLang="en-US" b="1" dirty="0">
                <a:solidFill>
                  <a:schemeClr val="bg1">
                    <a:lumMod val="50000"/>
                  </a:schemeClr>
                </a:solidFill>
              </a:rPr>
              <a:t>Conditional/Imperative</a:t>
            </a:r>
          </a:p>
        </p:txBody>
      </p:sp>
      <p:sp>
        <p:nvSpPr>
          <p:cNvPr id="33797" name="TextBox 4">
            <a:extLst>
              <a:ext uri="{FF2B5EF4-FFF2-40B4-BE49-F238E27FC236}">
                <a16:creationId xmlns:a16="http://schemas.microsoft.com/office/drawing/2014/main" id="{D892288D-6888-57F7-EF5F-DE0FEAF1F9C6}"/>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D813D3BB-6180-6C7D-6C77-0833544416DD}"/>
              </a:ext>
            </a:extLst>
          </p:cNvPr>
          <p:cNvSpPr>
            <a:spLocks noGrp="1" noChangeArrowheads="1"/>
          </p:cNvSpPr>
          <p:nvPr>
            <p:ph type="body" idx="4294967295"/>
          </p:nvPr>
        </p:nvSpPr>
        <p:spPr>
          <a:xfrm>
            <a:off x="304800" y="925551"/>
            <a:ext cx="7772400" cy="5486400"/>
          </a:xfrm>
        </p:spPr>
        <p:txBody>
          <a:bodyPr/>
          <a:lstStyle/>
          <a:p>
            <a:pPr marL="915988" lvl="1" indent="-457200" eaLnBrk="1" hangingPunct="1">
              <a:buFont typeface="Wingdings" panose="05000000000000000000" pitchFamily="2" charset="2"/>
              <a:buChar char="Ø"/>
            </a:pPr>
            <a:r>
              <a:rPr lang="en-US" altLang="en-US" sz="2000" dirty="0">
                <a:solidFill>
                  <a:srgbClr val="3A7C22"/>
                </a:solidFill>
              </a:rPr>
              <a:t>Malnutrition Assessment in Long-Term Care</a:t>
            </a:r>
          </a:p>
          <a:p>
            <a:pPr marL="1373188" lvl="2" indent="-457200" eaLnBrk="1" hangingPunct="1">
              <a:buFont typeface="Wingdings" panose="05000000000000000000" pitchFamily="2" charset="2"/>
              <a:buChar char="Ø"/>
            </a:pPr>
            <a:r>
              <a:rPr lang="en-US" altLang="en-US" sz="1600" dirty="0">
                <a:solidFill>
                  <a:srgbClr val="3A7C22"/>
                </a:solidFill>
              </a:rPr>
              <a:t>Long-Term Care Mini-Nutritional Assessment</a:t>
            </a:r>
          </a:p>
          <a:p>
            <a:pPr marL="1373188" lvl="2" indent="-457200" eaLnBrk="1" hangingPunct="1">
              <a:buFont typeface="Wingdings" panose="05000000000000000000" pitchFamily="2" charset="2"/>
              <a:buChar char="Ø"/>
            </a:pPr>
            <a:r>
              <a:rPr lang="en-US" altLang="en-US" sz="1600" dirty="0">
                <a:solidFill>
                  <a:srgbClr val="3A7C22"/>
                </a:solidFill>
              </a:rPr>
              <a:t>Long-Term Care Subjective Global Assessment and Patient-Generated Global Assessment</a:t>
            </a:r>
          </a:p>
          <a:p>
            <a:pPr marL="915988" lvl="1" indent="-457200" eaLnBrk="1" hangingPunct="1">
              <a:buFont typeface="Wingdings" panose="05000000000000000000" pitchFamily="2" charset="2"/>
              <a:buChar char="Ø"/>
            </a:pPr>
            <a:r>
              <a:rPr lang="en-US" altLang="en-US" sz="2000" dirty="0">
                <a:solidFill>
                  <a:srgbClr val="3A7C22"/>
                </a:solidFill>
              </a:rPr>
              <a:t>Malnutrition Assessment in the Community</a:t>
            </a:r>
          </a:p>
          <a:p>
            <a:pPr marL="1373188" lvl="2" indent="-457200" eaLnBrk="1" hangingPunct="1">
              <a:buFont typeface="Wingdings" panose="05000000000000000000" pitchFamily="2" charset="2"/>
              <a:buChar char="Ø"/>
            </a:pPr>
            <a:r>
              <a:rPr lang="en-US" altLang="en-US" sz="1600" dirty="0">
                <a:solidFill>
                  <a:srgbClr val="3A7C22"/>
                </a:solidFill>
              </a:rPr>
              <a:t>Community Mini-Nutritional Assessment</a:t>
            </a:r>
          </a:p>
          <a:p>
            <a:pPr marL="1373188" lvl="2" indent="-457200" eaLnBrk="1" hangingPunct="1">
              <a:buFont typeface="Wingdings" panose="05000000000000000000" pitchFamily="2" charset="2"/>
              <a:buChar char="Ø"/>
            </a:pPr>
            <a:r>
              <a:rPr lang="en-US" altLang="en-US" sz="1600" dirty="0">
                <a:solidFill>
                  <a:srgbClr val="3A7C22"/>
                </a:solidFill>
              </a:rPr>
              <a:t>Community Subjective Global Assessment</a:t>
            </a:r>
          </a:p>
          <a:p>
            <a:pPr marL="915988" lvl="1" indent="-457200" eaLnBrk="1" hangingPunct="1">
              <a:buFont typeface="Wingdings" panose="05000000000000000000" pitchFamily="2" charset="2"/>
              <a:buChar char="Ø"/>
            </a:pPr>
            <a:r>
              <a:rPr lang="en-US" altLang="en-US" sz="2000" dirty="0">
                <a:solidFill>
                  <a:srgbClr val="3A7C22"/>
                </a:solidFill>
              </a:rPr>
              <a:t>Oral Nutrition Supplements</a:t>
            </a:r>
          </a:p>
          <a:p>
            <a:pPr marL="1373188" lvl="2" indent="-457200" eaLnBrk="1" hangingPunct="1">
              <a:buFont typeface="Wingdings" panose="05000000000000000000" pitchFamily="2" charset="2"/>
              <a:buChar char="Ø"/>
            </a:pPr>
            <a:r>
              <a:rPr lang="en-US" altLang="en-US" sz="1600" dirty="0">
                <a:solidFill>
                  <a:srgbClr val="3A7C22"/>
                </a:solidFill>
              </a:rPr>
              <a:t>Oral Nutrition Supplements in Long-Term Care</a:t>
            </a:r>
          </a:p>
          <a:p>
            <a:pPr marL="1373188" lvl="2" indent="-457200" eaLnBrk="1" hangingPunct="1">
              <a:buFont typeface="Wingdings" panose="05000000000000000000" pitchFamily="2" charset="2"/>
              <a:buChar char="Ø"/>
            </a:pPr>
            <a:r>
              <a:rPr lang="en-US" altLang="en-US" sz="1600" dirty="0">
                <a:solidFill>
                  <a:srgbClr val="3A7C22"/>
                </a:solidFill>
              </a:rPr>
              <a:t>Oral Nutrition Supplements in the Community</a:t>
            </a:r>
          </a:p>
          <a:p>
            <a:pPr marL="1373188" lvl="2" indent="-457200" eaLnBrk="1" hangingPunct="1">
              <a:buFont typeface="Wingdings" panose="05000000000000000000" pitchFamily="2" charset="2"/>
              <a:buChar char="Ø"/>
            </a:pPr>
            <a:r>
              <a:rPr lang="en-US" altLang="en-US" sz="1600" dirty="0">
                <a:solidFill>
                  <a:srgbClr val="3A7C22"/>
                </a:solidFill>
              </a:rPr>
              <a:t>Oral Nutrition Supplements when Discharged from Acute Care to the Community</a:t>
            </a:r>
          </a:p>
          <a:p>
            <a:pPr marL="915988" lvl="1" indent="-457200" eaLnBrk="1" hangingPunct="1">
              <a:buFont typeface="Wingdings" panose="05000000000000000000" pitchFamily="2" charset="2"/>
              <a:buChar char="Ø"/>
            </a:pPr>
            <a:r>
              <a:rPr lang="en-US" altLang="en-US" sz="2000" dirty="0">
                <a:solidFill>
                  <a:srgbClr val="3A7C22"/>
                </a:solidFill>
              </a:rPr>
              <a:t>Food Fortification</a:t>
            </a:r>
          </a:p>
          <a:p>
            <a:pPr marL="1373188" lvl="2" indent="-457200" eaLnBrk="1" hangingPunct="1">
              <a:buFont typeface="Wingdings" panose="05000000000000000000" pitchFamily="2" charset="2"/>
              <a:buChar char="Ø"/>
            </a:pPr>
            <a:r>
              <a:rPr lang="en-US" altLang="en-US" sz="1600" dirty="0">
                <a:solidFill>
                  <a:srgbClr val="3A7C22"/>
                </a:solidFill>
              </a:rPr>
              <a:t>Food Fortification in Long-Term Care</a:t>
            </a:r>
          </a:p>
          <a:p>
            <a:pPr marL="1373188" lvl="2" indent="-457200" eaLnBrk="1" hangingPunct="1">
              <a:buFont typeface="Wingdings" panose="05000000000000000000" pitchFamily="2" charset="2"/>
              <a:buChar char="Ø"/>
            </a:pPr>
            <a:r>
              <a:rPr lang="en-US" altLang="en-US" sz="1600" dirty="0">
                <a:solidFill>
                  <a:srgbClr val="3A7C22"/>
                </a:solidFill>
              </a:rPr>
              <a:t>Food Fortification in the Community</a:t>
            </a:r>
          </a:p>
          <a:p>
            <a:pPr marL="915988" lvl="1" indent="-457200" eaLnBrk="1" hangingPunct="1">
              <a:buFont typeface="Wingdings" panose="05000000000000000000" pitchFamily="2" charset="2"/>
              <a:buChar char="Ø"/>
            </a:pPr>
            <a:r>
              <a:rPr lang="en-US" altLang="en-US" sz="2000" dirty="0">
                <a:solidFill>
                  <a:srgbClr val="3A7C22"/>
                </a:solidFill>
              </a:rPr>
              <a:t>Home Delivered Meals and Congregate Meals</a:t>
            </a:r>
          </a:p>
          <a:p>
            <a:pPr marL="915988" lvl="1" indent="-457200" eaLnBrk="1" hangingPunct="1">
              <a:buFont typeface="Wingdings" panose="05000000000000000000" pitchFamily="2" charset="2"/>
              <a:buChar char="Ø"/>
            </a:pPr>
            <a:r>
              <a:rPr lang="en-US" altLang="en-US" sz="2000" dirty="0">
                <a:solidFill>
                  <a:srgbClr val="3A7C22"/>
                </a:solidFill>
              </a:rPr>
              <a:t>Dietitian Effectiveness</a:t>
            </a:r>
          </a:p>
          <a:p>
            <a:pPr marL="1373188" lvl="2" indent="-457200" eaLnBrk="1" hangingPunct="1">
              <a:buFont typeface="Wingdings" panose="05000000000000000000" pitchFamily="2" charset="2"/>
              <a:buChar char="Ø"/>
            </a:pPr>
            <a:r>
              <a:rPr lang="en-US" altLang="en-US" sz="1600" dirty="0">
                <a:solidFill>
                  <a:srgbClr val="3A7C22"/>
                </a:solidFill>
              </a:rPr>
              <a:t>Dietitian Effectiveness in the Community</a:t>
            </a:r>
          </a:p>
          <a:p>
            <a:pPr marL="1373188" lvl="2" indent="-457200" eaLnBrk="1" hangingPunct="1">
              <a:buFont typeface="Wingdings" panose="05000000000000000000" pitchFamily="2" charset="2"/>
              <a:buChar char="Ø"/>
            </a:pPr>
            <a:r>
              <a:rPr lang="en-US" altLang="en-US" sz="1600" dirty="0">
                <a:solidFill>
                  <a:srgbClr val="3A7C22"/>
                </a:solidFill>
              </a:rPr>
              <a:t>Dietitian Effectiveness Post-Discharge</a:t>
            </a:r>
          </a:p>
          <a:p>
            <a:pPr marL="458788" lvl="1" indent="0" eaLnBrk="1" hangingPunct="1">
              <a:buNone/>
            </a:pPr>
            <a:endParaRPr lang="en-US" altLang="en-US" sz="2000" dirty="0">
              <a:solidFill>
                <a:srgbClr val="3A7C22"/>
              </a:solidFill>
            </a:endParaRPr>
          </a:p>
        </p:txBody>
      </p:sp>
      <p:sp>
        <p:nvSpPr>
          <p:cNvPr id="34819" name="Slide Number Placeholder 4">
            <a:extLst>
              <a:ext uri="{FF2B5EF4-FFF2-40B4-BE49-F238E27FC236}">
                <a16:creationId xmlns:a16="http://schemas.microsoft.com/office/drawing/2014/main" id="{DB40F46E-C95C-52BA-00DC-5DDDB992E657}"/>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941DEE3-D7D7-4BE4-B4B2-FAED97B53B8A}" type="slidenum">
              <a:rPr lang="en-US" altLang="en-US" sz="1200">
                <a:solidFill>
                  <a:srgbClr val="717171"/>
                </a:solidFill>
                <a:latin typeface="Arial" panose="020B0604020202020204" pitchFamily="34" charset="0"/>
              </a:rPr>
              <a:pPr>
                <a:buFontTx/>
                <a:buNone/>
              </a:pPr>
              <a:t>12</a:t>
            </a:fld>
            <a:endParaRPr lang="en-US" altLang="en-US" sz="1200">
              <a:solidFill>
                <a:srgbClr val="717171"/>
              </a:solidFill>
              <a:latin typeface="Arial" panose="020B0604020202020204" pitchFamily="34" charset="0"/>
            </a:endParaRPr>
          </a:p>
        </p:txBody>
      </p:sp>
      <p:sp>
        <p:nvSpPr>
          <p:cNvPr id="34820" name="Title 9">
            <a:extLst>
              <a:ext uri="{FF2B5EF4-FFF2-40B4-BE49-F238E27FC236}">
                <a16:creationId xmlns:a16="http://schemas.microsoft.com/office/drawing/2014/main" id="{2006105D-911C-C860-0947-6C1985E89A29}"/>
              </a:ext>
            </a:extLst>
          </p:cNvPr>
          <p:cNvSpPr>
            <a:spLocks noGrp="1"/>
          </p:cNvSpPr>
          <p:nvPr>
            <p:ph type="title"/>
          </p:nvPr>
        </p:nvSpPr>
        <p:spPr/>
        <p:txBody>
          <a:bodyPr/>
          <a:lstStyle/>
          <a:p>
            <a:pPr>
              <a:defRPr/>
            </a:pPr>
            <a:r>
              <a:rPr lang="en-US" altLang="en-US" sz="2800" b="1" dirty="0">
                <a:solidFill>
                  <a:schemeClr val="bg1">
                    <a:lumMod val="50000"/>
                  </a:schemeClr>
                </a:solidFill>
              </a:rPr>
              <a:t>Recommendation Topics</a:t>
            </a:r>
          </a:p>
        </p:txBody>
      </p:sp>
      <p:sp>
        <p:nvSpPr>
          <p:cNvPr id="34821" name="TextBox 4">
            <a:extLst>
              <a:ext uri="{FF2B5EF4-FFF2-40B4-BE49-F238E27FC236}">
                <a16:creationId xmlns:a16="http://schemas.microsoft.com/office/drawing/2014/main" id="{921DA666-4389-891B-892C-A37DA2D6E7BD}"/>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a:extLst>
              <a:ext uri="{FF2B5EF4-FFF2-40B4-BE49-F238E27FC236}">
                <a16:creationId xmlns:a16="http://schemas.microsoft.com/office/drawing/2014/main" id="{FB65CD41-9880-2D39-0331-4FE0BCE98BF1}"/>
              </a:ext>
            </a:extLst>
          </p:cNvPr>
          <p:cNvSpPr>
            <a:spLocks noGrp="1"/>
          </p:cNvSpPr>
          <p:nvPr>
            <p:ph type="body" sz="quarter" idx="12"/>
          </p:nvPr>
        </p:nvSpPr>
        <p:spPr>
          <a:xfrm>
            <a:off x="533400" y="1295400"/>
            <a:ext cx="8077200" cy="685800"/>
          </a:xfrm>
        </p:spPr>
        <p:txBody>
          <a:bodyPr/>
          <a:lstStyle/>
          <a:p>
            <a:pPr marL="0" indent="0"/>
            <a:r>
              <a:rPr lang="en-US" altLang="en-US" b="1" dirty="0"/>
              <a:t>Malnutrition in Older Adults</a:t>
            </a:r>
            <a:br>
              <a:rPr lang="en-US" altLang="en-US" b="1" dirty="0"/>
            </a:br>
            <a:r>
              <a:rPr lang="en-US" altLang="en-US" dirty="0"/>
              <a:t>Evidence Based</a:t>
            </a:r>
          </a:p>
          <a:p>
            <a:pPr marL="0" indent="0"/>
            <a:r>
              <a:rPr lang="en-US" altLang="en-US" dirty="0"/>
              <a:t> Nutrition Practice Guideline</a:t>
            </a:r>
          </a:p>
        </p:txBody>
      </p:sp>
      <p:sp>
        <p:nvSpPr>
          <p:cNvPr id="35843" name="Text Placeholder 2">
            <a:extLst>
              <a:ext uri="{FF2B5EF4-FFF2-40B4-BE49-F238E27FC236}">
                <a16:creationId xmlns:a16="http://schemas.microsoft.com/office/drawing/2014/main" id="{A3DDCEF9-560D-57E4-397D-2B3313EFB2CA}"/>
              </a:ext>
            </a:extLst>
          </p:cNvPr>
          <p:cNvSpPr>
            <a:spLocks noGrp="1"/>
          </p:cNvSpPr>
          <p:nvPr>
            <p:ph type="body" sz="quarter" idx="13"/>
          </p:nvPr>
        </p:nvSpPr>
        <p:spPr>
          <a:xfrm>
            <a:off x="762000" y="3447585"/>
            <a:ext cx="8077200" cy="609600"/>
          </a:xfrm>
        </p:spPr>
        <p:txBody>
          <a:bodyPr/>
          <a:lstStyle/>
          <a:p>
            <a:pPr marL="0" indent="0"/>
            <a:r>
              <a:rPr lang="en-US" altLang="en-US" b="1" dirty="0">
                <a:solidFill>
                  <a:srgbClr val="7F7F7F"/>
                </a:solidFill>
              </a:rPr>
              <a:t>Executive Summary of Recommendations</a:t>
            </a:r>
          </a:p>
        </p:txBody>
      </p:sp>
      <p:sp>
        <p:nvSpPr>
          <p:cNvPr id="35844" name="Slide Number Placeholder 3">
            <a:extLst>
              <a:ext uri="{FF2B5EF4-FFF2-40B4-BE49-F238E27FC236}">
                <a16:creationId xmlns:a16="http://schemas.microsoft.com/office/drawing/2014/main" id="{347D62E3-A1BA-6177-6645-6CC3906A42A6}"/>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F31E6E78-8381-4888-B89C-429AFE51F271}" type="slidenum">
              <a:rPr lang="en-US" altLang="en-US" sz="1200">
                <a:solidFill>
                  <a:srgbClr val="717171"/>
                </a:solidFill>
              </a:rPr>
              <a:pPr>
                <a:buFontTx/>
                <a:buNone/>
              </a:pPr>
              <a:t>13</a:t>
            </a:fld>
            <a:endParaRPr lang="en-US" altLang="en-US" sz="1200">
              <a:solidFill>
                <a:srgbClr val="717171"/>
              </a:solidFill>
            </a:endParaRPr>
          </a:p>
        </p:txBody>
      </p:sp>
      <p:sp>
        <p:nvSpPr>
          <p:cNvPr id="35845" name="TextBox 4">
            <a:extLst>
              <a:ext uri="{FF2B5EF4-FFF2-40B4-BE49-F238E27FC236}">
                <a16:creationId xmlns:a16="http://schemas.microsoft.com/office/drawing/2014/main" id="{3DE0A8E7-5CC0-4A4E-D9DE-324F29C5E8F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
        <p:nvSpPr>
          <p:cNvPr id="35846" name="TextBox 1">
            <a:extLst>
              <a:ext uri="{FF2B5EF4-FFF2-40B4-BE49-F238E27FC236}">
                <a16:creationId xmlns:a16="http://schemas.microsoft.com/office/drawing/2014/main" id="{6D0FF3E1-E222-BCF4-3D76-083C61F38B12}"/>
              </a:ext>
            </a:extLst>
          </p:cNvPr>
          <p:cNvSpPr txBox="1">
            <a:spLocks noChangeArrowheads="1"/>
          </p:cNvSpPr>
          <p:nvPr/>
        </p:nvSpPr>
        <p:spPr bwMode="auto">
          <a:xfrm>
            <a:off x="4648200" y="5867400"/>
            <a:ext cx="3916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39683E"/>
                </a:solidFill>
              </a:rPr>
              <a:t>Guideline published December 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2">
            <a:extLst>
              <a:ext uri="{FF2B5EF4-FFF2-40B4-BE49-F238E27FC236}">
                <a16:creationId xmlns:a16="http://schemas.microsoft.com/office/drawing/2014/main" id="{A7421E2D-EA71-62DD-6D0B-F3D790352D0F}"/>
              </a:ext>
            </a:extLst>
          </p:cNvPr>
          <p:cNvSpPr>
            <a:spLocks noGrp="1"/>
          </p:cNvSpPr>
          <p:nvPr>
            <p:ph type="body" sz="quarter" idx="13"/>
          </p:nvPr>
        </p:nvSpPr>
        <p:spPr>
          <a:xfrm>
            <a:off x="2286000" y="1524000"/>
            <a:ext cx="5562600" cy="609600"/>
          </a:xfrm>
        </p:spPr>
        <p:txBody>
          <a:bodyPr/>
          <a:lstStyle/>
          <a:p>
            <a:pPr marL="0" indent="0" algn="l"/>
            <a:r>
              <a:rPr lang="en-US" altLang="en-US" b="1" dirty="0">
                <a:solidFill>
                  <a:srgbClr val="7F7F7F"/>
                </a:solidFill>
              </a:rPr>
              <a:t>Nutrition Assessment</a:t>
            </a:r>
          </a:p>
        </p:txBody>
      </p:sp>
      <p:sp>
        <p:nvSpPr>
          <p:cNvPr id="57347" name="Slide Number Placeholder 3">
            <a:extLst>
              <a:ext uri="{FF2B5EF4-FFF2-40B4-BE49-F238E27FC236}">
                <a16:creationId xmlns:a16="http://schemas.microsoft.com/office/drawing/2014/main" id="{4575D88E-4278-4304-07E3-33FB4CA18CCD}"/>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AAD06AA4-427B-4A57-9C1E-0E42A4CD7273}" type="slidenum">
              <a:rPr lang="en-US" altLang="en-US" sz="1200">
                <a:solidFill>
                  <a:srgbClr val="717171"/>
                </a:solidFill>
              </a:rPr>
              <a:pPr>
                <a:buFontTx/>
                <a:buNone/>
              </a:pPr>
              <a:t>14</a:t>
            </a:fld>
            <a:endParaRPr lang="en-US" altLang="en-US" sz="1200">
              <a:solidFill>
                <a:srgbClr val="717171"/>
              </a:solidFill>
            </a:endParaRPr>
          </a:p>
        </p:txBody>
      </p:sp>
      <p:sp>
        <p:nvSpPr>
          <p:cNvPr id="57349" name="TextBox 4">
            <a:extLst>
              <a:ext uri="{FF2B5EF4-FFF2-40B4-BE49-F238E27FC236}">
                <a16:creationId xmlns:a16="http://schemas.microsoft.com/office/drawing/2014/main" id="{3CE177D1-9E10-B0CC-D14E-0DCA9874D0F2}"/>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4" name="Picture 3" descr="A nurse talking to a patient&#10;&#10;Description automatically generated">
            <a:extLst>
              <a:ext uri="{FF2B5EF4-FFF2-40B4-BE49-F238E27FC236}">
                <a16:creationId xmlns:a16="http://schemas.microsoft.com/office/drawing/2014/main" id="{997C3BC2-B0ED-4AEF-42C5-38F63774C6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38400" y="2895600"/>
            <a:ext cx="4495800" cy="29928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2264397E-8C08-F5BF-D7E8-4E03DD183F4C}"/>
              </a:ext>
            </a:extLst>
          </p:cNvPr>
          <p:cNvSpPr>
            <a:spLocks noGrp="1" noChangeArrowheads="1"/>
          </p:cNvSpPr>
          <p:nvPr>
            <p:ph type="body" idx="4294967295"/>
          </p:nvPr>
        </p:nvSpPr>
        <p:spPr>
          <a:xfrm>
            <a:off x="495300" y="1295400"/>
            <a:ext cx="8153400" cy="4724400"/>
          </a:xfrm>
        </p:spPr>
        <p:txBody>
          <a:bodyPr/>
          <a:lstStyle/>
          <a:p>
            <a:pPr>
              <a:defRPr/>
            </a:pPr>
            <a:r>
              <a:rPr lang="en-US" altLang="en-US" sz="2800" dirty="0"/>
              <a:t>We suggest that registered dietitian nutritionists use the Mini-Nutritional Assessment (MNA) for malnutrition assessment in older adults living in long-term care. The MNA is a valid tool that can identify older adults that are malnourished and may predict mortality.</a:t>
            </a:r>
          </a:p>
          <a:p>
            <a:pPr>
              <a:defRPr/>
            </a:pPr>
            <a:br>
              <a:rPr lang="en-US" altLang="en-US" sz="2800" dirty="0"/>
            </a:br>
            <a:endParaRPr lang="en-US" altLang="en-US" sz="2800" dirty="0"/>
          </a:p>
          <a:p>
            <a:pPr eaLnBrk="1" hangingPunct="1">
              <a:buFontTx/>
              <a:buNone/>
            </a:pPr>
            <a:r>
              <a:rPr lang="en-US" altLang="en-US" sz="2800" b="1" dirty="0">
                <a:solidFill>
                  <a:srgbClr val="7030A0"/>
                </a:solidFill>
              </a:rPr>
              <a:t>Level 1(C)</a:t>
            </a:r>
          </a:p>
          <a:p>
            <a:pPr eaLnBrk="1" hangingPunct="1">
              <a:buFontTx/>
              <a:buNone/>
            </a:pPr>
            <a:r>
              <a:rPr lang="en-US" altLang="en-US" sz="2800" b="1" dirty="0">
                <a:solidFill>
                  <a:srgbClr val="7030A0"/>
                </a:solidFill>
              </a:rPr>
              <a:t>Imperative</a:t>
            </a:r>
            <a:endParaRPr lang="en-US" altLang="en-US" sz="2800" dirty="0">
              <a:solidFill>
                <a:srgbClr val="7030A0"/>
              </a:solidFill>
            </a:endParaRPr>
          </a:p>
          <a:p>
            <a:pPr>
              <a:defRPr/>
            </a:pPr>
            <a:endParaRPr lang="en-US" altLang="en-US" sz="2400" dirty="0"/>
          </a:p>
        </p:txBody>
      </p:sp>
      <p:sp>
        <p:nvSpPr>
          <p:cNvPr id="60419" name="Slide Number Placeholder 4">
            <a:extLst>
              <a:ext uri="{FF2B5EF4-FFF2-40B4-BE49-F238E27FC236}">
                <a16:creationId xmlns:a16="http://schemas.microsoft.com/office/drawing/2014/main" id="{31485A08-EF30-A64B-6505-D7D8441E127D}"/>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00B7D678-4173-4835-BB69-0EF69CA270E8}" type="slidenum">
              <a:rPr lang="en-US" altLang="en-US" sz="1200">
                <a:solidFill>
                  <a:srgbClr val="717171"/>
                </a:solidFill>
                <a:latin typeface="Arial" panose="020B0604020202020204" pitchFamily="34" charset="0"/>
              </a:rPr>
              <a:pPr>
                <a:buFontTx/>
                <a:buNone/>
              </a:pPr>
              <a:t>15</a:t>
            </a:fld>
            <a:endParaRPr lang="en-US" altLang="en-US" sz="1200">
              <a:solidFill>
                <a:srgbClr val="717171"/>
              </a:solidFill>
              <a:latin typeface="Arial" panose="020B0604020202020204" pitchFamily="34" charset="0"/>
            </a:endParaRPr>
          </a:p>
        </p:txBody>
      </p:sp>
      <p:sp>
        <p:nvSpPr>
          <p:cNvPr id="8" name="Rectangle 2">
            <a:extLst>
              <a:ext uri="{FF2B5EF4-FFF2-40B4-BE49-F238E27FC236}">
                <a16:creationId xmlns:a16="http://schemas.microsoft.com/office/drawing/2014/main" id="{87182F59-C87A-48BB-C127-99FB63C979CC}"/>
              </a:ext>
            </a:extLst>
          </p:cNvPr>
          <p:cNvSpPr txBox="1">
            <a:spLocks noRot="1" noChangeArrowheads="1"/>
          </p:cNvSpPr>
          <p:nvPr/>
        </p:nvSpPr>
        <p:spPr bwMode="auto">
          <a:xfrm>
            <a:off x="304800" y="494409"/>
            <a:ext cx="5867400" cy="565150"/>
          </a:xfrm>
          <a:prstGeom prst="rect">
            <a:avLst/>
          </a:prstGeom>
          <a:noFill/>
          <a:ln w="9525">
            <a:noFill/>
            <a:miter lim="800000"/>
            <a:headEnd/>
            <a:tailEnd/>
          </a:ln>
        </p:spPr>
        <p:txBody>
          <a:bodyPr anchor="ctr"/>
          <a:lstStyle/>
          <a:p>
            <a:pPr eaLnBrk="1" hangingPunct="1">
              <a:defRPr/>
            </a:pPr>
            <a:r>
              <a:rPr lang="en-US" sz="2900" b="1" dirty="0" err="1">
                <a:solidFill>
                  <a:schemeClr val="bg1">
                    <a:lumMod val="50000"/>
                  </a:schemeClr>
                </a:solidFill>
                <a:latin typeface="Tahoma" pitchFamily="34" charset="0"/>
                <a:ea typeface="+mj-ea"/>
                <a:cs typeface="Tahoma" pitchFamily="34" charset="0"/>
              </a:rPr>
              <a:t>MiOA</a:t>
            </a:r>
            <a:r>
              <a:rPr lang="en-US" sz="2900" b="1" dirty="0">
                <a:solidFill>
                  <a:schemeClr val="bg1">
                    <a:lumMod val="50000"/>
                  </a:schemeClr>
                </a:solidFill>
                <a:latin typeface="Tahoma" pitchFamily="34" charset="0"/>
                <a:ea typeface="+mj-ea"/>
                <a:cs typeface="Tahoma" pitchFamily="34" charset="0"/>
              </a:rPr>
              <a:t>: Long-Term Care Mini-Nutritional Assessment</a:t>
            </a:r>
          </a:p>
        </p:txBody>
      </p:sp>
      <p:sp>
        <p:nvSpPr>
          <p:cNvPr id="60421" name="TextBox 4">
            <a:extLst>
              <a:ext uri="{FF2B5EF4-FFF2-40B4-BE49-F238E27FC236}">
                <a16:creationId xmlns:a16="http://schemas.microsoft.com/office/drawing/2014/main" id="{44ED8D2E-9261-D1B8-0C48-5A403AB35AE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B4171272-FD12-B00A-E12D-76F690F8F7C2}"/>
              </a:ext>
            </a:extLst>
          </p:cNvPr>
          <p:cNvSpPr>
            <a:spLocks noGrp="1" noChangeArrowheads="1"/>
          </p:cNvSpPr>
          <p:nvPr>
            <p:ph type="body" idx="4294967295"/>
          </p:nvPr>
        </p:nvSpPr>
        <p:spPr>
          <a:xfrm>
            <a:off x="571500" y="1371600"/>
            <a:ext cx="8001000" cy="4572000"/>
          </a:xfrm>
        </p:spPr>
        <p:txBody>
          <a:bodyPr/>
          <a:lstStyle/>
          <a:p>
            <a:pPr>
              <a:defRPr/>
            </a:pPr>
            <a:r>
              <a:rPr lang="en-US" altLang="en-US" sz="2400" dirty="0"/>
              <a:t>We suggest that registered dietitian nutritionists consider using the Subjective Global Assessment (SGA) or Patient Generated Global Assessment (PGA-SGA) if use of the Mini-Nutritional Assessment (MNA) is not feasible for malnutrition assessment in older adults living in long-term care. The SGA and PG-SGA may be valid tools that can identify older adults with malnutrition, although more evidence is needed.</a:t>
            </a:r>
            <a:br>
              <a:rPr lang="en-US" altLang="en-US" sz="2400" dirty="0"/>
            </a:br>
            <a:endParaRPr lang="en-US" altLang="en-US" sz="2400" dirty="0"/>
          </a:p>
          <a:p>
            <a:pPr>
              <a:defRPr/>
            </a:pPr>
            <a:r>
              <a:rPr lang="en-US" altLang="en-US" sz="2400" b="1" dirty="0">
                <a:solidFill>
                  <a:srgbClr val="7030A0"/>
                </a:solidFill>
              </a:rPr>
              <a:t>Consensus</a:t>
            </a:r>
          </a:p>
          <a:p>
            <a:pPr eaLnBrk="1" hangingPunct="1">
              <a:buFontTx/>
              <a:buNone/>
            </a:pPr>
            <a:r>
              <a:rPr lang="en-US" altLang="en-US" sz="2400" b="1" dirty="0">
                <a:solidFill>
                  <a:srgbClr val="7030A0"/>
                </a:solidFill>
              </a:rPr>
              <a:t>Conditional</a:t>
            </a:r>
            <a:endParaRPr lang="en-US" altLang="en-US" sz="2400" dirty="0">
              <a:solidFill>
                <a:srgbClr val="7030A0"/>
              </a:solidFill>
            </a:endParaRPr>
          </a:p>
          <a:p>
            <a:pPr>
              <a:defRPr/>
            </a:pPr>
            <a:endParaRPr lang="en-US" altLang="en-US" sz="2800" dirty="0"/>
          </a:p>
        </p:txBody>
      </p:sp>
      <p:sp>
        <p:nvSpPr>
          <p:cNvPr id="61443" name="Slide Number Placeholder 4">
            <a:extLst>
              <a:ext uri="{FF2B5EF4-FFF2-40B4-BE49-F238E27FC236}">
                <a16:creationId xmlns:a16="http://schemas.microsoft.com/office/drawing/2014/main" id="{ACACA077-C1AB-4CD1-B44B-CDCB040780E1}"/>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8328FBF6-E2C3-40AD-AA16-5A10D80DEE39}" type="slidenum">
              <a:rPr lang="en-US" altLang="en-US" sz="1200">
                <a:solidFill>
                  <a:srgbClr val="717171"/>
                </a:solidFill>
                <a:latin typeface="Arial" panose="020B0604020202020204" pitchFamily="34" charset="0"/>
              </a:rPr>
              <a:pPr>
                <a:buFontTx/>
                <a:buNone/>
              </a:pPr>
              <a:t>16</a:t>
            </a:fld>
            <a:endParaRPr lang="en-US" altLang="en-US" sz="1200">
              <a:solidFill>
                <a:srgbClr val="717171"/>
              </a:solidFill>
              <a:latin typeface="Arial" panose="020B0604020202020204" pitchFamily="34" charset="0"/>
            </a:endParaRPr>
          </a:p>
        </p:txBody>
      </p:sp>
      <p:sp>
        <p:nvSpPr>
          <p:cNvPr id="8" name="Rectangle 2">
            <a:extLst>
              <a:ext uri="{FF2B5EF4-FFF2-40B4-BE49-F238E27FC236}">
                <a16:creationId xmlns:a16="http://schemas.microsoft.com/office/drawing/2014/main" id="{89F2E840-9672-80BB-35DB-58835D36B2DD}"/>
              </a:ext>
            </a:extLst>
          </p:cNvPr>
          <p:cNvSpPr txBox="1">
            <a:spLocks noRot="1" noChangeArrowheads="1"/>
          </p:cNvSpPr>
          <p:nvPr/>
        </p:nvSpPr>
        <p:spPr bwMode="auto">
          <a:xfrm>
            <a:off x="304800" y="544822"/>
            <a:ext cx="6261100" cy="563563"/>
          </a:xfrm>
          <a:prstGeom prst="rect">
            <a:avLst/>
          </a:prstGeom>
          <a:noFill/>
          <a:ln w="9525">
            <a:noFill/>
            <a:miter lim="800000"/>
            <a:headEnd/>
            <a:tailEnd/>
          </a:ln>
        </p:spPr>
        <p:txBody>
          <a:bodyPr anchor="ctr"/>
          <a:lstStyle/>
          <a:p>
            <a:pPr eaLnBrk="1" hangingPunct="1">
              <a:defRPr/>
            </a:pPr>
            <a:r>
              <a:rPr lang="en-US" sz="2800" b="1" dirty="0" err="1">
                <a:solidFill>
                  <a:schemeClr val="bg1">
                    <a:lumMod val="50000"/>
                  </a:schemeClr>
                </a:solidFill>
                <a:latin typeface="Tahoma" pitchFamily="34" charset="0"/>
                <a:ea typeface="+mj-ea"/>
                <a:cs typeface="Tahoma" pitchFamily="34" charset="0"/>
              </a:rPr>
              <a:t>MiOA</a:t>
            </a:r>
            <a:r>
              <a:rPr lang="en-US" sz="2800" b="1" dirty="0">
                <a:solidFill>
                  <a:schemeClr val="bg1">
                    <a:lumMod val="50000"/>
                  </a:schemeClr>
                </a:solidFill>
                <a:latin typeface="Tahoma" pitchFamily="34" charset="0"/>
                <a:ea typeface="+mj-ea"/>
                <a:cs typeface="Tahoma" pitchFamily="34" charset="0"/>
              </a:rPr>
              <a:t>: Long-Term Care SGA and PGA-SGA</a:t>
            </a:r>
          </a:p>
        </p:txBody>
      </p:sp>
      <p:sp>
        <p:nvSpPr>
          <p:cNvPr id="61445" name="TextBox 4">
            <a:extLst>
              <a:ext uri="{FF2B5EF4-FFF2-40B4-BE49-F238E27FC236}">
                <a16:creationId xmlns:a16="http://schemas.microsoft.com/office/drawing/2014/main" id="{83A07D54-B748-E8A4-2DB3-824836623431}"/>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5DDA-C164-9175-F1D3-E58CC7627E86}"/>
              </a:ext>
            </a:extLst>
          </p:cNvPr>
          <p:cNvSpPr>
            <a:spLocks noGrp="1"/>
          </p:cNvSpPr>
          <p:nvPr>
            <p:ph type="title"/>
          </p:nvPr>
        </p:nvSpPr>
        <p:spPr>
          <a:xfrm>
            <a:off x="228600" y="532975"/>
            <a:ext cx="6781800" cy="563562"/>
          </a:xfrm>
        </p:spPr>
        <p:txBody>
          <a:bodyPr/>
          <a:lstStyle/>
          <a:p>
            <a:r>
              <a:rPr lang="en-US" b="1" dirty="0" err="1">
                <a:solidFill>
                  <a:schemeClr val="bg1">
                    <a:lumMod val="50000"/>
                  </a:schemeClr>
                </a:solidFill>
              </a:rPr>
              <a:t>MiOA</a:t>
            </a:r>
            <a:r>
              <a:rPr lang="en-US" b="1" dirty="0">
                <a:solidFill>
                  <a:schemeClr val="bg1">
                    <a:lumMod val="50000"/>
                  </a:schemeClr>
                </a:solidFill>
              </a:rPr>
              <a:t>: Community Mini-Nutritional Assessment</a:t>
            </a:r>
          </a:p>
        </p:txBody>
      </p:sp>
      <p:sp>
        <p:nvSpPr>
          <p:cNvPr id="3" name="Text Placeholder 2">
            <a:extLst>
              <a:ext uri="{FF2B5EF4-FFF2-40B4-BE49-F238E27FC236}">
                <a16:creationId xmlns:a16="http://schemas.microsoft.com/office/drawing/2014/main" id="{67DAB9FF-4132-44E7-FB82-427AFF49379B}"/>
              </a:ext>
            </a:extLst>
          </p:cNvPr>
          <p:cNvSpPr>
            <a:spLocks noGrp="1"/>
          </p:cNvSpPr>
          <p:nvPr>
            <p:ph type="body" sz="quarter" idx="12"/>
          </p:nvPr>
        </p:nvSpPr>
        <p:spPr>
          <a:xfrm>
            <a:off x="533400" y="1295400"/>
            <a:ext cx="8382000" cy="4953000"/>
          </a:xfrm>
        </p:spPr>
        <p:txBody>
          <a:bodyPr/>
          <a:lstStyle/>
          <a:p>
            <a:r>
              <a:rPr lang="en-US" sz="2800" dirty="0"/>
              <a:t>We suggest that registered dietitian nutritionists use the Mini-Nutritional Assessment (MNA) for malnutrition assessment in older adults living in the community. The MNA is a valid and reliable tool that can identify older adults that are malnourished and may predict mortality.</a:t>
            </a:r>
          </a:p>
          <a:p>
            <a:endParaRPr lang="en-US" sz="2800" dirty="0"/>
          </a:p>
          <a:p>
            <a:r>
              <a:rPr lang="en-US" sz="2800" b="1" dirty="0">
                <a:solidFill>
                  <a:srgbClr val="7030A0"/>
                </a:solidFill>
              </a:rPr>
              <a:t>Level 1(C)</a:t>
            </a:r>
          </a:p>
          <a:p>
            <a:r>
              <a:rPr lang="en-US" sz="2800" b="1" dirty="0">
                <a:solidFill>
                  <a:srgbClr val="7030A0"/>
                </a:solidFill>
              </a:rPr>
              <a:t>Imperative</a:t>
            </a:r>
          </a:p>
        </p:txBody>
      </p:sp>
      <p:sp>
        <p:nvSpPr>
          <p:cNvPr id="4" name="Slide Number Placeholder 3">
            <a:extLst>
              <a:ext uri="{FF2B5EF4-FFF2-40B4-BE49-F238E27FC236}">
                <a16:creationId xmlns:a16="http://schemas.microsoft.com/office/drawing/2014/main" id="{08CB41A5-FC22-FA20-C75C-DFE9099C54F9}"/>
              </a:ext>
            </a:extLst>
          </p:cNvPr>
          <p:cNvSpPr>
            <a:spLocks noGrp="1"/>
          </p:cNvSpPr>
          <p:nvPr>
            <p:ph type="sldNum" sz="quarter" idx="14"/>
          </p:nvPr>
        </p:nvSpPr>
        <p:spPr/>
        <p:txBody>
          <a:bodyPr/>
          <a:lstStyle/>
          <a:p>
            <a:fld id="{B046E05E-401D-4DD5-A5F7-A24D16D1B9E9}" type="slidenum">
              <a:rPr lang="en-US" altLang="en-US" smtClean="0"/>
              <a:pPr/>
              <a:t>17</a:t>
            </a:fld>
            <a:endParaRPr lang="en-US" altLang="en-US"/>
          </a:p>
        </p:txBody>
      </p:sp>
      <p:sp>
        <p:nvSpPr>
          <p:cNvPr id="5" name="TextBox 4">
            <a:extLst>
              <a:ext uri="{FF2B5EF4-FFF2-40B4-BE49-F238E27FC236}">
                <a16:creationId xmlns:a16="http://schemas.microsoft.com/office/drawing/2014/main" id="{73536D33-20BA-8552-849A-999B8BCFAB0A}"/>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343977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5D85-6413-E53D-1D94-3A188204A0AD}"/>
              </a:ext>
            </a:extLst>
          </p:cNvPr>
          <p:cNvSpPr>
            <a:spLocks noGrp="1"/>
          </p:cNvSpPr>
          <p:nvPr>
            <p:ph type="title"/>
          </p:nvPr>
        </p:nvSpPr>
        <p:spPr>
          <a:xfrm>
            <a:off x="211873" y="503238"/>
            <a:ext cx="6096000" cy="563562"/>
          </a:xfrm>
        </p:spPr>
        <p:txBody>
          <a:bodyPr/>
          <a:lstStyle/>
          <a:p>
            <a:r>
              <a:rPr lang="en-US" b="1" dirty="0" err="1">
                <a:solidFill>
                  <a:schemeClr val="bg1">
                    <a:lumMod val="50000"/>
                  </a:schemeClr>
                </a:solidFill>
              </a:rPr>
              <a:t>MiOA</a:t>
            </a:r>
            <a:r>
              <a:rPr lang="en-US" b="1" dirty="0">
                <a:solidFill>
                  <a:schemeClr val="bg1">
                    <a:lumMod val="50000"/>
                  </a:schemeClr>
                </a:solidFill>
              </a:rPr>
              <a:t>: Community Subjective Global Assessment</a:t>
            </a:r>
          </a:p>
        </p:txBody>
      </p:sp>
      <p:sp>
        <p:nvSpPr>
          <p:cNvPr id="3" name="Text Placeholder 2">
            <a:extLst>
              <a:ext uri="{FF2B5EF4-FFF2-40B4-BE49-F238E27FC236}">
                <a16:creationId xmlns:a16="http://schemas.microsoft.com/office/drawing/2014/main" id="{57AD058E-0B23-3CFE-E640-FC1407883836}"/>
              </a:ext>
            </a:extLst>
          </p:cNvPr>
          <p:cNvSpPr>
            <a:spLocks noGrp="1"/>
          </p:cNvSpPr>
          <p:nvPr>
            <p:ph type="body" sz="quarter" idx="12"/>
          </p:nvPr>
        </p:nvSpPr>
        <p:spPr>
          <a:xfrm>
            <a:off x="381000" y="1295400"/>
            <a:ext cx="8153400" cy="5105400"/>
          </a:xfrm>
        </p:spPr>
        <p:txBody>
          <a:bodyPr/>
          <a:lstStyle/>
          <a:p>
            <a:r>
              <a:rPr lang="en-US" sz="2800" dirty="0"/>
              <a:t>We suggest that registered dietitian nutritionists consider use of the Subjective Global Assessment (SGA) if the Mini-Nutritional Assessment (MNA) is not feasible for malnutrition assessment in older adults living in the community. The SGA may be a valid and reliable tool that can identify older adults with malnutrition, although more evidence is needed. </a:t>
            </a:r>
          </a:p>
          <a:p>
            <a:endParaRPr lang="en-US" sz="2800" dirty="0"/>
          </a:p>
          <a:p>
            <a:r>
              <a:rPr lang="en-US" sz="2800" b="1" dirty="0">
                <a:solidFill>
                  <a:srgbClr val="7030A0"/>
                </a:solidFill>
              </a:rPr>
              <a:t>Consensus</a:t>
            </a:r>
          </a:p>
          <a:p>
            <a:r>
              <a:rPr lang="en-US" sz="2800" b="1" dirty="0">
                <a:solidFill>
                  <a:srgbClr val="7030A0"/>
                </a:solidFill>
              </a:rPr>
              <a:t>Conditional</a:t>
            </a:r>
          </a:p>
        </p:txBody>
      </p:sp>
      <p:sp>
        <p:nvSpPr>
          <p:cNvPr id="4" name="Slide Number Placeholder 3">
            <a:extLst>
              <a:ext uri="{FF2B5EF4-FFF2-40B4-BE49-F238E27FC236}">
                <a16:creationId xmlns:a16="http://schemas.microsoft.com/office/drawing/2014/main" id="{B7E61AA6-D57C-BEF9-AAB3-37B24442A1A2}"/>
              </a:ext>
            </a:extLst>
          </p:cNvPr>
          <p:cNvSpPr>
            <a:spLocks noGrp="1"/>
          </p:cNvSpPr>
          <p:nvPr>
            <p:ph type="sldNum" sz="quarter" idx="14"/>
          </p:nvPr>
        </p:nvSpPr>
        <p:spPr/>
        <p:txBody>
          <a:bodyPr/>
          <a:lstStyle/>
          <a:p>
            <a:fld id="{B046E05E-401D-4DD5-A5F7-A24D16D1B9E9}" type="slidenum">
              <a:rPr lang="en-US" altLang="en-US" smtClean="0"/>
              <a:pPr/>
              <a:t>18</a:t>
            </a:fld>
            <a:endParaRPr lang="en-US" altLang="en-US"/>
          </a:p>
        </p:txBody>
      </p:sp>
      <p:sp>
        <p:nvSpPr>
          <p:cNvPr id="5" name="TextBox 4">
            <a:extLst>
              <a:ext uri="{FF2B5EF4-FFF2-40B4-BE49-F238E27FC236}">
                <a16:creationId xmlns:a16="http://schemas.microsoft.com/office/drawing/2014/main" id="{228EE9DC-47C4-4F9F-A17E-4D4FC79C1FEE}"/>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4155358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86A17E-3668-BFF5-7D61-54641C103637}"/>
              </a:ext>
            </a:extLst>
          </p:cNvPr>
          <p:cNvSpPr>
            <a:spLocks noGrp="1"/>
          </p:cNvSpPr>
          <p:nvPr>
            <p:ph type="body" sz="quarter" idx="12"/>
          </p:nvPr>
        </p:nvSpPr>
        <p:spPr>
          <a:xfrm>
            <a:off x="541594" y="2514600"/>
            <a:ext cx="4495800" cy="2624254"/>
          </a:xfrm>
        </p:spPr>
        <p:txBody>
          <a:bodyPr/>
          <a:lstStyle/>
          <a:p>
            <a:r>
              <a:rPr lang="en-US" b="1" dirty="0">
                <a:solidFill>
                  <a:schemeClr val="bg1">
                    <a:lumMod val="50000"/>
                  </a:schemeClr>
                </a:solidFill>
              </a:rPr>
              <a:t>Nutrition Intervention</a:t>
            </a:r>
          </a:p>
        </p:txBody>
      </p:sp>
      <p:sp>
        <p:nvSpPr>
          <p:cNvPr id="4" name="Slide Number Placeholder 3">
            <a:extLst>
              <a:ext uri="{FF2B5EF4-FFF2-40B4-BE49-F238E27FC236}">
                <a16:creationId xmlns:a16="http://schemas.microsoft.com/office/drawing/2014/main" id="{A8DCEC3B-8087-865E-D8A1-B7A0299A97B7}"/>
              </a:ext>
            </a:extLst>
          </p:cNvPr>
          <p:cNvSpPr>
            <a:spLocks noGrp="1"/>
          </p:cNvSpPr>
          <p:nvPr>
            <p:ph type="sldNum" sz="quarter" idx="15"/>
          </p:nvPr>
        </p:nvSpPr>
        <p:spPr/>
        <p:txBody>
          <a:bodyPr/>
          <a:lstStyle/>
          <a:p>
            <a:fld id="{0E2DE0E9-B8B0-4A67-B6E7-BA2A864CF432}" type="slidenum">
              <a:rPr lang="en-US" altLang="en-US" smtClean="0"/>
              <a:pPr/>
              <a:t>19</a:t>
            </a:fld>
            <a:endParaRPr lang="en-US" altLang="en-US"/>
          </a:p>
        </p:txBody>
      </p:sp>
      <p:sp>
        <p:nvSpPr>
          <p:cNvPr id="5" name="TextBox 4">
            <a:extLst>
              <a:ext uri="{FF2B5EF4-FFF2-40B4-BE49-F238E27FC236}">
                <a16:creationId xmlns:a16="http://schemas.microsoft.com/office/drawing/2014/main" id="{91AB6ACC-45A8-57B6-B536-A5280A1391CD}"/>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9" name="Picture 8" descr="A person holding a plate of food&#10;&#10;Description automatically generated">
            <a:extLst>
              <a:ext uri="{FF2B5EF4-FFF2-40B4-BE49-F238E27FC236}">
                <a16:creationId xmlns:a16="http://schemas.microsoft.com/office/drawing/2014/main" id="{5E36CC8D-D8EF-B60C-4C95-9F649AB22A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81600" y="1419921"/>
            <a:ext cx="2974543" cy="4452909"/>
          </a:xfrm>
          <a:prstGeom prst="rect">
            <a:avLst/>
          </a:prstGeom>
        </p:spPr>
      </p:pic>
    </p:spTree>
    <p:extLst>
      <p:ext uri="{BB962C8B-B14F-4D97-AF65-F5344CB8AC3E}">
        <p14:creationId xmlns:p14="http://schemas.microsoft.com/office/powerpoint/2010/main" val="240213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E34C3A4-BEDB-7726-7AC1-798D032AA83E}"/>
              </a:ext>
            </a:extLst>
          </p:cNvPr>
          <p:cNvSpPr>
            <a:spLocks noGrp="1"/>
          </p:cNvSpPr>
          <p:nvPr>
            <p:ph type="title"/>
          </p:nvPr>
        </p:nvSpPr>
        <p:spPr/>
        <p:txBody>
          <a:bodyPr/>
          <a:lstStyle/>
          <a:p>
            <a:pPr>
              <a:defRPr/>
            </a:pPr>
            <a:r>
              <a:rPr lang="en-US" altLang="en-US" sz="3200" b="1" dirty="0">
                <a:solidFill>
                  <a:schemeClr val="bg1">
                    <a:lumMod val="50000"/>
                  </a:schemeClr>
                </a:solidFill>
              </a:rPr>
              <a:t>Definition</a:t>
            </a:r>
          </a:p>
        </p:txBody>
      </p:sp>
      <p:sp>
        <p:nvSpPr>
          <p:cNvPr id="18435" name="Text Placeholder 2">
            <a:extLst>
              <a:ext uri="{FF2B5EF4-FFF2-40B4-BE49-F238E27FC236}">
                <a16:creationId xmlns:a16="http://schemas.microsoft.com/office/drawing/2014/main" id="{F7A74FAE-A4B8-C7C1-92DA-FAA0921705F5}"/>
              </a:ext>
            </a:extLst>
          </p:cNvPr>
          <p:cNvSpPr>
            <a:spLocks noGrp="1"/>
          </p:cNvSpPr>
          <p:nvPr>
            <p:ph type="body" sz="quarter" idx="12"/>
          </p:nvPr>
        </p:nvSpPr>
        <p:spPr/>
        <p:txBody>
          <a:bodyPr/>
          <a:lstStyle/>
          <a:p>
            <a:pPr marL="0" indent="0"/>
            <a:r>
              <a:rPr lang="en-US" altLang="en-US" dirty="0"/>
              <a:t>What is Evidence-based Dietetics Practice?</a:t>
            </a:r>
          </a:p>
          <a:p>
            <a:pPr marL="0" indent="0"/>
            <a:endParaRPr lang="en-US" altLang="en-US" dirty="0"/>
          </a:p>
          <a:p>
            <a:pPr marL="0" indent="0"/>
            <a:r>
              <a:rPr lang="en-US" altLang="en-US" b="1" dirty="0"/>
              <a:t>“Evidence-Based </a:t>
            </a:r>
            <a:r>
              <a:rPr lang="en-US" altLang="en-US" b="1" i="1" dirty="0"/>
              <a:t>Dietetics</a:t>
            </a:r>
            <a:r>
              <a:rPr lang="en-US" altLang="en-US" b="1" dirty="0"/>
              <a:t> Practice </a:t>
            </a:r>
            <a:r>
              <a:rPr lang="en-US" altLang="en-US" dirty="0"/>
              <a:t>is the use of systematically reviewed scientific evidence in making food and nutrition practice decisions by integrating best available evidence with professional expertise and client values to improve outcomes.”</a:t>
            </a:r>
          </a:p>
          <a:p>
            <a:pPr marL="0" indent="0" algn="r"/>
            <a:endParaRPr lang="en-US" altLang="en-US" sz="1600" dirty="0"/>
          </a:p>
          <a:p>
            <a:pPr marL="0" indent="0" algn="r"/>
            <a:r>
              <a:rPr lang="en-US" altLang="en-US" sz="1600" dirty="0"/>
              <a:t>A.N.D. Scope of Dietetics Practice Framework: Approved by A.N.D. House of Delegates</a:t>
            </a:r>
          </a:p>
          <a:p>
            <a:pPr marL="0" indent="0"/>
            <a:endParaRPr lang="en-US" altLang="en-US" dirty="0"/>
          </a:p>
          <a:p>
            <a:pPr marL="0" indent="0"/>
            <a:endParaRPr lang="en-US" altLang="en-US" dirty="0"/>
          </a:p>
        </p:txBody>
      </p:sp>
      <p:sp>
        <p:nvSpPr>
          <p:cNvPr id="18436" name="TextBox 4">
            <a:extLst>
              <a:ext uri="{FF2B5EF4-FFF2-40B4-BE49-F238E27FC236}">
                <a16:creationId xmlns:a16="http://schemas.microsoft.com/office/drawing/2014/main" id="{39FFC4B3-6F10-C6A1-A992-BDE81ECCAD6E}"/>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
        <p:nvSpPr>
          <p:cNvPr id="18437" name="Slide Number Placeholder 4">
            <a:extLst>
              <a:ext uri="{FF2B5EF4-FFF2-40B4-BE49-F238E27FC236}">
                <a16:creationId xmlns:a16="http://schemas.microsoft.com/office/drawing/2014/main" id="{0E37F1A4-4377-6A97-E904-6A1E099F4575}"/>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FE5354C4-41B4-40AE-B500-1BE88B8E21EB}" type="slidenum">
              <a:rPr lang="en-US" altLang="en-US" sz="1200">
                <a:solidFill>
                  <a:srgbClr val="717171"/>
                </a:solidFill>
                <a:latin typeface="Arial" panose="020B0604020202020204" pitchFamily="34" charset="0"/>
              </a:rPr>
              <a:pPr>
                <a:buFontTx/>
                <a:buNone/>
              </a:pPr>
              <a:t>2</a:t>
            </a:fld>
            <a:endParaRPr lang="en-US" altLang="en-US" sz="1200">
              <a:solidFill>
                <a:srgbClr val="717171"/>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2C55-B7BF-9296-E8DD-2527622CE990}"/>
              </a:ext>
            </a:extLst>
          </p:cNvPr>
          <p:cNvSpPr>
            <a:spLocks noGrp="1"/>
          </p:cNvSpPr>
          <p:nvPr>
            <p:ph type="title"/>
          </p:nvPr>
        </p:nvSpPr>
        <p:spPr>
          <a:xfrm>
            <a:off x="228600" y="533400"/>
            <a:ext cx="6477000" cy="563562"/>
          </a:xfrm>
        </p:spPr>
        <p:txBody>
          <a:bodyPr/>
          <a:lstStyle/>
          <a:p>
            <a:r>
              <a:rPr lang="en-US" b="1" dirty="0" err="1">
                <a:solidFill>
                  <a:schemeClr val="bg1">
                    <a:lumMod val="50000"/>
                  </a:schemeClr>
                </a:solidFill>
              </a:rPr>
              <a:t>MiOA</a:t>
            </a:r>
            <a:r>
              <a:rPr lang="en-US" b="1" dirty="0">
                <a:solidFill>
                  <a:schemeClr val="bg1">
                    <a:lumMod val="50000"/>
                  </a:schemeClr>
                </a:solidFill>
              </a:rPr>
              <a:t>: Oral Nutrition Supplements in Long-Term Care</a:t>
            </a:r>
          </a:p>
        </p:txBody>
      </p:sp>
      <p:sp>
        <p:nvSpPr>
          <p:cNvPr id="3" name="Text Placeholder 2">
            <a:extLst>
              <a:ext uri="{FF2B5EF4-FFF2-40B4-BE49-F238E27FC236}">
                <a16:creationId xmlns:a16="http://schemas.microsoft.com/office/drawing/2014/main" id="{8CA002A0-B0F3-71CD-9B93-8B4438323D6C}"/>
              </a:ext>
            </a:extLst>
          </p:cNvPr>
          <p:cNvSpPr>
            <a:spLocks noGrp="1"/>
          </p:cNvSpPr>
          <p:nvPr>
            <p:ph type="body" sz="quarter" idx="12"/>
          </p:nvPr>
        </p:nvSpPr>
        <p:spPr>
          <a:xfrm>
            <a:off x="457200" y="1447800"/>
            <a:ext cx="8077200" cy="4953000"/>
          </a:xfrm>
        </p:spPr>
        <p:txBody>
          <a:bodyPr/>
          <a:lstStyle/>
          <a:p>
            <a:r>
              <a:rPr lang="en-US" sz="2800" dirty="0"/>
              <a:t>Healthcare practitioners should recommend oral nutrition supplements (ONS) for older adults with malnutrition or at risk for malnutrition living in long-term care. ONS intake 1–2 times per day to meet caloric, and protein deficit is associated with increased calorie and protein intake, weight gain, and improved nutrition status.</a:t>
            </a:r>
          </a:p>
          <a:p>
            <a:endParaRPr lang="en-US" sz="2800" dirty="0"/>
          </a:p>
          <a:p>
            <a:r>
              <a:rPr lang="en-US" sz="2800" b="1" dirty="0">
                <a:solidFill>
                  <a:srgbClr val="7030A0"/>
                </a:solidFill>
              </a:rPr>
              <a:t>Level 1(B)</a:t>
            </a:r>
          </a:p>
          <a:p>
            <a:r>
              <a:rPr lang="en-US" sz="2800" b="1" dirty="0">
                <a:solidFill>
                  <a:srgbClr val="7030A0"/>
                </a:solidFill>
              </a:rPr>
              <a:t>Imperative</a:t>
            </a:r>
          </a:p>
        </p:txBody>
      </p:sp>
      <p:sp>
        <p:nvSpPr>
          <p:cNvPr id="4" name="Slide Number Placeholder 3">
            <a:extLst>
              <a:ext uri="{FF2B5EF4-FFF2-40B4-BE49-F238E27FC236}">
                <a16:creationId xmlns:a16="http://schemas.microsoft.com/office/drawing/2014/main" id="{A215707D-5D98-8E19-ADB2-D2183DDFB7ED}"/>
              </a:ext>
            </a:extLst>
          </p:cNvPr>
          <p:cNvSpPr>
            <a:spLocks noGrp="1"/>
          </p:cNvSpPr>
          <p:nvPr>
            <p:ph type="sldNum" sz="quarter" idx="14"/>
          </p:nvPr>
        </p:nvSpPr>
        <p:spPr/>
        <p:txBody>
          <a:bodyPr/>
          <a:lstStyle/>
          <a:p>
            <a:fld id="{B046E05E-401D-4DD5-A5F7-A24D16D1B9E9}" type="slidenum">
              <a:rPr lang="en-US" altLang="en-US" smtClean="0"/>
              <a:pPr/>
              <a:t>20</a:t>
            </a:fld>
            <a:endParaRPr lang="en-US" altLang="en-US"/>
          </a:p>
        </p:txBody>
      </p:sp>
      <p:sp>
        <p:nvSpPr>
          <p:cNvPr id="5" name="TextBox 4">
            <a:extLst>
              <a:ext uri="{FF2B5EF4-FFF2-40B4-BE49-F238E27FC236}">
                <a16:creationId xmlns:a16="http://schemas.microsoft.com/office/drawing/2014/main" id="{F1FFD6D1-AAEC-F44D-187A-4CA88F65E1E1}"/>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1862542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5D2E-E2F9-A6C4-8465-9355DAFDB7E5}"/>
              </a:ext>
            </a:extLst>
          </p:cNvPr>
          <p:cNvSpPr>
            <a:spLocks noGrp="1"/>
          </p:cNvSpPr>
          <p:nvPr>
            <p:ph type="title"/>
          </p:nvPr>
        </p:nvSpPr>
        <p:spPr>
          <a:xfrm>
            <a:off x="198863" y="457200"/>
            <a:ext cx="6477000" cy="563562"/>
          </a:xfrm>
        </p:spPr>
        <p:txBody>
          <a:bodyPr/>
          <a:lstStyle/>
          <a:p>
            <a:r>
              <a:rPr lang="en-US" b="1" dirty="0" err="1">
                <a:solidFill>
                  <a:schemeClr val="bg1">
                    <a:lumMod val="50000"/>
                  </a:schemeClr>
                </a:solidFill>
              </a:rPr>
              <a:t>MiOA</a:t>
            </a:r>
            <a:r>
              <a:rPr lang="en-US" b="1" dirty="0">
                <a:solidFill>
                  <a:schemeClr val="bg1">
                    <a:lumMod val="50000"/>
                  </a:schemeClr>
                </a:solidFill>
              </a:rPr>
              <a:t>: Oral Nutrition Supplements in the Community</a:t>
            </a:r>
          </a:p>
        </p:txBody>
      </p:sp>
      <p:sp>
        <p:nvSpPr>
          <p:cNvPr id="3" name="Text Placeholder 2">
            <a:extLst>
              <a:ext uri="{FF2B5EF4-FFF2-40B4-BE49-F238E27FC236}">
                <a16:creationId xmlns:a16="http://schemas.microsoft.com/office/drawing/2014/main" id="{E9309967-5141-B91B-89F4-D7B89EDF4936}"/>
              </a:ext>
            </a:extLst>
          </p:cNvPr>
          <p:cNvSpPr>
            <a:spLocks noGrp="1"/>
          </p:cNvSpPr>
          <p:nvPr>
            <p:ph type="body" sz="quarter" idx="12"/>
          </p:nvPr>
        </p:nvSpPr>
        <p:spPr>
          <a:xfrm>
            <a:off x="380999" y="1371600"/>
            <a:ext cx="8382001" cy="4495800"/>
          </a:xfrm>
        </p:spPr>
        <p:txBody>
          <a:bodyPr/>
          <a:lstStyle/>
          <a:p>
            <a:r>
              <a:rPr lang="en-US" sz="2800" dirty="0"/>
              <a:t>Healthcare practitioners should consider oral nutrition supplements (ONS) as part of an individualized and comprehensive nutrition intervention for older adults with malnutrition or at risk for malnutrition living in the community. ONS intake of 1–2 servings per day is likely to increase calorie and protein intake.</a:t>
            </a:r>
          </a:p>
          <a:p>
            <a:endParaRPr lang="en-US" sz="2800" dirty="0"/>
          </a:p>
          <a:p>
            <a:r>
              <a:rPr lang="en-US" sz="2800" b="1" dirty="0">
                <a:solidFill>
                  <a:srgbClr val="7030A0"/>
                </a:solidFill>
              </a:rPr>
              <a:t>Level 1(B)</a:t>
            </a:r>
          </a:p>
          <a:p>
            <a:r>
              <a:rPr lang="en-US" sz="2800" b="1" dirty="0">
                <a:solidFill>
                  <a:srgbClr val="7030A0"/>
                </a:solidFill>
              </a:rPr>
              <a:t>Imperative</a:t>
            </a:r>
          </a:p>
        </p:txBody>
      </p:sp>
      <p:sp>
        <p:nvSpPr>
          <p:cNvPr id="4" name="Slide Number Placeholder 3">
            <a:extLst>
              <a:ext uri="{FF2B5EF4-FFF2-40B4-BE49-F238E27FC236}">
                <a16:creationId xmlns:a16="http://schemas.microsoft.com/office/drawing/2014/main" id="{64191470-B132-A0C5-7936-93024E164DC0}"/>
              </a:ext>
            </a:extLst>
          </p:cNvPr>
          <p:cNvSpPr>
            <a:spLocks noGrp="1"/>
          </p:cNvSpPr>
          <p:nvPr>
            <p:ph type="sldNum" sz="quarter" idx="14"/>
          </p:nvPr>
        </p:nvSpPr>
        <p:spPr/>
        <p:txBody>
          <a:bodyPr/>
          <a:lstStyle/>
          <a:p>
            <a:fld id="{B046E05E-401D-4DD5-A5F7-A24D16D1B9E9}" type="slidenum">
              <a:rPr lang="en-US" altLang="en-US" smtClean="0"/>
              <a:pPr/>
              <a:t>21</a:t>
            </a:fld>
            <a:endParaRPr lang="en-US" altLang="en-US"/>
          </a:p>
        </p:txBody>
      </p:sp>
      <p:sp>
        <p:nvSpPr>
          <p:cNvPr id="5" name="TextBox 4">
            <a:extLst>
              <a:ext uri="{FF2B5EF4-FFF2-40B4-BE49-F238E27FC236}">
                <a16:creationId xmlns:a16="http://schemas.microsoft.com/office/drawing/2014/main" id="{A95DE44C-4E2B-39C5-D0A2-B03DCD169CD1}"/>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4273540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58627-D6EC-7F10-55F1-6F8378813A4B}"/>
              </a:ext>
            </a:extLst>
          </p:cNvPr>
          <p:cNvSpPr>
            <a:spLocks noGrp="1"/>
          </p:cNvSpPr>
          <p:nvPr>
            <p:ph type="title"/>
          </p:nvPr>
        </p:nvSpPr>
        <p:spPr>
          <a:xfrm>
            <a:off x="228600" y="685800"/>
            <a:ext cx="6781800" cy="563562"/>
          </a:xfrm>
        </p:spPr>
        <p:txBody>
          <a:bodyPr/>
          <a:lstStyle/>
          <a:p>
            <a:r>
              <a:rPr lang="en-US" b="1" dirty="0" err="1">
                <a:solidFill>
                  <a:schemeClr val="bg1">
                    <a:lumMod val="50000"/>
                  </a:schemeClr>
                </a:solidFill>
              </a:rPr>
              <a:t>MiOA</a:t>
            </a:r>
            <a:r>
              <a:rPr lang="en-US" b="1" dirty="0">
                <a:solidFill>
                  <a:schemeClr val="bg1">
                    <a:lumMod val="50000"/>
                  </a:schemeClr>
                </a:solidFill>
              </a:rPr>
              <a:t>: Oral Nutrition Supplements when Discharged from Acute  Care to the Community</a:t>
            </a:r>
          </a:p>
        </p:txBody>
      </p:sp>
      <p:sp>
        <p:nvSpPr>
          <p:cNvPr id="3" name="Text Placeholder 2">
            <a:extLst>
              <a:ext uri="{FF2B5EF4-FFF2-40B4-BE49-F238E27FC236}">
                <a16:creationId xmlns:a16="http://schemas.microsoft.com/office/drawing/2014/main" id="{F0C37FEB-A9BE-CE40-BA1F-B55DEB2E79BE}"/>
              </a:ext>
            </a:extLst>
          </p:cNvPr>
          <p:cNvSpPr>
            <a:spLocks noGrp="1"/>
          </p:cNvSpPr>
          <p:nvPr>
            <p:ph type="body" sz="quarter" idx="12"/>
          </p:nvPr>
        </p:nvSpPr>
        <p:spPr>
          <a:xfrm>
            <a:off x="381000" y="1674541"/>
            <a:ext cx="8534400" cy="4495800"/>
          </a:xfrm>
        </p:spPr>
        <p:txBody>
          <a:bodyPr/>
          <a:lstStyle/>
          <a:p>
            <a:r>
              <a:rPr lang="en-US" sz="2600" dirty="0"/>
              <a:t>Healthcare practitioners should consider oral nutrition supplements (ONS) as part of an individualized and comprehensive nutrition intervention for older adults with malnutrition or at risk for malnutrition discharged from acute care to the community. ONS intake of 1–2 servings per day is likely to increase calorie and protein intake and improve nutrition status.</a:t>
            </a:r>
          </a:p>
          <a:p>
            <a:endParaRPr lang="en-US" sz="2600" dirty="0"/>
          </a:p>
          <a:p>
            <a:r>
              <a:rPr lang="en-US" sz="2600" b="1" dirty="0">
                <a:solidFill>
                  <a:srgbClr val="7030A0"/>
                </a:solidFill>
              </a:rPr>
              <a:t>Level 1(C)</a:t>
            </a:r>
          </a:p>
          <a:p>
            <a:r>
              <a:rPr lang="en-US" sz="2600" b="1" dirty="0">
                <a:solidFill>
                  <a:srgbClr val="7030A0"/>
                </a:solidFill>
              </a:rPr>
              <a:t>Imperative</a:t>
            </a:r>
          </a:p>
        </p:txBody>
      </p:sp>
      <p:sp>
        <p:nvSpPr>
          <p:cNvPr id="4" name="Slide Number Placeholder 3">
            <a:extLst>
              <a:ext uri="{FF2B5EF4-FFF2-40B4-BE49-F238E27FC236}">
                <a16:creationId xmlns:a16="http://schemas.microsoft.com/office/drawing/2014/main" id="{17662060-BEC7-3ECD-A1E5-402792E7B157}"/>
              </a:ext>
            </a:extLst>
          </p:cNvPr>
          <p:cNvSpPr>
            <a:spLocks noGrp="1"/>
          </p:cNvSpPr>
          <p:nvPr>
            <p:ph type="sldNum" sz="quarter" idx="14"/>
          </p:nvPr>
        </p:nvSpPr>
        <p:spPr/>
        <p:txBody>
          <a:bodyPr/>
          <a:lstStyle/>
          <a:p>
            <a:fld id="{B046E05E-401D-4DD5-A5F7-A24D16D1B9E9}" type="slidenum">
              <a:rPr lang="en-US" altLang="en-US" smtClean="0"/>
              <a:pPr/>
              <a:t>22</a:t>
            </a:fld>
            <a:endParaRPr lang="en-US" altLang="en-US"/>
          </a:p>
        </p:txBody>
      </p:sp>
      <p:sp>
        <p:nvSpPr>
          <p:cNvPr id="5" name="TextBox 4">
            <a:extLst>
              <a:ext uri="{FF2B5EF4-FFF2-40B4-BE49-F238E27FC236}">
                <a16:creationId xmlns:a16="http://schemas.microsoft.com/office/drawing/2014/main" id="{D013268E-DEC8-6D2B-A8E9-78287CA679B4}"/>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97316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A5C7-A5CC-F303-4288-47AFE8A6B5A4}"/>
              </a:ext>
            </a:extLst>
          </p:cNvPr>
          <p:cNvSpPr>
            <a:spLocks noGrp="1"/>
          </p:cNvSpPr>
          <p:nvPr>
            <p:ph type="title"/>
          </p:nvPr>
        </p:nvSpPr>
        <p:spPr>
          <a:xfrm>
            <a:off x="228600" y="533400"/>
            <a:ext cx="6096000" cy="563562"/>
          </a:xfrm>
        </p:spPr>
        <p:txBody>
          <a:bodyPr/>
          <a:lstStyle/>
          <a:p>
            <a:r>
              <a:rPr lang="en-US" b="1" dirty="0" err="1">
                <a:solidFill>
                  <a:schemeClr val="bg1">
                    <a:lumMod val="50000"/>
                  </a:schemeClr>
                </a:solidFill>
              </a:rPr>
              <a:t>MiOA</a:t>
            </a:r>
            <a:r>
              <a:rPr lang="en-US" b="1" dirty="0">
                <a:solidFill>
                  <a:schemeClr val="bg1">
                    <a:lumMod val="50000"/>
                  </a:schemeClr>
                </a:solidFill>
              </a:rPr>
              <a:t>: Dietitian Effectiveness in the Community</a:t>
            </a:r>
          </a:p>
        </p:txBody>
      </p:sp>
      <p:sp>
        <p:nvSpPr>
          <p:cNvPr id="3" name="Text Placeholder 2">
            <a:extLst>
              <a:ext uri="{FF2B5EF4-FFF2-40B4-BE49-F238E27FC236}">
                <a16:creationId xmlns:a16="http://schemas.microsoft.com/office/drawing/2014/main" id="{DD443392-CD4D-3CC8-748F-23413D57B139}"/>
              </a:ext>
            </a:extLst>
          </p:cNvPr>
          <p:cNvSpPr>
            <a:spLocks noGrp="1"/>
          </p:cNvSpPr>
          <p:nvPr>
            <p:ph type="body" sz="quarter" idx="12"/>
          </p:nvPr>
        </p:nvSpPr>
        <p:spPr>
          <a:xfrm>
            <a:off x="304800" y="1371600"/>
            <a:ext cx="8382000" cy="4724400"/>
          </a:xfrm>
        </p:spPr>
        <p:txBody>
          <a:bodyPr/>
          <a:lstStyle/>
          <a:p>
            <a:r>
              <a:rPr lang="en-US" sz="2800" dirty="0"/>
              <a:t>Older adults living in the community and considered malnourished or at risk of malnutrition should receive nutrition interventions from a dietitian. Dietitian interventions are associated with weight maintenance or desired gain, and improved calorie and protein intake.</a:t>
            </a:r>
          </a:p>
          <a:p>
            <a:endParaRPr lang="en-US" sz="2800" dirty="0"/>
          </a:p>
          <a:p>
            <a:r>
              <a:rPr lang="en-US" sz="2800" b="1" dirty="0">
                <a:solidFill>
                  <a:srgbClr val="7030A0"/>
                </a:solidFill>
              </a:rPr>
              <a:t>Level 1(C)</a:t>
            </a:r>
          </a:p>
          <a:p>
            <a:r>
              <a:rPr lang="en-US" sz="2800" b="1" dirty="0">
                <a:solidFill>
                  <a:srgbClr val="7030A0"/>
                </a:solidFill>
              </a:rPr>
              <a:t>Imperative</a:t>
            </a:r>
          </a:p>
        </p:txBody>
      </p:sp>
      <p:sp>
        <p:nvSpPr>
          <p:cNvPr id="4" name="Slide Number Placeholder 3">
            <a:extLst>
              <a:ext uri="{FF2B5EF4-FFF2-40B4-BE49-F238E27FC236}">
                <a16:creationId xmlns:a16="http://schemas.microsoft.com/office/drawing/2014/main" id="{1506BBFC-0744-6E2D-727A-C1B98B88F387}"/>
              </a:ext>
            </a:extLst>
          </p:cNvPr>
          <p:cNvSpPr>
            <a:spLocks noGrp="1"/>
          </p:cNvSpPr>
          <p:nvPr>
            <p:ph type="sldNum" sz="quarter" idx="14"/>
          </p:nvPr>
        </p:nvSpPr>
        <p:spPr/>
        <p:txBody>
          <a:bodyPr/>
          <a:lstStyle/>
          <a:p>
            <a:fld id="{B046E05E-401D-4DD5-A5F7-A24D16D1B9E9}" type="slidenum">
              <a:rPr lang="en-US" altLang="en-US" smtClean="0"/>
              <a:pPr/>
              <a:t>23</a:t>
            </a:fld>
            <a:endParaRPr lang="en-US" altLang="en-US"/>
          </a:p>
        </p:txBody>
      </p:sp>
      <p:sp>
        <p:nvSpPr>
          <p:cNvPr id="5" name="TextBox 4">
            <a:extLst>
              <a:ext uri="{FF2B5EF4-FFF2-40B4-BE49-F238E27FC236}">
                <a16:creationId xmlns:a16="http://schemas.microsoft.com/office/drawing/2014/main" id="{D7705710-9920-4000-DC67-26EDDD3DE817}"/>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1639863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D9D1-D5E2-F653-2861-F9EC636D6B4F}"/>
              </a:ext>
            </a:extLst>
          </p:cNvPr>
          <p:cNvSpPr>
            <a:spLocks noGrp="1"/>
          </p:cNvSpPr>
          <p:nvPr>
            <p:ph type="title"/>
          </p:nvPr>
        </p:nvSpPr>
        <p:spPr>
          <a:xfrm>
            <a:off x="228600" y="533400"/>
            <a:ext cx="6629400" cy="563562"/>
          </a:xfrm>
        </p:spPr>
        <p:txBody>
          <a:bodyPr/>
          <a:lstStyle/>
          <a:p>
            <a:r>
              <a:rPr lang="en-US" b="1" dirty="0" err="1">
                <a:solidFill>
                  <a:schemeClr val="bg1">
                    <a:lumMod val="50000"/>
                  </a:schemeClr>
                </a:solidFill>
              </a:rPr>
              <a:t>MiOA</a:t>
            </a:r>
            <a:r>
              <a:rPr lang="en-US" b="1" dirty="0">
                <a:solidFill>
                  <a:schemeClr val="bg1">
                    <a:lumMod val="50000"/>
                  </a:schemeClr>
                </a:solidFill>
              </a:rPr>
              <a:t>: Dietitian Effectiveness Post-Discharge</a:t>
            </a:r>
          </a:p>
        </p:txBody>
      </p:sp>
      <p:sp>
        <p:nvSpPr>
          <p:cNvPr id="3" name="Text Placeholder 2">
            <a:extLst>
              <a:ext uri="{FF2B5EF4-FFF2-40B4-BE49-F238E27FC236}">
                <a16:creationId xmlns:a16="http://schemas.microsoft.com/office/drawing/2014/main" id="{56B446E8-A0D3-B3C1-BFEE-2DFDE1D25E33}"/>
              </a:ext>
            </a:extLst>
          </p:cNvPr>
          <p:cNvSpPr>
            <a:spLocks noGrp="1"/>
          </p:cNvSpPr>
          <p:nvPr>
            <p:ph type="body" sz="quarter" idx="12"/>
          </p:nvPr>
        </p:nvSpPr>
        <p:spPr>
          <a:xfrm>
            <a:off x="304800" y="1295400"/>
            <a:ext cx="8382000" cy="4572000"/>
          </a:xfrm>
        </p:spPr>
        <p:txBody>
          <a:bodyPr/>
          <a:lstStyle/>
          <a:p>
            <a:r>
              <a:rPr lang="en-US" sz="2800" dirty="0"/>
              <a:t>Older adults discharged from acute care to the community and considered malnourished or at risk for malnutrition should receive nutrition interventions from a dietitian. Dietitian interventions are associated with increased calorie and protein intake, weight maintenance or desired gain, and improved nutrition status.</a:t>
            </a:r>
          </a:p>
          <a:p>
            <a:endParaRPr lang="en-US" sz="2800" dirty="0"/>
          </a:p>
          <a:p>
            <a:r>
              <a:rPr lang="en-US" sz="2800" b="1" dirty="0">
                <a:solidFill>
                  <a:srgbClr val="7030A0"/>
                </a:solidFill>
              </a:rPr>
              <a:t>Level 1(C)</a:t>
            </a:r>
          </a:p>
          <a:p>
            <a:r>
              <a:rPr lang="en-US" sz="2800" b="1" dirty="0">
                <a:solidFill>
                  <a:srgbClr val="7030A0"/>
                </a:solidFill>
              </a:rPr>
              <a:t>Imperative</a:t>
            </a:r>
          </a:p>
        </p:txBody>
      </p:sp>
      <p:sp>
        <p:nvSpPr>
          <p:cNvPr id="4" name="Slide Number Placeholder 3">
            <a:extLst>
              <a:ext uri="{FF2B5EF4-FFF2-40B4-BE49-F238E27FC236}">
                <a16:creationId xmlns:a16="http://schemas.microsoft.com/office/drawing/2014/main" id="{699C7F94-A2F3-5302-1C5A-63CD6B3B0AC0}"/>
              </a:ext>
            </a:extLst>
          </p:cNvPr>
          <p:cNvSpPr>
            <a:spLocks noGrp="1"/>
          </p:cNvSpPr>
          <p:nvPr>
            <p:ph type="sldNum" sz="quarter" idx="14"/>
          </p:nvPr>
        </p:nvSpPr>
        <p:spPr/>
        <p:txBody>
          <a:bodyPr/>
          <a:lstStyle/>
          <a:p>
            <a:fld id="{B046E05E-401D-4DD5-A5F7-A24D16D1B9E9}" type="slidenum">
              <a:rPr lang="en-US" altLang="en-US" smtClean="0"/>
              <a:pPr/>
              <a:t>24</a:t>
            </a:fld>
            <a:endParaRPr lang="en-US" altLang="en-US"/>
          </a:p>
        </p:txBody>
      </p:sp>
      <p:sp>
        <p:nvSpPr>
          <p:cNvPr id="5" name="TextBox 4">
            <a:extLst>
              <a:ext uri="{FF2B5EF4-FFF2-40B4-BE49-F238E27FC236}">
                <a16:creationId xmlns:a16="http://schemas.microsoft.com/office/drawing/2014/main" id="{FB43CCD8-93B8-AB25-0085-66B38DC52E6E}"/>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3682968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64B1-37AB-4672-B1F7-D11BAB7D2A65}"/>
              </a:ext>
            </a:extLst>
          </p:cNvPr>
          <p:cNvSpPr>
            <a:spLocks noGrp="1"/>
          </p:cNvSpPr>
          <p:nvPr>
            <p:ph type="title"/>
          </p:nvPr>
        </p:nvSpPr>
        <p:spPr>
          <a:xfrm>
            <a:off x="228600" y="533400"/>
            <a:ext cx="6248400" cy="563562"/>
          </a:xfrm>
        </p:spPr>
        <p:txBody>
          <a:bodyPr/>
          <a:lstStyle/>
          <a:p>
            <a:r>
              <a:rPr lang="en-US" b="1" dirty="0" err="1">
                <a:solidFill>
                  <a:schemeClr val="bg1">
                    <a:lumMod val="50000"/>
                  </a:schemeClr>
                </a:solidFill>
              </a:rPr>
              <a:t>MiOA</a:t>
            </a:r>
            <a:r>
              <a:rPr lang="en-US" b="1" dirty="0">
                <a:solidFill>
                  <a:schemeClr val="bg1">
                    <a:lumMod val="50000"/>
                  </a:schemeClr>
                </a:solidFill>
              </a:rPr>
              <a:t>: Food Fortification in Long-Term Care</a:t>
            </a:r>
          </a:p>
        </p:txBody>
      </p:sp>
      <p:sp>
        <p:nvSpPr>
          <p:cNvPr id="3" name="Text Placeholder 2">
            <a:extLst>
              <a:ext uri="{FF2B5EF4-FFF2-40B4-BE49-F238E27FC236}">
                <a16:creationId xmlns:a16="http://schemas.microsoft.com/office/drawing/2014/main" id="{B6913EB8-A9E4-9421-54E6-C3053C000A18}"/>
              </a:ext>
            </a:extLst>
          </p:cNvPr>
          <p:cNvSpPr>
            <a:spLocks noGrp="1"/>
          </p:cNvSpPr>
          <p:nvPr>
            <p:ph type="body" sz="quarter" idx="12"/>
          </p:nvPr>
        </p:nvSpPr>
        <p:spPr>
          <a:xfrm>
            <a:off x="381000" y="1295400"/>
            <a:ext cx="8382000" cy="4953000"/>
          </a:xfrm>
        </p:spPr>
        <p:txBody>
          <a:bodyPr/>
          <a:lstStyle/>
          <a:p>
            <a:r>
              <a:rPr lang="en-US" sz="2800" dirty="0"/>
              <a:t>Healthcare practitioners may consider food fortification as part of a comprehensive nutrition intervention for older adults with malnutrition or at risk of malnutrition living in long-term care. Food fortification is commonly used and is a feasible nutrition intervention to improve calorie and protein intake.</a:t>
            </a:r>
          </a:p>
          <a:p>
            <a:endParaRPr lang="en-US" sz="2800" dirty="0"/>
          </a:p>
          <a:p>
            <a:r>
              <a:rPr lang="en-US" sz="2800" b="1" dirty="0">
                <a:solidFill>
                  <a:srgbClr val="7030A0"/>
                </a:solidFill>
              </a:rPr>
              <a:t>Level 2(C)</a:t>
            </a:r>
          </a:p>
          <a:p>
            <a:r>
              <a:rPr lang="en-US" sz="2800" b="1" dirty="0">
                <a:solidFill>
                  <a:srgbClr val="7030A0"/>
                </a:solidFill>
              </a:rPr>
              <a:t>Conditional</a:t>
            </a:r>
          </a:p>
        </p:txBody>
      </p:sp>
      <p:sp>
        <p:nvSpPr>
          <p:cNvPr id="4" name="Slide Number Placeholder 3">
            <a:extLst>
              <a:ext uri="{FF2B5EF4-FFF2-40B4-BE49-F238E27FC236}">
                <a16:creationId xmlns:a16="http://schemas.microsoft.com/office/drawing/2014/main" id="{E1418999-E072-5D9D-D0FF-389C14B34BC4}"/>
              </a:ext>
            </a:extLst>
          </p:cNvPr>
          <p:cNvSpPr>
            <a:spLocks noGrp="1"/>
          </p:cNvSpPr>
          <p:nvPr>
            <p:ph type="sldNum" sz="quarter" idx="14"/>
          </p:nvPr>
        </p:nvSpPr>
        <p:spPr/>
        <p:txBody>
          <a:bodyPr/>
          <a:lstStyle/>
          <a:p>
            <a:fld id="{B046E05E-401D-4DD5-A5F7-A24D16D1B9E9}" type="slidenum">
              <a:rPr lang="en-US" altLang="en-US" smtClean="0"/>
              <a:pPr/>
              <a:t>25</a:t>
            </a:fld>
            <a:endParaRPr lang="en-US" altLang="en-US"/>
          </a:p>
        </p:txBody>
      </p:sp>
      <p:sp>
        <p:nvSpPr>
          <p:cNvPr id="5" name="TextBox 4">
            <a:extLst>
              <a:ext uri="{FF2B5EF4-FFF2-40B4-BE49-F238E27FC236}">
                <a16:creationId xmlns:a16="http://schemas.microsoft.com/office/drawing/2014/main" id="{F832DB49-DD5F-458E-7BB2-19283D8EB07F}"/>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832420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5A08-5AAE-6A1F-1177-41321A04CCF0}"/>
              </a:ext>
            </a:extLst>
          </p:cNvPr>
          <p:cNvSpPr>
            <a:spLocks noGrp="1"/>
          </p:cNvSpPr>
          <p:nvPr>
            <p:ph type="title"/>
          </p:nvPr>
        </p:nvSpPr>
        <p:spPr>
          <a:xfrm>
            <a:off x="228600" y="470210"/>
            <a:ext cx="5943600" cy="563562"/>
          </a:xfrm>
        </p:spPr>
        <p:txBody>
          <a:bodyPr/>
          <a:lstStyle/>
          <a:p>
            <a:r>
              <a:rPr lang="en-US" b="1" dirty="0" err="1">
                <a:solidFill>
                  <a:schemeClr val="bg1">
                    <a:lumMod val="50000"/>
                  </a:schemeClr>
                </a:solidFill>
              </a:rPr>
              <a:t>MiOA</a:t>
            </a:r>
            <a:r>
              <a:rPr lang="en-US" b="1" dirty="0">
                <a:solidFill>
                  <a:schemeClr val="bg1">
                    <a:lumMod val="50000"/>
                  </a:schemeClr>
                </a:solidFill>
              </a:rPr>
              <a:t>: Food Fortification in the Community</a:t>
            </a:r>
          </a:p>
        </p:txBody>
      </p:sp>
      <p:sp>
        <p:nvSpPr>
          <p:cNvPr id="3" name="Text Placeholder 2">
            <a:extLst>
              <a:ext uri="{FF2B5EF4-FFF2-40B4-BE49-F238E27FC236}">
                <a16:creationId xmlns:a16="http://schemas.microsoft.com/office/drawing/2014/main" id="{63CA2113-5EEF-AF6B-FB4A-A1E69C5D108A}"/>
              </a:ext>
            </a:extLst>
          </p:cNvPr>
          <p:cNvSpPr>
            <a:spLocks noGrp="1"/>
          </p:cNvSpPr>
          <p:nvPr>
            <p:ph type="body" sz="quarter" idx="12"/>
          </p:nvPr>
        </p:nvSpPr>
        <p:spPr>
          <a:xfrm>
            <a:off x="457200" y="1295400"/>
            <a:ext cx="8458200" cy="5029200"/>
          </a:xfrm>
        </p:spPr>
        <p:txBody>
          <a:bodyPr/>
          <a:lstStyle/>
          <a:p>
            <a:r>
              <a:rPr lang="en-US" sz="2800" dirty="0"/>
              <a:t>Healthcare practitioners may consider food fortification as part of a comprehensive nutrition intervention for older adults with malnutrition or at risk of malnutrition living in the community. Food fortification is commonly used and is a feasible nutrition intervention to improve calorie and protein intake.</a:t>
            </a:r>
          </a:p>
          <a:p>
            <a:endParaRPr lang="en-US" sz="2800" dirty="0"/>
          </a:p>
          <a:p>
            <a:r>
              <a:rPr lang="en-US" sz="2800" b="1" dirty="0">
                <a:solidFill>
                  <a:srgbClr val="7030A0"/>
                </a:solidFill>
              </a:rPr>
              <a:t>Consensus</a:t>
            </a:r>
          </a:p>
          <a:p>
            <a:r>
              <a:rPr lang="en-US" sz="2800" b="1" dirty="0">
                <a:solidFill>
                  <a:srgbClr val="7030A0"/>
                </a:solidFill>
              </a:rPr>
              <a:t>Conditional</a:t>
            </a:r>
          </a:p>
        </p:txBody>
      </p:sp>
      <p:sp>
        <p:nvSpPr>
          <p:cNvPr id="4" name="Slide Number Placeholder 3">
            <a:extLst>
              <a:ext uri="{FF2B5EF4-FFF2-40B4-BE49-F238E27FC236}">
                <a16:creationId xmlns:a16="http://schemas.microsoft.com/office/drawing/2014/main" id="{242001DE-3CFA-6D63-66C6-EAAD7ACB985D}"/>
              </a:ext>
            </a:extLst>
          </p:cNvPr>
          <p:cNvSpPr>
            <a:spLocks noGrp="1"/>
          </p:cNvSpPr>
          <p:nvPr>
            <p:ph type="sldNum" sz="quarter" idx="14"/>
          </p:nvPr>
        </p:nvSpPr>
        <p:spPr/>
        <p:txBody>
          <a:bodyPr/>
          <a:lstStyle/>
          <a:p>
            <a:fld id="{B046E05E-401D-4DD5-A5F7-A24D16D1B9E9}" type="slidenum">
              <a:rPr lang="en-US" altLang="en-US" smtClean="0"/>
              <a:pPr/>
              <a:t>26</a:t>
            </a:fld>
            <a:endParaRPr lang="en-US" altLang="en-US"/>
          </a:p>
        </p:txBody>
      </p:sp>
      <p:sp>
        <p:nvSpPr>
          <p:cNvPr id="5" name="TextBox 4">
            <a:extLst>
              <a:ext uri="{FF2B5EF4-FFF2-40B4-BE49-F238E27FC236}">
                <a16:creationId xmlns:a16="http://schemas.microsoft.com/office/drawing/2014/main" id="{F6482FF2-C528-5FBF-D890-439557BA80DE}"/>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2544801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5355-DAD9-90DF-1D4C-D08BD860EF62}"/>
              </a:ext>
            </a:extLst>
          </p:cNvPr>
          <p:cNvSpPr>
            <a:spLocks noGrp="1"/>
          </p:cNvSpPr>
          <p:nvPr>
            <p:ph type="title"/>
          </p:nvPr>
        </p:nvSpPr>
        <p:spPr>
          <a:xfrm>
            <a:off x="195146" y="533400"/>
            <a:ext cx="6324600" cy="563562"/>
          </a:xfrm>
        </p:spPr>
        <p:txBody>
          <a:bodyPr/>
          <a:lstStyle/>
          <a:p>
            <a:r>
              <a:rPr lang="en-US" b="1" dirty="0" err="1">
                <a:solidFill>
                  <a:schemeClr val="bg1">
                    <a:lumMod val="50000"/>
                  </a:schemeClr>
                </a:solidFill>
              </a:rPr>
              <a:t>MiOA</a:t>
            </a:r>
            <a:r>
              <a:rPr lang="en-US" b="1" dirty="0">
                <a:solidFill>
                  <a:schemeClr val="bg1">
                    <a:lumMod val="50000"/>
                  </a:schemeClr>
                </a:solidFill>
              </a:rPr>
              <a:t>: Home Delivered Meals and Congregate Meals </a:t>
            </a:r>
          </a:p>
        </p:txBody>
      </p:sp>
      <p:sp>
        <p:nvSpPr>
          <p:cNvPr id="3" name="Text Placeholder 2">
            <a:extLst>
              <a:ext uri="{FF2B5EF4-FFF2-40B4-BE49-F238E27FC236}">
                <a16:creationId xmlns:a16="http://schemas.microsoft.com/office/drawing/2014/main" id="{CC6D611E-3EEC-AFEB-EAE9-A6136B116FCE}"/>
              </a:ext>
            </a:extLst>
          </p:cNvPr>
          <p:cNvSpPr>
            <a:spLocks noGrp="1"/>
          </p:cNvSpPr>
          <p:nvPr>
            <p:ph type="body" sz="quarter" idx="12"/>
          </p:nvPr>
        </p:nvSpPr>
        <p:spPr>
          <a:xfrm>
            <a:off x="342900" y="1340005"/>
            <a:ext cx="8458200" cy="4953000"/>
          </a:xfrm>
        </p:spPr>
        <p:txBody>
          <a:bodyPr/>
          <a:lstStyle/>
          <a:p>
            <a:r>
              <a:rPr lang="en-US" sz="2800" dirty="0"/>
              <a:t>Older adults living in the community, especially those considered malnourished or at risk for malnutrition, should be referred to home-delivered and congregate meal services to improve calorie and protein intake and reduce incidence and risk of malnutrition.</a:t>
            </a:r>
          </a:p>
          <a:p>
            <a:endParaRPr lang="en-US" sz="2800" dirty="0"/>
          </a:p>
          <a:p>
            <a:r>
              <a:rPr lang="en-US" sz="2800" b="1" dirty="0">
                <a:solidFill>
                  <a:srgbClr val="7030A0"/>
                </a:solidFill>
              </a:rPr>
              <a:t>Level 1(C)</a:t>
            </a:r>
          </a:p>
          <a:p>
            <a:r>
              <a:rPr lang="en-US" sz="2800" b="1" dirty="0">
                <a:solidFill>
                  <a:srgbClr val="7030A0"/>
                </a:solidFill>
              </a:rPr>
              <a:t>Imperative</a:t>
            </a:r>
          </a:p>
        </p:txBody>
      </p:sp>
      <p:sp>
        <p:nvSpPr>
          <p:cNvPr id="4" name="Slide Number Placeholder 3">
            <a:extLst>
              <a:ext uri="{FF2B5EF4-FFF2-40B4-BE49-F238E27FC236}">
                <a16:creationId xmlns:a16="http://schemas.microsoft.com/office/drawing/2014/main" id="{58730758-CE93-B49A-5914-66720F60EAD7}"/>
              </a:ext>
            </a:extLst>
          </p:cNvPr>
          <p:cNvSpPr>
            <a:spLocks noGrp="1"/>
          </p:cNvSpPr>
          <p:nvPr>
            <p:ph type="sldNum" sz="quarter" idx="14"/>
          </p:nvPr>
        </p:nvSpPr>
        <p:spPr/>
        <p:txBody>
          <a:bodyPr/>
          <a:lstStyle/>
          <a:p>
            <a:fld id="{B046E05E-401D-4DD5-A5F7-A24D16D1B9E9}" type="slidenum">
              <a:rPr lang="en-US" altLang="en-US" smtClean="0"/>
              <a:pPr/>
              <a:t>27</a:t>
            </a:fld>
            <a:endParaRPr lang="en-US" altLang="en-US"/>
          </a:p>
        </p:txBody>
      </p:sp>
      <p:sp>
        <p:nvSpPr>
          <p:cNvPr id="5" name="TextBox 4">
            <a:extLst>
              <a:ext uri="{FF2B5EF4-FFF2-40B4-BE49-F238E27FC236}">
                <a16:creationId xmlns:a16="http://schemas.microsoft.com/office/drawing/2014/main" id="{C9FD1ECE-0DAC-F26E-2EBB-9727E197EAFF}"/>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1309290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1DE77B3-327F-1605-0F78-716BDF5ACE83}"/>
              </a:ext>
            </a:extLst>
          </p:cNvPr>
          <p:cNvSpPr>
            <a:spLocks noGrp="1" noRot="1" noChangeArrowheads="1"/>
          </p:cNvSpPr>
          <p:nvPr>
            <p:ph type="title"/>
          </p:nvPr>
        </p:nvSpPr>
        <p:spPr/>
        <p:txBody>
          <a:bodyPr/>
          <a:lstStyle/>
          <a:p>
            <a:pPr eaLnBrk="1" hangingPunct="1">
              <a:defRPr/>
            </a:pPr>
            <a:r>
              <a:rPr lang="en-US" altLang="en-US" sz="3200" b="1" dirty="0">
                <a:solidFill>
                  <a:schemeClr val="bg1">
                    <a:lumMod val="50000"/>
                  </a:schemeClr>
                </a:solidFill>
              </a:rPr>
              <a:t>No Implied Endorsement</a:t>
            </a:r>
          </a:p>
        </p:txBody>
      </p:sp>
      <p:sp>
        <p:nvSpPr>
          <p:cNvPr id="82947" name="Rectangle 3">
            <a:extLst>
              <a:ext uri="{FF2B5EF4-FFF2-40B4-BE49-F238E27FC236}">
                <a16:creationId xmlns:a16="http://schemas.microsoft.com/office/drawing/2014/main" id="{26967BA3-8842-52D3-B046-3C8621A5AD6E}"/>
              </a:ext>
            </a:extLst>
          </p:cNvPr>
          <p:cNvSpPr>
            <a:spLocks noGrp="1" noChangeArrowheads="1"/>
          </p:cNvSpPr>
          <p:nvPr>
            <p:ph type="body" idx="4294967295"/>
          </p:nvPr>
        </p:nvSpPr>
        <p:spPr>
          <a:xfrm>
            <a:off x="304800" y="921834"/>
            <a:ext cx="8229600" cy="5257800"/>
          </a:xfrm>
        </p:spPr>
        <p:txBody>
          <a:bodyPr/>
          <a:lstStyle/>
          <a:p>
            <a:pPr eaLnBrk="1" hangingPunct="1">
              <a:lnSpc>
                <a:spcPct val="90000"/>
              </a:lnSpc>
              <a:buFont typeface="Wingdings" panose="05000000000000000000" pitchFamily="2" charset="2"/>
              <a:buNone/>
            </a:pPr>
            <a:r>
              <a:rPr lang="en-US" altLang="en-US" sz="2400" b="1" dirty="0"/>
              <a:t>No endorsement</a:t>
            </a:r>
            <a:r>
              <a:rPr lang="en-US" altLang="en-US" sz="2400" dirty="0"/>
              <a:t> by the Academy of Nutrition and Dietetics of any brand-name product or service is intended or should be inferred from a Guideline or from any of its components (including Question, Evidence Summary, Conclusion Statement, Conclusion Statement Grade, Recommendation or Recommendation Rating).</a:t>
            </a:r>
          </a:p>
          <a:p>
            <a:pPr eaLnBrk="1" hangingPunct="1">
              <a:lnSpc>
                <a:spcPct val="90000"/>
              </a:lnSpc>
              <a:buFont typeface="Wingdings" panose="05000000000000000000" pitchFamily="2" charset="2"/>
              <a:buNone/>
            </a:pPr>
            <a:endParaRPr lang="en-US" altLang="en-US" sz="2400" dirty="0"/>
          </a:p>
          <a:p>
            <a:pPr lvl="1" eaLnBrk="1" hangingPunct="1">
              <a:lnSpc>
                <a:spcPct val="90000"/>
              </a:lnSpc>
            </a:pPr>
            <a:r>
              <a:rPr lang="en-US" altLang="en-US" sz="2000" dirty="0">
                <a:solidFill>
                  <a:srgbClr val="7F7F7F"/>
                </a:solidFill>
              </a:rPr>
              <a:t>Evidence-based Nutrition Practice Guidelines are intended to serve as a synthesis of the best evidence available to inform registered dietitians as they individualize nutrition care for their clients. Guidelines are provided with the express understanding that they do not establish or specify a particular standard of care, whether legal, medical or other.</a:t>
            </a:r>
          </a:p>
          <a:p>
            <a:pPr lvl="1" eaLnBrk="1" hangingPunct="1">
              <a:lnSpc>
                <a:spcPct val="90000"/>
              </a:lnSpc>
              <a:buFont typeface="Arial" panose="020B0604020202020204" pitchFamily="34" charset="0"/>
              <a:buNone/>
            </a:pPr>
            <a:endParaRPr lang="en-US" altLang="en-US" sz="2000" dirty="0">
              <a:solidFill>
                <a:srgbClr val="7F7F7F"/>
              </a:solidFill>
            </a:endParaRPr>
          </a:p>
          <a:p>
            <a:pPr lvl="1" eaLnBrk="1" hangingPunct="1">
              <a:lnSpc>
                <a:spcPct val="90000"/>
              </a:lnSpc>
            </a:pPr>
            <a:r>
              <a:rPr lang="en-US" altLang="en-US" sz="2000" dirty="0">
                <a:solidFill>
                  <a:srgbClr val="7F7F7F"/>
                </a:solidFill>
              </a:rPr>
              <a:t>Evidence-based Nutrition Practice Guidelines are intended to summarize best available research as a decision tool for A.N.D. members.</a:t>
            </a:r>
          </a:p>
          <a:p>
            <a:pPr eaLnBrk="1" hangingPunct="1">
              <a:lnSpc>
                <a:spcPct val="90000"/>
              </a:lnSpc>
            </a:pPr>
            <a:endParaRPr lang="en-US" altLang="en-US" sz="2400" dirty="0"/>
          </a:p>
        </p:txBody>
      </p:sp>
      <p:sp>
        <p:nvSpPr>
          <p:cNvPr id="82948" name="Slide Number Placeholder 4">
            <a:extLst>
              <a:ext uri="{FF2B5EF4-FFF2-40B4-BE49-F238E27FC236}">
                <a16:creationId xmlns:a16="http://schemas.microsoft.com/office/drawing/2014/main" id="{FA87AD09-2A59-6AAD-E816-0F06E0EFE1B7}"/>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673C9F63-59E0-44C0-BF7F-7283C0EF21EF}" type="slidenum">
              <a:rPr lang="en-US" altLang="en-US" sz="1200">
                <a:solidFill>
                  <a:srgbClr val="717171"/>
                </a:solidFill>
                <a:latin typeface="Arial" panose="020B0604020202020204" pitchFamily="34" charset="0"/>
              </a:rPr>
              <a:pPr>
                <a:buFontTx/>
                <a:buNone/>
              </a:pPr>
              <a:t>28</a:t>
            </a:fld>
            <a:endParaRPr lang="en-US" altLang="en-US" sz="1200">
              <a:solidFill>
                <a:srgbClr val="717171"/>
              </a:solidFill>
              <a:latin typeface="Arial" panose="020B0604020202020204" pitchFamily="34" charset="0"/>
            </a:endParaRPr>
          </a:p>
        </p:txBody>
      </p:sp>
      <p:sp>
        <p:nvSpPr>
          <p:cNvPr id="82949" name="TextBox 4">
            <a:extLst>
              <a:ext uri="{FF2B5EF4-FFF2-40B4-BE49-F238E27FC236}">
                <a16:creationId xmlns:a16="http://schemas.microsoft.com/office/drawing/2014/main" id="{B9A60F5C-7B9E-9A16-21F7-E3F345FFC85B}"/>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7836C3-6247-1474-F731-A71449E55578}"/>
              </a:ext>
            </a:extLst>
          </p:cNvPr>
          <p:cNvSpPr>
            <a:spLocks noGrp="1"/>
          </p:cNvSpPr>
          <p:nvPr>
            <p:ph type="body" sz="quarter" idx="12"/>
          </p:nvPr>
        </p:nvSpPr>
        <p:spPr>
          <a:xfrm>
            <a:off x="685800" y="1518927"/>
            <a:ext cx="8077200" cy="685800"/>
          </a:xfrm>
        </p:spPr>
        <p:txBody>
          <a:bodyPr/>
          <a:lstStyle/>
          <a:p>
            <a:r>
              <a:rPr lang="en-US" b="1" dirty="0"/>
              <a:t>Guideline Implementation </a:t>
            </a:r>
          </a:p>
        </p:txBody>
      </p:sp>
      <p:sp>
        <p:nvSpPr>
          <p:cNvPr id="3" name="Text Placeholder 2">
            <a:extLst>
              <a:ext uri="{FF2B5EF4-FFF2-40B4-BE49-F238E27FC236}">
                <a16:creationId xmlns:a16="http://schemas.microsoft.com/office/drawing/2014/main" id="{B7F2530A-62BD-06FE-8658-72D4DE853874}"/>
              </a:ext>
            </a:extLst>
          </p:cNvPr>
          <p:cNvSpPr>
            <a:spLocks noGrp="1"/>
          </p:cNvSpPr>
          <p:nvPr>
            <p:ph type="body" sz="quarter" idx="13"/>
          </p:nvPr>
        </p:nvSpPr>
        <p:spPr>
          <a:xfrm>
            <a:off x="533400" y="2390756"/>
            <a:ext cx="8077200" cy="609600"/>
          </a:xfrm>
        </p:spPr>
        <p:txBody>
          <a:bodyPr/>
          <a:lstStyle/>
          <a:p>
            <a:r>
              <a:rPr lang="en-US" dirty="0"/>
              <a:t>Information and Resources</a:t>
            </a:r>
          </a:p>
        </p:txBody>
      </p:sp>
      <p:sp>
        <p:nvSpPr>
          <p:cNvPr id="4" name="Slide Number Placeholder 3">
            <a:extLst>
              <a:ext uri="{FF2B5EF4-FFF2-40B4-BE49-F238E27FC236}">
                <a16:creationId xmlns:a16="http://schemas.microsoft.com/office/drawing/2014/main" id="{9D7ABA58-80D5-ED35-67D9-4F361F93BBF8}"/>
              </a:ext>
            </a:extLst>
          </p:cNvPr>
          <p:cNvSpPr>
            <a:spLocks noGrp="1"/>
          </p:cNvSpPr>
          <p:nvPr>
            <p:ph type="sldNum" sz="quarter" idx="15"/>
          </p:nvPr>
        </p:nvSpPr>
        <p:spPr/>
        <p:txBody>
          <a:bodyPr/>
          <a:lstStyle/>
          <a:p>
            <a:fld id="{0E2DE0E9-B8B0-4A67-B6E7-BA2A864CF432}" type="slidenum">
              <a:rPr lang="en-US" altLang="en-US" smtClean="0"/>
              <a:pPr/>
              <a:t>29</a:t>
            </a:fld>
            <a:endParaRPr lang="en-US" altLang="en-US"/>
          </a:p>
        </p:txBody>
      </p:sp>
      <p:sp>
        <p:nvSpPr>
          <p:cNvPr id="5" name="TextBox 4">
            <a:extLst>
              <a:ext uri="{FF2B5EF4-FFF2-40B4-BE49-F238E27FC236}">
                <a16:creationId xmlns:a16="http://schemas.microsoft.com/office/drawing/2014/main" id="{D4651C2B-9079-3EF4-C498-0A2038DF9A76}"/>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10" name="Graphic 9">
            <a:extLst>
              <a:ext uri="{FF2B5EF4-FFF2-40B4-BE49-F238E27FC236}">
                <a16:creationId xmlns:a16="http://schemas.microsoft.com/office/drawing/2014/main" id="{B5777D37-5119-CDA0-E8B5-78B2FF3E49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3276600" y="3527841"/>
            <a:ext cx="2362200" cy="2362200"/>
          </a:xfrm>
          <a:prstGeom prst="rect">
            <a:avLst/>
          </a:prstGeom>
        </p:spPr>
      </p:pic>
    </p:spTree>
    <p:extLst>
      <p:ext uri="{BB962C8B-B14F-4D97-AF65-F5344CB8AC3E}">
        <p14:creationId xmlns:p14="http://schemas.microsoft.com/office/powerpoint/2010/main" val="132407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140B41A-A90A-5F88-A574-9366E49183C0}"/>
              </a:ext>
            </a:extLst>
          </p:cNvPr>
          <p:cNvSpPr>
            <a:spLocks noGrp="1"/>
          </p:cNvSpPr>
          <p:nvPr>
            <p:ph type="title"/>
          </p:nvPr>
        </p:nvSpPr>
        <p:spPr/>
        <p:txBody>
          <a:bodyPr/>
          <a:lstStyle/>
          <a:p>
            <a:pPr>
              <a:defRPr/>
            </a:pPr>
            <a:r>
              <a:rPr lang="en-US" altLang="en-US" sz="3200" b="1" dirty="0">
                <a:solidFill>
                  <a:schemeClr val="bg1">
                    <a:lumMod val="50000"/>
                  </a:schemeClr>
                </a:solidFill>
              </a:rPr>
              <a:t>Overall Guideline Objective</a:t>
            </a:r>
          </a:p>
        </p:txBody>
      </p:sp>
      <p:sp>
        <p:nvSpPr>
          <p:cNvPr id="19459" name="Text Placeholder 2">
            <a:extLst>
              <a:ext uri="{FF2B5EF4-FFF2-40B4-BE49-F238E27FC236}">
                <a16:creationId xmlns:a16="http://schemas.microsoft.com/office/drawing/2014/main" id="{31BEB08E-E813-70AD-6441-86D2D9E1209F}"/>
              </a:ext>
            </a:extLst>
          </p:cNvPr>
          <p:cNvSpPr>
            <a:spLocks noGrp="1"/>
          </p:cNvSpPr>
          <p:nvPr>
            <p:ph type="body" sz="quarter" idx="12"/>
          </p:nvPr>
        </p:nvSpPr>
        <p:spPr>
          <a:xfrm>
            <a:off x="685800" y="990600"/>
            <a:ext cx="7924800" cy="4876800"/>
          </a:xfrm>
        </p:spPr>
        <p:txBody>
          <a:bodyPr/>
          <a:lstStyle/>
          <a:p>
            <a:pPr marL="0" indent="0"/>
            <a:r>
              <a:rPr lang="en-US" altLang="en-US" sz="1800" dirty="0"/>
              <a:t>	</a:t>
            </a:r>
          </a:p>
          <a:p>
            <a:pPr marL="0" indent="0"/>
            <a:r>
              <a:rPr lang="en-US" sz="2600" dirty="0">
                <a:effectLst/>
                <a:ea typeface="Tahoma" panose="020B0604030504040204" pitchFamily="34" charset="0"/>
              </a:rPr>
              <a:t>The objective of this evidence-based nutrition practice guideline is to provide evidence-based recommendations to identify, prevent or treat protein-energy malnutrition (further referred to as malnutrition) in older adults (mean age of ≥65 years) living in long-term care facilities and in community settings. Improved nutrition status may improve quality of life, prevent decline in physical function, and may decrease the risk of hospitalization and mortality.</a:t>
            </a:r>
            <a:endParaRPr lang="en-US" altLang="en-US" sz="2600" b="1" dirty="0"/>
          </a:p>
        </p:txBody>
      </p:sp>
      <p:sp>
        <p:nvSpPr>
          <p:cNvPr id="19460" name="Slide Number Placeholder 4">
            <a:extLst>
              <a:ext uri="{FF2B5EF4-FFF2-40B4-BE49-F238E27FC236}">
                <a16:creationId xmlns:a16="http://schemas.microsoft.com/office/drawing/2014/main" id="{9E148EC9-0F25-D61A-26B6-03BDD96F8EDB}"/>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6B8C0C23-1D48-4ABB-A49E-E8B9C740708E}" type="slidenum">
              <a:rPr lang="en-US" altLang="en-US" sz="1200">
                <a:solidFill>
                  <a:srgbClr val="717171"/>
                </a:solidFill>
                <a:latin typeface="Arial" panose="020B0604020202020204" pitchFamily="34" charset="0"/>
              </a:rPr>
              <a:pPr>
                <a:buFontTx/>
                <a:buNone/>
              </a:pPr>
              <a:t>3</a:t>
            </a:fld>
            <a:endParaRPr lang="en-US" altLang="en-US" sz="1200">
              <a:solidFill>
                <a:srgbClr val="717171"/>
              </a:solidFill>
              <a:latin typeface="Arial" panose="020B0604020202020204" pitchFamily="34" charset="0"/>
            </a:endParaRPr>
          </a:p>
        </p:txBody>
      </p:sp>
      <p:sp>
        <p:nvSpPr>
          <p:cNvPr id="19461" name="TextBox 4">
            <a:extLst>
              <a:ext uri="{FF2B5EF4-FFF2-40B4-BE49-F238E27FC236}">
                <a16:creationId xmlns:a16="http://schemas.microsoft.com/office/drawing/2014/main" id="{CC05BA53-825E-35F4-B413-178F9F95351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4C43-4A05-8D8E-ED20-95217295A7D3}"/>
              </a:ext>
            </a:extLst>
          </p:cNvPr>
          <p:cNvSpPr>
            <a:spLocks noGrp="1"/>
          </p:cNvSpPr>
          <p:nvPr>
            <p:ph type="title"/>
          </p:nvPr>
        </p:nvSpPr>
        <p:spPr/>
        <p:txBody>
          <a:bodyPr/>
          <a:lstStyle/>
          <a:p>
            <a:r>
              <a:rPr lang="en-US" b="1" dirty="0">
                <a:solidFill>
                  <a:schemeClr val="bg1">
                    <a:lumMod val="50000"/>
                  </a:schemeClr>
                </a:solidFill>
              </a:rPr>
              <a:t>Implementation</a:t>
            </a:r>
          </a:p>
        </p:txBody>
      </p:sp>
      <p:sp>
        <p:nvSpPr>
          <p:cNvPr id="3" name="Text Placeholder 2">
            <a:extLst>
              <a:ext uri="{FF2B5EF4-FFF2-40B4-BE49-F238E27FC236}">
                <a16:creationId xmlns:a16="http://schemas.microsoft.com/office/drawing/2014/main" id="{BD62B358-F2C4-ACDA-329A-82B5E6AF187E}"/>
              </a:ext>
            </a:extLst>
          </p:cNvPr>
          <p:cNvSpPr>
            <a:spLocks noGrp="1"/>
          </p:cNvSpPr>
          <p:nvPr>
            <p:ph type="body" sz="quarter" idx="12"/>
          </p:nvPr>
        </p:nvSpPr>
        <p:spPr>
          <a:xfrm>
            <a:off x="228600" y="914400"/>
            <a:ext cx="3505200" cy="5410200"/>
          </a:xfrm>
        </p:spPr>
        <p:txBody>
          <a:bodyPr/>
          <a:lstStyle/>
          <a:p>
            <a:r>
              <a:rPr lang="en-US" sz="1700" dirty="0"/>
              <a:t>Implementation involves integration of the evidence-based interventions into practice and includes examination of barriers and facilitators that can influence the effectiveness of the recommendations. </a:t>
            </a:r>
          </a:p>
          <a:p>
            <a:r>
              <a:rPr lang="en-US" sz="1700" dirty="0">
                <a:latin typeface="arial" panose="020B0604020202020204" pitchFamily="34" charset="0"/>
              </a:rPr>
              <a:t>See the section titled “Considerations for Application” in the guideline for tools and expert advice regarding how to implement recommendations. </a:t>
            </a:r>
          </a:p>
          <a:p>
            <a:endParaRPr lang="en-US" sz="16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9D5907DA-C387-4BE2-4C69-BB375F718790}"/>
              </a:ext>
            </a:extLst>
          </p:cNvPr>
          <p:cNvSpPr>
            <a:spLocks noGrp="1"/>
          </p:cNvSpPr>
          <p:nvPr>
            <p:ph type="sldNum" sz="quarter" idx="14"/>
          </p:nvPr>
        </p:nvSpPr>
        <p:spPr/>
        <p:txBody>
          <a:bodyPr/>
          <a:lstStyle/>
          <a:p>
            <a:fld id="{B046E05E-401D-4DD5-A5F7-A24D16D1B9E9}" type="slidenum">
              <a:rPr lang="en-US" altLang="en-US" smtClean="0"/>
              <a:pPr/>
              <a:t>30</a:t>
            </a:fld>
            <a:endParaRPr lang="en-US" altLang="en-US"/>
          </a:p>
        </p:txBody>
      </p:sp>
      <p:sp>
        <p:nvSpPr>
          <p:cNvPr id="5" name="TextBox 4">
            <a:extLst>
              <a:ext uri="{FF2B5EF4-FFF2-40B4-BE49-F238E27FC236}">
                <a16:creationId xmlns:a16="http://schemas.microsoft.com/office/drawing/2014/main" id="{808BCDDD-7223-1EE0-EA77-0F49BB02C869}"/>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9" name="Picture 8">
            <a:extLst>
              <a:ext uri="{FF2B5EF4-FFF2-40B4-BE49-F238E27FC236}">
                <a16:creationId xmlns:a16="http://schemas.microsoft.com/office/drawing/2014/main" id="{F57969EC-7389-5C48-965C-DB8FD30ED6A6}"/>
              </a:ext>
            </a:extLst>
          </p:cNvPr>
          <p:cNvPicPr>
            <a:picLocks noChangeAspect="1"/>
          </p:cNvPicPr>
          <p:nvPr/>
        </p:nvPicPr>
        <p:blipFill>
          <a:blip r:embed="rId2"/>
          <a:stretch>
            <a:fillRect/>
          </a:stretch>
        </p:blipFill>
        <p:spPr>
          <a:xfrm>
            <a:off x="3807739" y="1295400"/>
            <a:ext cx="4849278" cy="4572000"/>
          </a:xfrm>
          <a:prstGeom prst="rect">
            <a:avLst/>
          </a:prstGeom>
          <a:ln>
            <a:solidFill>
              <a:schemeClr val="bg1">
                <a:lumMod val="65000"/>
              </a:schemeClr>
            </a:solidFill>
          </a:ln>
        </p:spPr>
      </p:pic>
      <p:sp>
        <p:nvSpPr>
          <p:cNvPr id="10" name="Oval 9">
            <a:extLst>
              <a:ext uri="{FF2B5EF4-FFF2-40B4-BE49-F238E27FC236}">
                <a16:creationId xmlns:a16="http://schemas.microsoft.com/office/drawing/2014/main" id="{40A48146-2FEC-A743-1281-720273B97A4A}"/>
              </a:ext>
            </a:extLst>
          </p:cNvPr>
          <p:cNvSpPr/>
          <p:nvPr/>
        </p:nvSpPr>
        <p:spPr>
          <a:xfrm>
            <a:off x="3807739" y="3429000"/>
            <a:ext cx="2364461" cy="53340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673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7005-AD2C-28DB-E8ED-0F1CC5646A81}"/>
              </a:ext>
            </a:extLst>
          </p:cNvPr>
          <p:cNvSpPr>
            <a:spLocks noGrp="1"/>
          </p:cNvSpPr>
          <p:nvPr>
            <p:ph type="title"/>
          </p:nvPr>
        </p:nvSpPr>
        <p:spPr/>
        <p:txBody>
          <a:bodyPr/>
          <a:lstStyle/>
          <a:p>
            <a:r>
              <a:rPr lang="en-US" sz="3200" b="1" dirty="0">
                <a:solidFill>
                  <a:schemeClr val="bg1">
                    <a:lumMod val="50000"/>
                  </a:schemeClr>
                </a:solidFill>
              </a:rPr>
              <a:t>Flow Chart</a:t>
            </a:r>
          </a:p>
        </p:txBody>
      </p:sp>
      <p:sp>
        <p:nvSpPr>
          <p:cNvPr id="3" name="Text Placeholder 2">
            <a:extLst>
              <a:ext uri="{FF2B5EF4-FFF2-40B4-BE49-F238E27FC236}">
                <a16:creationId xmlns:a16="http://schemas.microsoft.com/office/drawing/2014/main" id="{58DFEEAD-CBE9-42A0-D08B-915D058F7C3F}"/>
              </a:ext>
            </a:extLst>
          </p:cNvPr>
          <p:cNvSpPr>
            <a:spLocks noGrp="1"/>
          </p:cNvSpPr>
          <p:nvPr>
            <p:ph type="body" sz="quarter" idx="12"/>
          </p:nvPr>
        </p:nvSpPr>
        <p:spPr>
          <a:xfrm>
            <a:off x="228600" y="1067729"/>
            <a:ext cx="3560255" cy="5104471"/>
          </a:xfrm>
          <a:solidFill>
            <a:schemeClr val="accent1">
              <a:lumMod val="75000"/>
            </a:schemeClr>
          </a:solidFill>
        </p:spPr>
        <p:txBody>
          <a:bodyPr/>
          <a:lstStyle/>
          <a:p>
            <a:r>
              <a:rPr lang="en-US" sz="2000" dirty="0">
                <a:solidFill>
                  <a:schemeClr val="bg1"/>
                </a:solidFill>
              </a:rPr>
              <a:t>Utilizing a treatment flowchart can provide a flexible guide for nutrition and dietetics practitioner to customize care, considering each individual’s unique requirements and goals.</a:t>
            </a:r>
          </a:p>
          <a:p>
            <a:endParaRPr lang="en-US" sz="2000" dirty="0">
              <a:solidFill>
                <a:schemeClr val="bg1"/>
              </a:solidFill>
            </a:endParaRPr>
          </a:p>
          <a:p>
            <a:r>
              <a:rPr lang="en-US" sz="2000" dirty="0">
                <a:solidFill>
                  <a:schemeClr val="bg1"/>
                </a:solidFill>
              </a:rPr>
              <a:t>Here is an overview of a flow chart for prevention and treatment of malnutrition in </a:t>
            </a:r>
            <a:r>
              <a:rPr lang="en-US" sz="2000">
                <a:solidFill>
                  <a:schemeClr val="bg1"/>
                </a:solidFill>
              </a:rPr>
              <a:t>older adults.</a:t>
            </a:r>
            <a:endParaRPr lang="en-US" sz="2000" dirty="0">
              <a:solidFill>
                <a:schemeClr val="bg1"/>
              </a:solidFill>
            </a:endParaRPr>
          </a:p>
        </p:txBody>
      </p:sp>
      <p:sp>
        <p:nvSpPr>
          <p:cNvPr id="4" name="Slide Number Placeholder 3">
            <a:extLst>
              <a:ext uri="{FF2B5EF4-FFF2-40B4-BE49-F238E27FC236}">
                <a16:creationId xmlns:a16="http://schemas.microsoft.com/office/drawing/2014/main" id="{375955D6-E840-FA73-7D68-67A37E53462B}"/>
              </a:ext>
            </a:extLst>
          </p:cNvPr>
          <p:cNvSpPr>
            <a:spLocks noGrp="1"/>
          </p:cNvSpPr>
          <p:nvPr>
            <p:ph type="sldNum" sz="quarter" idx="14"/>
          </p:nvPr>
        </p:nvSpPr>
        <p:spPr/>
        <p:txBody>
          <a:bodyPr/>
          <a:lstStyle/>
          <a:p>
            <a:fld id="{B046E05E-401D-4DD5-A5F7-A24D16D1B9E9}" type="slidenum">
              <a:rPr lang="en-US" altLang="en-US" smtClean="0"/>
              <a:pPr/>
              <a:t>31</a:t>
            </a:fld>
            <a:endParaRPr lang="en-US" altLang="en-US"/>
          </a:p>
        </p:txBody>
      </p:sp>
      <p:sp>
        <p:nvSpPr>
          <p:cNvPr id="7" name="TextBox 6">
            <a:extLst>
              <a:ext uri="{FF2B5EF4-FFF2-40B4-BE49-F238E27FC236}">
                <a16:creationId xmlns:a16="http://schemas.microsoft.com/office/drawing/2014/main" id="{4ED30223-C964-ACCF-C597-D502E6096D2E}"/>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8" name="Picture 7">
            <a:extLst>
              <a:ext uri="{FF2B5EF4-FFF2-40B4-BE49-F238E27FC236}">
                <a16:creationId xmlns:a16="http://schemas.microsoft.com/office/drawing/2014/main" id="{3757FD92-BB1F-CCDD-5794-56E015BCA0D4}"/>
              </a:ext>
            </a:extLst>
          </p:cNvPr>
          <p:cNvPicPr>
            <a:picLocks noChangeAspect="1"/>
          </p:cNvPicPr>
          <p:nvPr/>
        </p:nvPicPr>
        <p:blipFill>
          <a:blip r:embed="rId2"/>
          <a:stretch>
            <a:fillRect/>
          </a:stretch>
        </p:blipFill>
        <p:spPr>
          <a:xfrm>
            <a:off x="3917930" y="152400"/>
            <a:ext cx="5011378" cy="6324600"/>
          </a:xfrm>
          <a:prstGeom prst="rect">
            <a:avLst/>
          </a:prstGeom>
        </p:spPr>
      </p:pic>
    </p:spTree>
    <p:extLst>
      <p:ext uri="{BB962C8B-B14F-4D97-AF65-F5344CB8AC3E}">
        <p14:creationId xmlns:p14="http://schemas.microsoft.com/office/powerpoint/2010/main" val="993454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2EDF-FB5C-D6BF-C958-DC0EC1D03E72}"/>
              </a:ext>
            </a:extLst>
          </p:cNvPr>
          <p:cNvSpPr>
            <a:spLocks noGrp="1"/>
          </p:cNvSpPr>
          <p:nvPr>
            <p:ph type="title"/>
          </p:nvPr>
        </p:nvSpPr>
        <p:spPr/>
        <p:txBody>
          <a:bodyPr/>
          <a:lstStyle/>
          <a:p>
            <a:r>
              <a:rPr lang="en-US" b="1" dirty="0">
                <a:solidFill>
                  <a:schemeClr val="bg1">
                    <a:lumMod val="50000"/>
                  </a:schemeClr>
                </a:solidFill>
              </a:rPr>
              <a:t>Interventions: Long-Term Care</a:t>
            </a:r>
          </a:p>
        </p:txBody>
      </p:sp>
      <p:sp>
        <p:nvSpPr>
          <p:cNvPr id="4" name="Slide Number Placeholder 3">
            <a:extLst>
              <a:ext uri="{FF2B5EF4-FFF2-40B4-BE49-F238E27FC236}">
                <a16:creationId xmlns:a16="http://schemas.microsoft.com/office/drawing/2014/main" id="{7C7F7168-FEA2-7AC1-0725-CCB08BBAC57F}"/>
              </a:ext>
            </a:extLst>
          </p:cNvPr>
          <p:cNvSpPr>
            <a:spLocks noGrp="1"/>
          </p:cNvSpPr>
          <p:nvPr>
            <p:ph type="sldNum" sz="quarter" idx="14"/>
          </p:nvPr>
        </p:nvSpPr>
        <p:spPr/>
        <p:txBody>
          <a:bodyPr/>
          <a:lstStyle/>
          <a:p>
            <a:fld id="{B046E05E-401D-4DD5-A5F7-A24D16D1B9E9}" type="slidenum">
              <a:rPr lang="en-US" altLang="en-US" smtClean="0"/>
              <a:pPr/>
              <a:t>32</a:t>
            </a:fld>
            <a:endParaRPr lang="en-US" altLang="en-US"/>
          </a:p>
        </p:txBody>
      </p:sp>
      <p:sp>
        <p:nvSpPr>
          <p:cNvPr id="7" name="TextBox 6">
            <a:extLst>
              <a:ext uri="{FF2B5EF4-FFF2-40B4-BE49-F238E27FC236}">
                <a16:creationId xmlns:a16="http://schemas.microsoft.com/office/drawing/2014/main" id="{8ECC42DC-4692-F3F5-C319-4EEF041D9BE9}"/>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8" name="Picture 7">
            <a:extLst>
              <a:ext uri="{FF2B5EF4-FFF2-40B4-BE49-F238E27FC236}">
                <a16:creationId xmlns:a16="http://schemas.microsoft.com/office/drawing/2014/main" id="{73745969-2FAF-4D22-9171-F0BAE05DF857}"/>
              </a:ext>
            </a:extLst>
          </p:cNvPr>
          <p:cNvPicPr>
            <a:picLocks noChangeAspect="1"/>
          </p:cNvPicPr>
          <p:nvPr/>
        </p:nvPicPr>
        <p:blipFill>
          <a:blip r:embed="rId2"/>
          <a:stretch>
            <a:fillRect/>
          </a:stretch>
        </p:blipFill>
        <p:spPr>
          <a:xfrm>
            <a:off x="754278" y="914400"/>
            <a:ext cx="7288175" cy="5527811"/>
          </a:xfrm>
          <a:prstGeom prst="rect">
            <a:avLst/>
          </a:prstGeom>
        </p:spPr>
      </p:pic>
    </p:spTree>
    <p:extLst>
      <p:ext uri="{BB962C8B-B14F-4D97-AF65-F5344CB8AC3E}">
        <p14:creationId xmlns:p14="http://schemas.microsoft.com/office/powerpoint/2010/main" val="2012514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AE0FE6-4B4F-B304-E41C-D559FC326219}"/>
              </a:ext>
            </a:extLst>
          </p:cNvPr>
          <p:cNvSpPr>
            <a:spLocks noGrp="1"/>
          </p:cNvSpPr>
          <p:nvPr>
            <p:ph type="sldNum" sz="quarter" idx="11"/>
          </p:nvPr>
        </p:nvSpPr>
        <p:spPr/>
        <p:txBody>
          <a:bodyPr/>
          <a:lstStyle/>
          <a:p>
            <a:fld id="{9268C95D-3C34-481B-9050-4FAA35FAD499}" type="slidenum">
              <a:rPr lang="en-US" altLang="en-US" smtClean="0"/>
              <a:pPr/>
              <a:t>33</a:t>
            </a:fld>
            <a:endParaRPr lang="en-US" altLang="en-US"/>
          </a:p>
        </p:txBody>
      </p:sp>
      <p:sp>
        <p:nvSpPr>
          <p:cNvPr id="4" name="Title 1">
            <a:extLst>
              <a:ext uri="{FF2B5EF4-FFF2-40B4-BE49-F238E27FC236}">
                <a16:creationId xmlns:a16="http://schemas.microsoft.com/office/drawing/2014/main" id="{07A990BE-3FCF-D42D-36FB-08F3F18431D8}"/>
              </a:ext>
            </a:extLst>
          </p:cNvPr>
          <p:cNvSpPr>
            <a:spLocks noGrp="1"/>
          </p:cNvSpPr>
          <p:nvPr>
            <p:ph type="title"/>
          </p:nvPr>
        </p:nvSpPr>
        <p:spPr>
          <a:xfrm>
            <a:off x="228600" y="350838"/>
            <a:ext cx="8229600" cy="563562"/>
          </a:xfrm>
        </p:spPr>
        <p:txBody>
          <a:bodyPr/>
          <a:lstStyle/>
          <a:p>
            <a:r>
              <a:rPr lang="en-US" b="1" dirty="0">
                <a:solidFill>
                  <a:schemeClr val="bg1">
                    <a:lumMod val="50000"/>
                  </a:schemeClr>
                </a:solidFill>
              </a:rPr>
              <a:t>Interventions: Community</a:t>
            </a:r>
          </a:p>
        </p:txBody>
      </p:sp>
      <p:pic>
        <p:nvPicPr>
          <p:cNvPr id="6" name="Picture 5">
            <a:extLst>
              <a:ext uri="{FF2B5EF4-FFF2-40B4-BE49-F238E27FC236}">
                <a16:creationId xmlns:a16="http://schemas.microsoft.com/office/drawing/2014/main" id="{81949158-5287-C33E-2F7E-BB0ADCE686C9}"/>
              </a:ext>
            </a:extLst>
          </p:cNvPr>
          <p:cNvPicPr>
            <a:picLocks noChangeAspect="1"/>
          </p:cNvPicPr>
          <p:nvPr/>
        </p:nvPicPr>
        <p:blipFill>
          <a:blip r:embed="rId2"/>
          <a:stretch>
            <a:fillRect/>
          </a:stretch>
        </p:blipFill>
        <p:spPr>
          <a:xfrm>
            <a:off x="1007973" y="992378"/>
            <a:ext cx="7128053" cy="5484622"/>
          </a:xfrm>
          <a:prstGeom prst="rect">
            <a:avLst/>
          </a:prstGeom>
        </p:spPr>
      </p:pic>
      <p:sp>
        <p:nvSpPr>
          <p:cNvPr id="7" name="TextBox 6">
            <a:extLst>
              <a:ext uri="{FF2B5EF4-FFF2-40B4-BE49-F238E27FC236}">
                <a16:creationId xmlns:a16="http://schemas.microsoft.com/office/drawing/2014/main" id="{5121A1D9-D75A-E166-20F0-0B2876E29F12}"/>
              </a:ext>
            </a:extLst>
          </p:cNvPr>
          <p:cNvSpPr txBox="1">
            <a:spLocks noChangeArrowheads="1"/>
          </p:cNvSpPr>
          <p:nvPr/>
        </p:nvSpPr>
        <p:spPr bwMode="auto">
          <a:xfrm>
            <a:off x="457200" y="6434254"/>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199681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C7F4-DD80-7A1A-70CE-0676C9E02C99}"/>
              </a:ext>
            </a:extLst>
          </p:cNvPr>
          <p:cNvSpPr>
            <a:spLocks noGrp="1"/>
          </p:cNvSpPr>
          <p:nvPr>
            <p:ph type="title"/>
          </p:nvPr>
        </p:nvSpPr>
        <p:spPr/>
        <p:txBody>
          <a:bodyPr/>
          <a:lstStyle/>
          <a:p>
            <a:r>
              <a:rPr lang="en-US" b="1" dirty="0">
                <a:solidFill>
                  <a:schemeClr val="bg1">
                    <a:lumMod val="50000"/>
                  </a:schemeClr>
                </a:solidFill>
              </a:rPr>
              <a:t>Guides</a:t>
            </a:r>
          </a:p>
        </p:txBody>
      </p:sp>
      <p:sp>
        <p:nvSpPr>
          <p:cNvPr id="3" name="Text Placeholder 2">
            <a:extLst>
              <a:ext uri="{FF2B5EF4-FFF2-40B4-BE49-F238E27FC236}">
                <a16:creationId xmlns:a16="http://schemas.microsoft.com/office/drawing/2014/main" id="{92B3B147-0534-4F0D-E3DD-CAAE6ECD3EDF}"/>
              </a:ext>
            </a:extLst>
          </p:cNvPr>
          <p:cNvSpPr>
            <a:spLocks noGrp="1"/>
          </p:cNvSpPr>
          <p:nvPr>
            <p:ph type="body" sz="quarter" idx="12"/>
          </p:nvPr>
        </p:nvSpPr>
        <p:spPr/>
        <p:txBody>
          <a:bodyPr/>
          <a:lstStyle/>
          <a:p>
            <a:r>
              <a:rPr lang="en-US" sz="2200" dirty="0"/>
              <a:t>To assist nutrition and dietetics professionals with implementing evidence-based practice recommendations and clinical practice innovations into daily practice, the Academy developed Implementing Evidence: From Guidelines to Daily Practice. Download it from: </a:t>
            </a:r>
            <a:r>
              <a:rPr lang="en-US" sz="2200" dirty="0">
                <a:hlinkClick r:id="rId2"/>
              </a:rPr>
              <a:t>www.andeal.org/guideline-implementation</a:t>
            </a:r>
            <a:r>
              <a:rPr lang="en-US" sz="2200" dirty="0"/>
              <a:t> </a:t>
            </a:r>
            <a:endParaRPr lang="en-US" sz="2600" dirty="0"/>
          </a:p>
          <a:p>
            <a:endParaRPr lang="en-US" sz="2600" dirty="0"/>
          </a:p>
          <a:p>
            <a:r>
              <a:rPr lang="en-US" sz="2200" dirty="0"/>
              <a:t>For tips on implementing the guideline recommendations, download the Malnutrition in Older Adults </a:t>
            </a:r>
            <a:r>
              <a:rPr lang="en-US" sz="2200" i="1" dirty="0"/>
              <a:t>Community Practitioner Guide </a:t>
            </a:r>
            <a:r>
              <a:rPr lang="en-US" sz="2200" dirty="0"/>
              <a:t>and </a:t>
            </a:r>
            <a:r>
              <a:rPr lang="en-US" sz="2200" i="1" dirty="0"/>
              <a:t>Long-Term Care Practitioner Guide. </a:t>
            </a:r>
            <a:r>
              <a:rPr lang="en-US" sz="2200" dirty="0"/>
              <a:t>These guides are designed with clear and unambiguous language that may help practitioners and their patients/clients to actively participate in shared decision making for their nutrition care. Visit </a:t>
            </a:r>
            <a:r>
              <a:rPr lang="en-US" sz="2200" dirty="0">
                <a:hlinkClick r:id="rId3"/>
              </a:rPr>
              <a:t>www.andel.org/mioa</a:t>
            </a:r>
            <a:r>
              <a:rPr lang="en-US" sz="2200" dirty="0"/>
              <a:t> and select the Dissemination and Implementation tab.</a:t>
            </a:r>
          </a:p>
          <a:p>
            <a:endParaRPr lang="en-US" sz="2800" dirty="0"/>
          </a:p>
          <a:p>
            <a:endParaRPr lang="en-US" sz="2800" dirty="0"/>
          </a:p>
        </p:txBody>
      </p:sp>
      <p:sp>
        <p:nvSpPr>
          <p:cNvPr id="4" name="Slide Number Placeholder 3">
            <a:extLst>
              <a:ext uri="{FF2B5EF4-FFF2-40B4-BE49-F238E27FC236}">
                <a16:creationId xmlns:a16="http://schemas.microsoft.com/office/drawing/2014/main" id="{1923D98D-E13E-376A-DEBE-739179021CF7}"/>
              </a:ext>
            </a:extLst>
          </p:cNvPr>
          <p:cNvSpPr>
            <a:spLocks noGrp="1"/>
          </p:cNvSpPr>
          <p:nvPr>
            <p:ph type="sldNum" sz="quarter" idx="14"/>
          </p:nvPr>
        </p:nvSpPr>
        <p:spPr/>
        <p:txBody>
          <a:bodyPr/>
          <a:lstStyle/>
          <a:p>
            <a:fld id="{B046E05E-401D-4DD5-A5F7-A24D16D1B9E9}" type="slidenum">
              <a:rPr lang="en-US" altLang="en-US" smtClean="0"/>
              <a:pPr/>
              <a:t>34</a:t>
            </a:fld>
            <a:endParaRPr lang="en-US" altLang="en-US"/>
          </a:p>
        </p:txBody>
      </p:sp>
      <p:sp>
        <p:nvSpPr>
          <p:cNvPr id="5" name="TextBox 4">
            <a:extLst>
              <a:ext uri="{FF2B5EF4-FFF2-40B4-BE49-F238E27FC236}">
                <a16:creationId xmlns:a16="http://schemas.microsoft.com/office/drawing/2014/main" id="{B1AB827D-7988-7A77-5642-D69ABF2A9B76}"/>
              </a:ext>
            </a:extLst>
          </p:cNvPr>
          <p:cNvSpPr txBox="1">
            <a:spLocks noChangeArrowheads="1"/>
          </p:cNvSpPr>
          <p:nvPr/>
        </p:nvSpPr>
        <p:spPr bwMode="auto">
          <a:xfrm>
            <a:off x="457200" y="6434254"/>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2019153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89D87A-E2FB-8820-8163-0D7D53400BF6}"/>
              </a:ext>
            </a:extLst>
          </p:cNvPr>
          <p:cNvSpPr>
            <a:spLocks noGrp="1"/>
          </p:cNvSpPr>
          <p:nvPr>
            <p:ph type="body" sz="quarter" idx="12"/>
          </p:nvPr>
        </p:nvSpPr>
        <p:spPr>
          <a:xfrm>
            <a:off x="533400" y="1889757"/>
            <a:ext cx="8077200" cy="685800"/>
          </a:xfrm>
        </p:spPr>
        <p:txBody>
          <a:bodyPr/>
          <a:lstStyle/>
          <a:p>
            <a:r>
              <a:rPr lang="en-US" b="1" dirty="0"/>
              <a:t>Guideline Development</a:t>
            </a:r>
          </a:p>
        </p:txBody>
      </p:sp>
      <p:sp>
        <p:nvSpPr>
          <p:cNvPr id="4" name="Slide Number Placeholder 3">
            <a:extLst>
              <a:ext uri="{FF2B5EF4-FFF2-40B4-BE49-F238E27FC236}">
                <a16:creationId xmlns:a16="http://schemas.microsoft.com/office/drawing/2014/main" id="{D5AD02E6-CB98-C784-B742-AE1608F333AA}"/>
              </a:ext>
            </a:extLst>
          </p:cNvPr>
          <p:cNvSpPr>
            <a:spLocks noGrp="1"/>
          </p:cNvSpPr>
          <p:nvPr>
            <p:ph type="sldNum" sz="quarter" idx="15"/>
          </p:nvPr>
        </p:nvSpPr>
        <p:spPr/>
        <p:txBody>
          <a:bodyPr/>
          <a:lstStyle/>
          <a:p>
            <a:fld id="{0E2DE0E9-B8B0-4A67-B6E7-BA2A864CF432}" type="slidenum">
              <a:rPr lang="en-US" altLang="en-US" smtClean="0"/>
              <a:pPr/>
              <a:t>35</a:t>
            </a:fld>
            <a:endParaRPr lang="en-US" altLang="en-US"/>
          </a:p>
        </p:txBody>
      </p:sp>
      <p:sp>
        <p:nvSpPr>
          <p:cNvPr id="7" name="TextBox 6">
            <a:extLst>
              <a:ext uri="{FF2B5EF4-FFF2-40B4-BE49-F238E27FC236}">
                <a16:creationId xmlns:a16="http://schemas.microsoft.com/office/drawing/2014/main" id="{EB7CBA53-D493-BFFD-05F6-7D98940CB5AD}"/>
              </a:ext>
            </a:extLst>
          </p:cNvPr>
          <p:cNvSpPr txBox="1">
            <a:spLocks noChangeArrowheads="1"/>
          </p:cNvSpPr>
          <p:nvPr/>
        </p:nvSpPr>
        <p:spPr bwMode="auto">
          <a:xfrm>
            <a:off x="436756"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9" name="Picture 8" descr="A close-up of a key&#10;&#10;Description automatically generated with low confidence">
            <a:extLst>
              <a:ext uri="{FF2B5EF4-FFF2-40B4-BE49-F238E27FC236}">
                <a16:creationId xmlns:a16="http://schemas.microsoft.com/office/drawing/2014/main" id="{925A4C61-4434-2C09-5924-F447F58AB0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09850" y="3087655"/>
            <a:ext cx="4171950" cy="2905125"/>
          </a:xfrm>
          <a:prstGeom prst="rect">
            <a:avLst/>
          </a:prstGeom>
        </p:spPr>
      </p:pic>
    </p:spTree>
    <p:extLst>
      <p:ext uri="{BB962C8B-B14F-4D97-AF65-F5344CB8AC3E}">
        <p14:creationId xmlns:p14="http://schemas.microsoft.com/office/powerpoint/2010/main" val="2214573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E070-45AB-E67C-6355-CD9F6B75CA08}"/>
              </a:ext>
            </a:extLst>
          </p:cNvPr>
          <p:cNvSpPr>
            <a:spLocks noGrp="1"/>
          </p:cNvSpPr>
          <p:nvPr>
            <p:ph type="title"/>
          </p:nvPr>
        </p:nvSpPr>
        <p:spPr/>
        <p:txBody>
          <a:bodyPr/>
          <a:lstStyle/>
          <a:p>
            <a:r>
              <a:rPr lang="en-US" b="1" dirty="0">
                <a:solidFill>
                  <a:schemeClr val="bg1">
                    <a:lumMod val="50000"/>
                  </a:schemeClr>
                </a:solidFill>
              </a:rPr>
              <a:t>Methods</a:t>
            </a:r>
          </a:p>
        </p:txBody>
      </p:sp>
      <p:sp>
        <p:nvSpPr>
          <p:cNvPr id="4" name="Slide Number Placeholder 3">
            <a:extLst>
              <a:ext uri="{FF2B5EF4-FFF2-40B4-BE49-F238E27FC236}">
                <a16:creationId xmlns:a16="http://schemas.microsoft.com/office/drawing/2014/main" id="{4D1D3CFE-1FCC-BB53-2852-538052B6EB0D}"/>
              </a:ext>
            </a:extLst>
          </p:cNvPr>
          <p:cNvSpPr>
            <a:spLocks noGrp="1"/>
          </p:cNvSpPr>
          <p:nvPr>
            <p:ph type="sldNum" sz="quarter" idx="14"/>
          </p:nvPr>
        </p:nvSpPr>
        <p:spPr/>
        <p:txBody>
          <a:bodyPr/>
          <a:lstStyle/>
          <a:p>
            <a:fld id="{B046E05E-401D-4DD5-A5F7-A24D16D1B9E9}" type="slidenum">
              <a:rPr lang="en-US" altLang="en-US" smtClean="0"/>
              <a:pPr/>
              <a:t>36</a:t>
            </a:fld>
            <a:endParaRPr lang="en-US" altLang="en-US"/>
          </a:p>
        </p:txBody>
      </p:sp>
      <p:sp>
        <p:nvSpPr>
          <p:cNvPr id="5" name="Text Placeholder 2">
            <a:extLst>
              <a:ext uri="{FF2B5EF4-FFF2-40B4-BE49-F238E27FC236}">
                <a16:creationId xmlns:a16="http://schemas.microsoft.com/office/drawing/2014/main" id="{9B5CEB63-D6D1-61BB-8101-1BE0A031331F}"/>
              </a:ext>
            </a:extLst>
          </p:cNvPr>
          <p:cNvSpPr>
            <a:spLocks noGrp="1"/>
          </p:cNvSpPr>
          <p:nvPr>
            <p:ph type="body" sz="quarter" idx="12"/>
          </p:nvPr>
        </p:nvSpPr>
        <p:spPr>
          <a:xfrm>
            <a:off x="228600" y="990600"/>
            <a:ext cx="8686800" cy="5410200"/>
          </a:xfrm>
        </p:spPr>
        <p:txBody>
          <a:bodyPr/>
          <a:lstStyle/>
          <a:p>
            <a:r>
              <a:rPr lang="en-US" sz="2400" dirty="0"/>
              <a:t>The methodology for this project was developed using the process of the Academy of Nutrition and Dietetics,</a:t>
            </a:r>
            <a:r>
              <a:rPr lang="en-US" sz="2400" baseline="30000" dirty="0"/>
              <a:t>1,2</a:t>
            </a:r>
            <a:r>
              <a:rPr lang="en-US" sz="2400" dirty="0"/>
              <a:t> in accordance with the Standards for Developing Clinical Practice Guidelines from the National Academy of Science using grading and guideline development tools from the GRADE (Grading of Recommendations Assessment, Development and Evaluation) group.</a:t>
            </a:r>
            <a:r>
              <a:rPr lang="en-US" sz="2400" baseline="30000" dirty="0"/>
              <a:t>3,4</a:t>
            </a:r>
          </a:p>
          <a:p>
            <a:endParaRPr lang="en-US" sz="2400" dirty="0"/>
          </a:p>
          <a:p>
            <a:r>
              <a:rPr lang="en-US" sz="2400" dirty="0"/>
              <a:t>Visit the EAL for the complete </a:t>
            </a:r>
            <a:r>
              <a:rPr lang="en-US" sz="2400" dirty="0" err="1"/>
              <a:t>MiOA</a:t>
            </a:r>
            <a:r>
              <a:rPr lang="en-US" sz="2400" dirty="0"/>
              <a:t> guideline </a:t>
            </a:r>
            <a:r>
              <a:rPr lang="en-US" sz="2400" dirty="0">
                <a:hlinkClick r:id="rId2"/>
              </a:rPr>
              <a:t>methods</a:t>
            </a:r>
            <a:r>
              <a:rPr lang="en-US" sz="2400" dirty="0"/>
              <a:t>.</a:t>
            </a:r>
          </a:p>
          <a:p>
            <a:endParaRPr lang="en-US" sz="2400" dirty="0"/>
          </a:p>
          <a:p>
            <a:pPr>
              <a:buFont typeface="+mj-lt"/>
              <a:buAutoNum type="arabicPeriod"/>
            </a:pPr>
            <a:r>
              <a:rPr lang="en-US" sz="1200" dirty="0"/>
              <a:t>Handu D, Moloney L, Wolfram T, Ziegler P, Acosta A, Steiber A. Academy of Nutrition and Dietetics Methodology for Conducting Systematic Reviews for the Evidence Analysis Library. </a:t>
            </a:r>
            <a:r>
              <a:rPr lang="en-US" sz="1200" i="1" dirty="0"/>
              <a:t>J </a:t>
            </a:r>
            <a:r>
              <a:rPr lang="en-US" sz="1200" i="1" dirty="0" err="1"/>
              <a:t>Acad</a:t>
            </a:r>
            <a:r>
              <a:rPr lang="en-US" sz="1200" i="1" dirty="0"/>
              <a:t> </a:t>
            </a:r>
            <a:r>
              <a:rPr lang="en-US" sz="1200" i="1" dirty="0" err="1"/>
              <a:t>Nutr</a:t>
            </a:r>
            <a:r>
              <a:rPr lang="en-US" sz="1200" i="1" dirty="0"/>
              <a:t> Diet</a:t>
            </a:r>
            <a:r>
              <a:rPr lang="en-US" sz="1200" dirty="0"/>
              <a:t>. 2016;116(2):311-318.</a:t>
            </a:r>
          </a:p>
          <a:p>
            <a:pPr>
              <a:buFont typeface="+mj-lt"/>
              <a:buAutoNum type="arabicPeriod"/>
            </a:pPr>
            <a:r>
              <a:rPr lang="en-US" sz="1200" dirty="0"/>
              <a:t>Papoutsakis C, Moloney L, Sinley RC, Acosta A, Handu D, Steiber AL. Academy of Nutrition and Dietetics Methodology for Developing Evidence-Based Nutrition Practice Guidelines. </a:t>
            </a:r>
            <a:r>
              <a:rPr lang="en-US" sz="1200" i="1" dirty="0"/>
              <a:t>J </a:t>
            </a:r>
            <a:r>
              <a:rPr lang="en-US" sz="1200" i="1" dirty="0" err="1"/>
              <a:t>Acad</a:t>
            </a:r>
            <a:r>
              <a:rPr lang="en-US" sz="1200" i="1" dirty="0"/>
              <a:t> </a:t>
            </a:r>
            <a:r>
              <a:rPr lang="en-US" sz="1200" i="1" dirty="0" err="1"/>
              <a:t>Nutr</a:t>
            </a:r>
            <a:r>
              <a:rPr lang="en-US" sz="1200" i="1" dirty="0"/>
              <a:t> Diet</a:t>
            </a:r>
            <a:r>
              <a:rPr lang="en-US" sz="1200" dirty="0"/>
              <a:t>. 2017;117(5):794-804.</a:t>
            </a:r>
          </a:p>
          <a:p>
            <a:pPr>
              <a:buFont typeface="+mj-lt"/>
              <a:buAutoNum type="arabicPeriod"/>
            </a:pPr>
            <a:r>
              <a:rPr lang="en-US" sz="1200" dirty="0"/>
              <a:t>The GRADE Working Group. GRADE handbook for grading quality of evidence and strength of recommendations. Cochrane Collaboration. https://gdt.gradepro.org/app/handbook/handbook.html. Published 2013. Updated October 2013. </a:t>
            </a:r>
          </a:p>
          <a:p>
            <a:pPr>
              <a:buFont typeface="+mj-lt"/>
              <a:buAutoNum type="arabicPeriod"/>
            </a:pPr>
            <a:r>
              <a:rPr lang="en-US" sz="1200" dirty="0"/>
              <a:t>Collaboration TC. Cochrane Handbook for Systematic Reviews of Interventions Version 5.1.0 [updated March 2011]. . In: Higgins JPT </a:t>
            </a:r>
            <a:r>
              <a:rPr lang="en-US" sz="1200" dirty="0" err="1"/>
              <a:t>GSe</a:t>
            </a:r>
            <a:r>
              <a:rPr lang="en-US" sz="1200" dirty="0"/>
              <a:t>, ed.</a:t>
            </a:r>
          </a:p>
        </p:txBody>
      </p:sp>
      <p:sp>
        <p:nvSpPr>
          <p:cNvPr id="6" name="TextBox 5">
            <a:extLst>
              <a:ext uri="{FF2B5EF4-FFF2-40B4-BE49-F238E27FC236}">
                <a16:creationId xmlns:a16="http://schemas.microsoft.com/office/drawing/2014/main" id="{91220BE4-14F0-84A4-41BF-D667DE4691E8}"/>
              </a:ext>
            </a:extLst>
          </p:cNvPr>
          <p:cNvSpPr txBox="1">
            <a:spLocks noChangeArrowheads="1"/>
          </p:cNvSpPr>
          <p:nvPr/>
        </p:nvSpPr>
        <p:spPr bwMode="auto">
          <a:xfrm>
            <a:off x="436756"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2182713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7F73EF4-DF17-4BA6-B802-916BC0C4CD5B}"/>
              </a:ext>
            </a:extLst>
          </p:cNvPr>
          <p:cNvSpPr>
            <a:spLocks noGrp="1" noRot="1" noChangeArrowheads="1"/>
          </p:cNvSpPr>
          <p:nvPr>
            <p:ph type="title"/>
          </p:nvPr>
        </p:nvSpPr>
        <p:spPr>
          <a:xfrm>
            <a:off x="304800" y="277753"/>
            <a:ext cx="7192537" cy="728663"/>
          </a:xfrm>
        </p:spPr>
        <p:txBody>
          <a:bodyPr/>
          <a:lstStyle/>
          <a:p>
            <a:pPr eaLnBrk="1" hangingPunct="1">
              <a:defRPr/>
            </a:pPr>
            <a:r>
              <a:rPr lang="en-US" altLang="en-US" sz="2600" b="1" dirty="0">
                <a:solidFill>
                  <a:schemeClr val="bg1">
                    <a:lumMod val="50000"/>
                  </a:schemeClr>
                </a:solidFill>
              </a:rPr>
              <a:t>Malnutrition in Older Adults Project Team</a:t>
            </a:r>
          </a:p>
        </p:txBody>
      </p:sp>
      <p:sp>
        <p:nvSpPr>
          <p:cNvPr id="77827" name="Rectangle 3">
            <a:extLst>
              <a:ext uri="{FF2B5EF4-FFF2-40B4-BE49-F238E27FC236}">
                <a16:creationId xmlns:a16="http://schemas.microsoft.com/office/drawing/2014/main" id="{08809C90-56D7-B834-851F-4F9E0CEC3F38}"/>
              </a:ext>
            </a:extLst>
          </p:cNvPr>
          <p:cNvSpPr>
            <a:spLocks noGrp="1" noChangeArrowheads="1"/>
          </p:cNvSpPr>
          <p:nvPr>
            <p:ph type="body" idx="4294967295"/>
          </p:nvPr>
        </p:nvSpPr>
        <p:spPr>
          <a:xfrm>
            <a:off x="546410" y="1017887"/>
            <a:ext cx="8051180" cy="4810009"/>
          </a:xfrm>
        </p:spPr>
        <p:txBody>
          <a:bodyPr/>
          <a:lstStyle/>
          <a:p>
            <a:pPr marL="0" indent="0">
              <a:defRPr/>
            </a:pPr>
            <a:r>
              <a:rPr lang="en-US" sz="1900" b="1" dirty="0"/>
              <a:t>Expert Panel Workgroup</a:t>
            </a:r>
          </a:p>
          <a:p>
            <a:pPr>
              <a:buFont typeface="Arial" panose="020B0604020202020204" pitchFamily="34" charset="0"/>
              <a:buChar char="•"/>
              <a:defRPr/>
            </a:pPr>
            <a:r>
              <a:rPr lang="en-US" sz="1900" dirty="0"/>
              <a:t>Nancy Munoz, DCN, MHA, RDN, FAND, </a:t>
            </a:r>
            <a:r>
              <a:rPr lang="en-US" sz="1900" b="1" dirty="0"/>
              <a:t>Chair</a:t>
            </a:r>
          </a:p>
          <a:p>
            <a:pPr>
              <a:buFont typeface="Arial" panose="020B0604020202020204" pitchFamily="34" charset="0"/>
              <a:buChar char="•"/>
              <a:defRPr/>
            </a:pPr>
            <a:r>
              <a:rPr lang="en-US" sz="1900" dirty="0"/>
              <a:t>Anne E. Coltman, MSHA, MS, RDN, FAND, FACHE, </a:t>
            </a:r>
            <a:r>
              <a:rPr lang="en-US" sz="1900" b="1" dirty="0"/>
              <a:t>Co-Chair</a:t>
            </a:r>
          </a:p>
          <a:p>
            <a:pPr>
              <a:buFont typeface="Arial" panose="020B0604020202020204" pitchFamily="34" charset="0"/>
              <a:buChar char="•"/>
              <a:defRPr/>
            </a:pPr>
            <a:r>
              <a:rPr lang="en-US" sz="1900" dirty="0"/>
              <a:t>Krista M. Clark, MBA, RD, LD, CSG, FAND</a:t>
            </a:r>
          </a:p>
          <a:p>
            <a:pPr>
              <a:buFont typeface="Arial" panose="020B0604020202020204" pitchFamily="34" charset="0"/>
              <a:buChar char="•"/>
              <a:defRPr/>
            </a:pPr>
            <a:r>
              <a:rPr lang="en-US" sz="1900" dirty="0"/>
              <a:t>Nancy Collins, PhD, RDN, LD, NWCC, FAND</a:t>
            </a:r>
          </a:p>
          <a:p>
            <a:pPr>
              <a:buFont typeface="Arial" panose="020B0604020202020204" pitchFamily="34" charset="0"/>
              <a:buChar char="•"/>
              <a:defRPr/>
            </a:pPr>
            <a:r>
              <a:rPr lang="en-US" sz="1900" dirty="0"/>
              <a:t>Shina </a:t>
            </a:r>
            <a:r>
              <a:rPr lang="en-US" sz="1900" dirty="0" err="1"/>
              <a:t>Nishioka</a:t>
            </a:r>
            <a:r>
              <a:rPr lang="en-US" sz="1900" dirty="0"/>
              <a:t>, PhD, RD</a:t>
            </a:r>
          </a:p>
          <a:p>
            <a:pPr>
              <a:buFont typeface="Arial" panose="020B0604020202020204" pitchFamily="34" charset="0"/>
              <a:buChar char="•"/>
              <a:defRPr/>
            </a:pPr>
            <a:r>
              <a:rPr lang="en-US" sz="1900" dirty="0"/>
              <a:t>Emily Riddle, PhD, RD</a:t>
            </a:r>
          </a:p>
          <a:p>
            <a:pPr>
              <a:buFont typeface="Arial" panose="020B0604020202020204" pitchFamily="34" charset="0"/>
              <a:buChar char="•"/>
              <a:defRPr/>
            </a:pPr>
            <a:r>
              <a:rPr lang="en-US" sz="1900" dirty="0"/>
              <a:t>Terese M. Scollard, MBA, RDN, LD, FAND, FASPEN</a:t>
            </a:r>
          </a:p>
          <a:p>
            <a:pPr>
              <a:buFont typeface="Arial" panose="020B0604020202020204" pitchFamily="34" charset="0"/>
              <a:buChar char="•"/>
              <a:defRPr/>
            </a:pPr>
            <a:r>
              <a:rPr lang="en-US" sz="1900" dirty="0"/>
              <a:t>Judy R. Simon, MS, RD, LD</a:t>
            </a:r>
          </a:p>
          <a:p>
            <a:pPr>
              <a:buFont typeface="Arial" panose="020B0604020202020204" pitchFamily="34" charset="0"/>
              <a:buChar char="•"/>
              <a:defRPr/>
            </a:pPr>
            <a:r>
              <a:rPr lang="en-US" sz="1900" dirty="0"/>
              <a:t>Lamia C. Nasrallah, MPH, RDN, LDN, Patient Advocate</a:t>
            </a:r>
          </a:p>
          <a:p>
            <a:pPr>
              <a:buFont typeface="Arial" panose="020B0604020202020204" pitchFamily="34" charset="0"/>
              <a:buChar char="•"/>
              <a:defRPr/>
            </a:pPr>
            <a:r>
              <a:rPr lang="en-US" sz="1900" dirty="0"/>
              <a:t>Beth A. Smith, MS&lt; RD-AP, LDN, Patient Advocate</a:t>
            </a:r>
            <a:br>
              <a:rPr lang="en-US" sz="1900" dirty="0"/>
            </a:br>
            <a:endParaRPr lang="en-US" sz="1900" dirty="0"/>
          </a:p>
          <a:p>
            <a:pPr>
              <a:buFont typeface="Arial" panose="020B0604020202020204" pitchFamily="34" charset="0"/>
              <a:buChar char="•"/>
              <a:defRPr/>
            </a:pPr>
            <a:r>
              <a:rPr lang="en-US" sz="1900" b="1" dirty="0"/>
              <a:t>Project Leaders</a:t>
            </a:r>
            <a:endParaRPr lang="en-US" sz="1900" dirty="0"/>
          </a:p>
          <a:p>
            <a:pPr marL="285750" indent="-285750">
              <a:buFont typeface="Arial" panose="020B0604020202020204" pitchFamily="34" charset="0"/>
              <a:buChar char="•"/>
              <a:defRPr/>
            </a:pPr>
            <a:r>
              <a:rPr lang="en-US" sz="1900" dirty="0"/>
              <a:t>Lisa Moloney, PhD, RDN, Project Manager</a:t>
            </a:r>
          </a:p>
          <a:p>
            <a:pPr marL="285750" indent="-285750">
              <a:buFont typeface="Arial" panose="020B0604020202020204" pitchFamily="34" charset="0"/>
              <a:buChar char="•"/>
              <a:defRPr/>
            </a:pPr>
            <a:r>
              <a:rPr lang="en-US" sz="1900" dirty="0"/>
              <a:t>Mary Katherine Hoy, Med, RDN, Lead Analyst</a:t>
            </a:r>
          </a:p>
          <a:p>
            <a:pPr marL="285750" indent="-285750">
              <a:buFont typeface="Arial" panose="020B0604020202020204" pitchFamily="34" charset="0"/>
              <a:buChar char="•"/>
              <a:defRPr/>
            </a:pPr>
            <a:r>
              <a:rPr lang="en-US" sz="1900" dirty="0"/>
              <a:t>Amanda Wanner, MLIS, AHIP, Medical Librarian</a:t>
            </a:r>
          </a:p>
        </p:txBody>
      </p:sp>
      <p:sp>
        <p:nvSpPr>
          <p:cNvPr id="81924" name="Slide Number Placeholder 4">
            <a:extLst>
              <a:ext uri="{FF2B5EF4-FFF2-40B4-BE49-F238E27FC236}">
                <a16:creationId xmlns:a16="http://schemas.microsoft.com/office/drawing/2014/main" id="{6D80D540-E5F7-4255-6F34-B0D76F149B43}"/>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0CC60CB3-B8C5-4C93-8197-4F61A7AA2DD7}" type="slidenum">
              <a:rPr lang="en-US" altLang="en-US" sz="1200">
                <a:solidFill>
                  <a:srgbClr val="717171"/>
                </a:solidFill>
                <a:latin typeface="Arial" panose="020B0604020202020204" pitchFamily="34" charset="0"/>
              </a:rPr>
              <a:pPr>
                <a:buFontTx/>
                <a:buNone/>
              </a:pPr>
              <a:t>37</a:t>
            </a:fld>
            <a:endParaRPr lang="en-US" altLang="en-US" sz="1200">
              <a:solidFill>
                <a:srgbClr val="717171"/>
              </a:solidFill>
              <a:latin typeface="Arial" panose="020B0604020202020204" pitchFamily="34" charset="0"/>
            </a:endParaRPr>
          </a:p>
        </p:txBody>
      </p:sp>
      <p:sp>
        <p:nvSpPr>
          <p:cNvPr id="81925" name="TextBox 4">
            <a:extLst>
              <a:ext uri="{FF2B5EF4-FFF2-40B4-BE49-F238E27FC236}">
                <a16:creationId xmlns:a16="http://schemas.microsoft.com/office/drawing/2014/main" id="{AC4C57C7-AAB6-6C11-92FA-AC02094FB642}"/>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
        <p:nvSpPr>
          <p:cNvPr id="2" name="TextBox 1">
            <a:extLst>
              <a:ext uri="{FF2B5EF4-FFF2-40B4-BE49-F238E27FC236}">
                <a16:creationId xmlns:a16="http://schemas.microsoft.com/office/drawing/2014/main" id="{0CB2516B-7ECE-2584-BA3F-53CEBD62B239}"/>
              </a:ext>
            </a:extLst>
          </p:cNvPr>
          <p:cNvSpPr txBox="1"/>
          <p:nvPr/>
        </p:nvSpPr>
        <p:spPr>
          <a:xfrm>
            <a:off x="1447800" y="6142425"/>
            <a:ext cx="5585183" cy="276999"/>
          </a:xfrm>
          <a:prstGeom prst="rect">
            <a:avLst/>
          </a:prstGeom>
          <a:noFill/>
        </p:spPr>
        <p:txBody>
          <a:bodyPr wrap="none" rtlCol="0">
            <a:spAutoFit/>
          </a:bodyPr>
          <a:lstStyle/>
          <a:p>
            <a:r>
              <a:rPr lang="en-US" sz="1200" dirty="0"/>
              <a:t>Visit the EAL for affiliations and any disclosures of potential conflicts of interests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475C3347-6AE0-1BB5-5604-B82C128E83EA}"/>
              </a:ext>
            </a:extLst>
          </p:cNvPr>
          <p:cNvSpPr>
            <a:spLocks noGrp="1"/>
          </p:cNvSpPr>
          <p:nvPr>
            <p:ph type="title"/>
          </p:nvPr>
        </p:nvSpPr>
        <p:spPr/>
        <p:txBody>
          <a:bodyPr/>
          <a:lstStyle/>
          <a:p>
            <a:pPr>
              <a:defRPr/>
            </a:pPr>
            <a:r>
              <a:rPr lang="en-US" altLang="en-US" b="1" dirty="0">
                <a:solidFill>
                  <a:schemeClr val="bg1">
                    <a:lumMod val="50000"/>
                  </a:schemeClr>
                </a:solidFill>
              </a:rPr>
              <a:t>Major Recommendations</a:t>
            </a:r>
          </a:p>
        </p:txBody>
      </p:sp>
      <p:sp>
        <p:nvSpPr>
          <p:cNvPr id="83971" name="Text Placeholder 2">
            <a:extLst>
              <a:ext uri="{FF2B5EF4-FFF2-40B4-BE49-F238E27FC236}">
                <a16:creationId xmlns:a16="http://schemas.microsoft.com/office/drawing/2014/main" id="{4DAEC0D7-BDA0-0E9F-2C2E-00E582FACF32}"/>
              </a:ext>
            </a:extLst>
          </p:cNvPr>
          <p:cNvSpPr>
            <a:spLocks noGrp="1"/>
          </p:cNvSpPr>
          <p:nvPr>
            <p:ph type="body" sz="quarter" idx="12"/>
          </p:nvPr>
        </p:nvSpPr>
        <p:spPr>
          <a:xfrm>
            <a:off x="228600" y="990600"/>
            <a:ext cx="8686800" cy="2971800"/>
          </a:xfrm>
        </p:spPr>
        <p:txBody>
          <a:bodyPr/>
          <a:lstStyle/>
          <a:p>
            <a:pPr marL="0" indent="0"/>
            <a:r>
              <a:rPr lang="en-US" altLang="en-US" sz="2400" dirty="0"/>
              <a:t>This presentation consisted of the Executive Summary of Recommendations for the Academy of Nutrition and Dietetics </a:t>
            </a:r>
            <a:r>
              <a:rPr lang="en-US" altLang="en-US" sz="2400" b="1" dirty="0"/>
              <a:t>Malnutrition in Older Adults </a:t>
            </a:r>
            <a:r>
              <a:rPr lang="en-US" altLang="en-US" sz="2400" dirty="0"/>
              <a:t>Evidence-Based Nutrition Practice Guideline. </a:t>
            </a:r>
          </a:p>
          <a:p>
            <a:pPr marL="0" indent="0"/>
            <a:endParaRPr lang="en-US" altLang="en-US" sz="2400" dirty="0"/>
          </a:p>
          <a:p>
            <a:pPr marL="0" indent="0"/>
            <a:r>
              <a:rPr lang="en-US" altLang="en-US" sz="2400" dirty="0"/>
              <a:t>The Major Recommendations and more detail (including the evidence analysis supporting these recommendations) is available for free to Academy members and EAL subscribers.</a:t>
            </a:r>
          </a:p>
          <a:p>
            <a:pPr marL="0" indent="0"/>
            <a:r>
              <a:rPr lang="en-US" altLang="en-US" sz="2400" dirty="0"/>
              <a:t>                                                        </a:t>
            </a:r>
          </a:p>
        </p:txBody>
      </p:sp>
      <p:sp>
        <p:nvSpPr>
          <p:cNvPr id="83972" name="Slide Number Placeholder 3">
            <a:extLst>
              <a:ext uri="{FF2B5EF4-FFF2-40B4-BE49-F238E27FC236}">
                <a16:creationId xmlns:a16="http://schemas.microsoft.com/office/drawing/2014/main" id="{32BEF635-8D43-4B81-704D-5D7073EB0DFB}"/>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EA8F3E-8750-48EF-A579-E61DE9DBA8C3}" type="slidenum">
              <a:rPr lang="en-US" altLang="en-US">
                <a:solidFill>
                  <a:srgbClr val="717171"/>
                </a:solidFill>
                <a:latin typeface="Tahoma" panose="020B0604030504040204" pitchFamily="34" charset="0"/>
                <a:cs typeface="Tahoma" panose="020B0604030504040204" pitchFamily="34" charset="0"/>
              </a:rPr>
              <a:pPr/>
              <a:t>38</a:t>
            </a:fld>
            <a:endParaRPr lang="en-US" altLang="en-US">
              <a:solidFill>
                <a:srgbClr val="717171"/>
              </a:solidFill>
              <a:latin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43E7E117-95B7-F53B-344A-95FC658177D2}"/>
              </a:ext>
            </a:extLst>
          </p:cNvPr>
          <p:cNvPicPr>
            <a:picLocks noChangeAspect="1"/>
          </p:cNvPicPr>
          <p:nvPr/>
        </p:nvPicPr>
        <p:blipFill>
          <a:blip r:embed="rId2"/>
          <a:stretch>
            <a:fillRect/>
          </a:stretch>
        </p:blipFill>
        <p:spPr>
          <a:xfrm>
            <a:off x="762000" y="4229432"/>
            <a:ext cx="4146550" cy="2079293"/>
          </a:xfrm>
          <a:prstGeom prst="rect">
            <a:avLst/>
          </a:prstGeom>
          <a:ln>
            <a:noFill/>
          </a:ln>
          <a:effectLst>
            <a:outerShdw blurRad="292100" dist="139700" dir="2700000" algn="tl" rotWithShape="0">
              <a:srgbClr val="333333">
                <a:alpha val="65000"/>
              </a:srgbClr>
            </a:outerShdw>
          </a:effectLst>
        </p:spPr>
      </p:pic>
      <p:sp>
        <p:nvSpPr>
          <p:cNvPr id="83974" name="TextBox 5">
            <a:extLst>
              <a:ext uri="{FF2B5EF4-FFF2-40B4-BE49-F238E27FC236}">
                <a16:creationId xmlns:a16="http://schemas.microsoft.com/office/drawing/2014/main" id="{09560432-691E-4953-4A6E-ABB61716E2E1}"/>
              </a:ext>
            </a:extLst>
          </p:cNvPr>
          <p:cNvSpPr txBox="1">
            <a:spLocks noChangeArrowheads="1"/>
          </p:cNvSpPr>
          <p:nvPr/>
        </p:nvSpPr>
        <p:spPr bwMode="auto">
          <a:xfrm>
            <a:off x="5486400" y="4800600"/>
            <a:ext cx="189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hlinkClick r:id="rId3"/>
              </a:rPr>
              <a:t>www.andeal.org</a:t>
            </a:r>
            <a:r>
              <a:rPr lang="en-US" altLang="en-US"/>
              <a:t> </a:t>
            </a:r>
          </a:p>
        </p:txBody>
      </p:sp>
      <p:sp>
        <p:nvSpPr>
          <p:cNvPr id="83975" name="TextBox 4">
            <a:extLst>
              <a:ext uri="{FF2B5EF4-FFF2-40B4-BE49-F238E27FC236}">
                <a16:creationId xmlns:a16="http://schemas.microsoft.com/office/drawing/2014/main" id="{377978C0-13C8-BEC3-55FD-969D1C153741}"/>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a:extLst>
              <a:ext uri="{FF2B5EF4-FFF2-40B4-BE49-F238E27FC236}">
                <a16:creationId xmlns:a16="http://schemas.microsoft.com/office/drawing/2014/main" id="{823C9400-A3C6-D142-0ABB-64FE02645893}"/>
              </a:ext>
            </a:extLst>
          </p:cNvPr>
          <p:cNvSpPr>
            <a:spLocks noGrp="1"/>
          </p:cNvSpPr>
          <p:nvPr>
            <p:ph type="body" sz="quarter" idx="12"/>
          </p:nvPr>
        </p:nvSpPr>
        <p:spPr>
          <a:xfrm>
            <a:off x="457200" y="1676400"/>
            <a:ext cx="8077200" cy="685800"/>
          </a:xfrm>
        </p:spPr>
        <p:txBody>
          <a:bodyPr/>
          <a:lstStyle/>
          <a:p>
            <a:pPr marL="0" indent="0"/>
            <a:r>
              <a:rPr lang="en-US" altLang="en-US" dirty="0"/>
              <a:t>Learn more:</a:t>
            </a:r>
          </a:p>
          <a:p>
            <a:pPr marL="0" indent="0"/>
            <a:endParaRPr lang="en-US" altLang="en-US" dirty="0"/>
          </a:p>
        </p:txBody>
      </p:sp>
      <p:sp>
        <p:nvSpPr>
          <p:cNvPr id="86019" name="Text Placeholder 2">
            <a:extLst>
              <a:ext uri="{FF2B5EF4-FFF2-40B4-BE49-F238E27FC236}">
                <a16:creationId xmlns:a16="http://schemas.microsoft.com/office/drawing/2014/main" id="{31DEFBE2-DA54-FCDE-C154-A8B973703CE8}"/>
              </a:ext>
            </a:extLst>
          </p:cNvPr>
          <p:cNvSpPr>
            <a:spLocks noGrp="1"/>
          </p:cNvSpPr>
          <p:nvPr>
            <p:ph type="body" sz="quarter" idx="13"/>
          </p:nvPr>
        </p:nvSpPr>
        <p:spPr>
          <a:xfrm>
            <a:off x="533400" y="2819400"/>
            <a:ext cx="8077200" cy="990600"/>
          </a:xfrm>
        </p:spPr>
        <p:txBody>
          <a:bodyPr/>
          <a:lstStyle/>
          <a:p>
            <a:pPr marL="0" indent="0"/>
            <a:r>
              <a:rPr lang="en-US" altLang="en-US" dirty="0">
                <a:solidFill>
                  <a:srgbClr val="7F7F7F"/>
                </a:solidFill>
              </a:rPr>
              <a:t>Academy of Nutrition and Dietetics Evidence Analysis Library</a:t>
            </a:r>
            <a:r>
              <a:rPr lang="en-US" altLang="en-US" baseline="30000" dirty="0">
                <a:solidFill>
                  <a:srgbClr val="7F7F7F"/>
                </a:solidFill>
              </a:rPr>
              <a:t>®</a:t>
            </a:r>
          </a:p>
          <a:p>
            <a:pPr marL="0" indent="0"/>
            <a:endParaRPr lang="en-US" altLang="en-US" baseline="30000" dirty="0">
              <a:solidFill>
                <a:srgbClr val="7F7F7F"/>
              </a:solidFill>
            </a:endParaRPr>
          </a:p>
          <a:p>
            <a:pPr marL="0" indent="0"/>
            <a:r>
              <a:rPr lang="en-US" altLang="en-US" baseline="30000" dirty="0">
                <a:solidFill>
                  <a:srgbClr val="7F7F7F"/>
                </a:solidFill>
                <a:hlinkClick r:id="rId3"/>
              </a:rPr>
              <a:t>www.andeal.org</a:t>
            </a:r>
            <a:r>
              <a:rPr lang="en-US" altLang="en-US" sz="2400" dirty="0">
                <a:solidFill>
                  <a:srgbClr val="7F7F7F"/>
                </a:solidFill>
              </a:rPr>
              <a:t> </a:t>
            </a:r>
          </a:p>
          <a:p>
            <a:pPr marL="0" indent="0"/>
            <a:r>
              <a:rPr lang="en-US" altLang="en-US" sz="2400" dirty="0">
                <a:solidFill>
                  <a:srgbClr val="7F7F7F"/>
                </a:solidFill>
                <a:hlinkClick r:id="rId4"/>
              </a:rPr>
              <a:t>eal@eatright.org</a:t>
            </a:r>
            <a:r>
              <a:rPr lang="en-US" altLang="en-US" sz="2400" dirty="0">
                <a:solidFill>
                  <a:srgbClr val="7F7F7F"/>
                </a:solidFill>
              </a:rPr>
              <a:t> </a:t>
            </a:r>
          </a:p>
          <a:p>
            <a:pPr marL="0" indent="0"/>
            <a:endParaRPr lang="en-US" altLang="en-US" dirty="0"/>
          </a:p>
        </p:txBody>
      </p:sp>
      <p:sp>
        <p:nvSpPr>
          <p:cNvPr id="86020" name="Slide Number Placeholder 3">
            <a:extLst>
              <a:ext uri="{FF2B5EF4-FFF2-40B4-BE49-F238E27FC236}">
                <a16:creationId xmlns:a16="http://schemas.microsoft.com/office/drawing/2014/main" id="{C150B9A7-FC04-C890-DF41-C363B923B032}"/>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49ED9C7-C646-4572-AABB-D35AA95889A3}" type="slidenum">
              <a:rPr lang="en-US" altLang="en-US" sz="1200">
                <a:solidFill>
                  <a:srgbClr val="717171"/>
                </a:solidFill>
              </a:rPr>
              <a:pPr>
                <a:buFontTx/>
                <a:buNone/>
              </a:pPr>
              <a:t>39</a:t>
            </a:fld>
            <a:endParaRPr lang="en-US" altLang="en-US" sz="1200">
              <a:solidFill>
                <a:srgbClr val="717171"/>
              </a:solidFill>
            </a:endParaRPr>
          </a:p>
        </p:txBody>
      </p:sp>
      <p:sp>
        <p:nvSpPr>
          <p:cNvPr id="86021" name="TextBox 4">
            <a:extLst>
              <a:ext uri="{FF2B5EF4-FFF2-40B4-BE49-F238E27FC236}">
                <a16:creationId xmlns:a16="http://schemas.microsoft.com/office/drawing/2014/main" id="{E2775157-168F-923D-7785-E89147A3F15F}"/>
              </a:ext>
            </a:extLst>
          </p:cNvPr>
          <p:cNvSpPr txBox="1">
            <a:spLocks noChangeArrowheads="1"/>
          </p:cNvSpPr>
          <p:nvPr/>
        </p:nvSpPr>
        <p:spPr bwMode="auto">
          <a:xfrm>
            <a:off x="436756"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7CFC8390-2F1A-94C0-988F-5A8DD9B5C028}"/>
              </a:ext>
            </a:extLst>
          </p:cNvPr>
          <p:cNvSpPr>
            <a:spLocks noGrp="1" noChangeArrowheads="1"/>
          </p:cNvSpPr>
          <p:nvPr>
            <p:ph type="body" idx="4294967295"/>
          </p:nvPr>
        </p:nvSpPr>
        <p:spPr>
          <a:xfrm>
            <a:off x="304800" y="1143000"/>
            <a:ext cx="8229600" cy="5334000"/>
          </a:xfrm>
        </p:spPr>
        <p:txBody>
          <a:bodyPr/>
          <a:lstStyle/>
          <a:p>
            <a:pPr marL="457200" indent="-457200" eaLnBrk="1" hangingPunct="1">
              <a:buFont typeface="Arial" panose="020B0604020202020204" pitchFamily="34" charset="0"/>
              <a:buChar char="•"/>
              <a:defRPr/>
            </a:pPr>
            <a:r>
              <a:rPr lang="en-US" altLang="en-US" sz="3000" dirty="0"/>
              <a:t>Adults (≥65 years of age) </a:t>
            </a:r>
          </a:p>
          <a:p>
            <a:pPr marL="457200" indent="-457200" eaLnBrk="1" hangingPunct="1">
              <a:buFont typeface="Arial" panose="020B0604020202020204" pitchFamily="34" charset="0"/>
              <a:buChar char="•"/>
              <a:defRPr/>
            </a:pPr>
            <a:r>
              <a:rPr lang="en-US" altLang="en-US" sz="3000" dirty="0"/>
              <a:t>Male and Female</a:t>
            </a:r>
          </a:p>
          <a:p>
            <a:pPr algn="ctr" eaLnBrk="1" hangingPunct="1">
              <a:buFont typeface="Wingdings" panose="05000000000000000000" pitchFamily="2" charset="2"/>
              <a:buNone/>
              <a:defRPr/>
            </a:pPr>
            <a:endParaRPr lang="en-US" altLang="en-US" sz="3000" b="1" dirty="0"/>
          </a:p>
          <a:p>
            <a:pPr algn="ctr" eaLnBrk="1" hangingPunct="1">
              <a:buFont typeface="Wingdings" panose="05000000000000000000" pitchFamily="2" charset="2"/>
              <a:buNone/>
              <a:defRPr/>
            </a:pPr>
            <a:r>
              <a:rPr lang="en-US" altLang="en-US" sz="3000" b="1" dirty="0">
                <a:solidFill>
                  <a:srgbClr val="3A7C22"/>
                </a:solidFill>
              </a:rPr>
              <a:t>Target Population Description</a:t>
            </a:r>
            <a:br>
              <a:rPr lang="en-US" altLang="en-US" sz="3000" b="1" dirty="0">
                <a:solidFill>
                  <a:schemeClr val="accent4">
                    <a:lumMod val="50000"/>
                  </a:schemeClr>
                </a:solidFill>
              </a:rPr>
            </a:br>
            <a:endParaRPr lang="en-US" altLang="en-US" sz="3000" b="1" dirty="0">
              <a:solidFill>
                <a:schemeClr val="accent4">
                  <a:lumMod val="50000"/>
                </a:schemeClr>
              </a:solidFill>
            </a:endParaRPr>
          </a:p>
          <a:p>
            <a:pPr algn="ctr" eaLnBrk="1" hangingPunct="1">
              <a:buFont typeface="Wingdings" panose="05000000000000000000" pitchFamily="2" charset="2"/>
              <a:buNone/>
              <a:defRPr/>
            </a:pPr>
            <a:r>
              <a:rPr lang="en-US" altLang="en-US" sz="2400" dirty="0"/>
              <a:t>The intended population is older adults (≥ 65 years of age) within the general population living in long-term care facilities or in community settings..</a:t>
            </a:r>
            <a:endParaRPr lang="en-US" altLang="en-US" sz="2400" baseline="30000" dirty="0"/>
          </a:p>
        </p:txBody>
      </p:sp>
      <p:sp>
        <p:nvSpPr>
          <p:cNvPr id="21507" name="Title 5">
            <a:extLst>
              <a:ext uri="{FF2B5EF4-FFF2-40B4-BE49-F238E27FC236}">
                <a16:creationId xmlns:a16="http://schemas.microsoft.com/office/drawing/2014/main" id="{217AB778-3BCE-2CDC-4DBC-45E3521B3BAD}"/>
              </a:ext>
            </a:extLst>
          </p:cNvPr>
          <p:cNvSpPr>
            <a:spLocks noGrp="1"/>
          </p:cNvSpPr>
          <p:nvPr>
            <p:ph type="title"/>
          </p:nvPr>
        </p:nvSpPr>
        <p:spPr/>
        <p:txBody>
          <a:bodyPr/>
          <a:lstStyle/>
          <a:p>
            <a:pPr>
              <a:defRPr/>
            </a:pPr>
            <a:r>
              <a:rPr lang="en-US" altLang="en-US" sz="3200" b="1" dirty="0">
                <a:solidFill>
                  <a:schemeClr val="bg1">
                    <a:lumMod val="50000"/>
                  </a:schemeClr>
                </a:solidFill>
              </a:rPr>
              <a:t>Target Population</a:t>
            </a:r>
          </a:p>
        </p:txBody>
      </p:sp>
      <p:sp>
        <p:nvSpPr>
          <p:cNvPr id="21508" name="Slide Number Placeholder 5">
            <a:extLst>
              <a:ext uri="{FF2B5EF4-FFF2-40B4-BE49-F238E27FC236}">
                <a16:creationId xmlns:a16="http://schemas.microsoft.com/office/drawing/2014/main" id="{1AB98528-6E4A-3952-2636-B359DB6A1C62}"/>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F1C80746-4FD0-4F32-BC16-FE93BF9CC8BD}" type="slidenum">
              <a:rPr lang="en-US" altLang="en-US" sz="1200">
                <a:solidFill>
                  <a:srgbClr val="717171"/>
                </a:solidFill>
              </a:rPr>
              <a:pPr>
                <a:buFontTx/>
                <a:buNone/>
              </a:pPr>
              <a:t>4</a:t>
            </a:fld>
            <a:endParaRPr lang="en-US" altLang="en-US" sz="1200">
              <a:solidFill>
                <a:srgbClr val="717171"/>
              </a:solidFill>
            </a:endParaRPr>
          </a:p>
        </p:txBody>
      </p:sp>
      <p:sp>
        <p:nvSpPr>
          <p:cNvPr id="21509" name="TextBox 4">
            <a:extLst>
              <a:ext uri="{FF2B5EF4-FFF2-40B4-BE49-F238E27FC236}">
                <a16:creationId xmlns:a16="http://schemas.microsoft.com/office/drawing/2014/main" id="{31DB5E87-F110-4278-5B9F-FA29CA7438B8}"/>
              </a:ext>
            </a:extLst>
          </p:cNvPr>
          <p:cNvSpPr txBox="1">
            <a:spLocks noChangeArrowheads="1"/>
          </p:cNvSpPr>
          <p:nvPr/>
        </p:nvSpPr>
        <p:spPr bwMode="auto">
          <a:xfrm>
            <a:off x="304800" y="6488113"/>
            <a:ext cx="2608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C9495BB5-CFFE-B1C5-68EF-E1E4B8CAB865}"/>
              </a:ext>
            </a:extLst>
          </p:cNvPr>
          <p:cNvSpPr>
            <a:spLocks noGrp="1" noRot="1" noChangeArrowheads="1"/>
          </p:cNvSpPr>
          <p:nvPr>
            <p:ph type="title"/>
          </p:nvPr>
        </p:nvSpPr>
        <p:spPr/>
        <p:txBody>
          <a:bodyPr/>
          <a:lstStyle/>
          <a:p>
            <a:pPr eaLnBrk="1" hangingPunct="1">
              <a:defRPr/>
            </a:pPr>
            <a:r>
              <a:rPr lang="en-US" altLang="en-US" b="1" dirty="0">
                <a:solidFill>
                  <a:schemeClr val="bg1">
                    <a:lumMod val="50000"/>
                  </a:schemeClr>
                </a:solidFill>
              </a:rPr>
              <a:t>Guideline Scope Characteristics</a:t>
            </a:r>
          </a:p>
        </p:txBody>
      </p:sp>
      <p:sp>
        <p:nvSpPr>
          <p:cNvPr id="22531" name="Rectangle 5">
            <a:extLst>
              <a:ext uri="{FF2B5EF4-FFF2-40B4-BE49-F238E27FC236}">
                <a16:creationId xmlns:a16="http://schemas.microsoft.com/office/drawing/2014/main" id="{1192DCC8-DBDB-8857-A0AD-6356B5CDA4AC}"/>
              </a:ext>
            </a:extLst>
          </p:cNvPr>
          <p:cNvSpPr>
            <a:spLocks noGrp="1" noChangeArrowheads="1"/>
          </p:cNvSpPr>
          <p:nvPr>
            <p:ph type="body" idx="4294967295"/>
          </p:nvPr>
        </p:nvSpPr>
        <p:spPr>
          <a:xfrm>
            <a:off x="457200" y="1066800"/>
            <a:ext cx="8110538" cy="4678363"/>
          </a:xfrm>
        </p:spPr>
        <p:txBody>
          <a:bodyPr/>
          <a:lstStyle/>
          <a:p>
            <a:pPr eaLnBrk="1" hangingPunct="1">
              <a:defRPr/>
            </a:pPr>
            <a:r>
              <a:rPr lang="en-US" altLang="en-US" sz="2400" b="1" dirty="0"/>
              <a:t>Guideline Category</a:t>
            </a:r>
            <a:endParaRPr lang="en-US" altLang="en-US" sz="2400" dirty="0"/>
          </a:p>
          <a:p>
            <a:pPr eaLnBrk="1" hangingPunct="1">
              <a:defRPr/>
            </a:pPr>
            <a:endParaRPr lang="en-US" altLang="en-US" sz="2400" b="1" dirty="0"/>
          </a:p>
          <a:p>
            <a:pPr eaLnBrk="1" hangingPunct="1">
              <a:defRPr/>
            </a:pPr>
            <a:r>
              <a:rPr lang="en-US" altLang="en-US" sz="2400" dirty="0"/>
              <a:t>These recommendations focus on the following major outcomes:</a:t>
            </a:r>
            <a:br>
              <a:rPr lang="en-US" altLang="en-US" sz="2400" dirty="0"/>
            </a:br>
            <a:endParaRPr lang="en-US" altLang="en-US" sz="2400" dirty="0"/>
          </a:p>
          <a:p>
            <a:pPr eaLnBrk="1" hangingPunct="1">
              <a:buFont typeface="Arial" panose="020B0604020202020204" pitchFamily="34" charset="0"/>
              <a:buChar char="•"/>
              <a:defRPr/>
            </a:pPr>
            <a:r>
              <a:rPr lang="en-US" altLang="en-US" sz="2400" dirty="0"/>
              <a:t>Assessment</a:t>
            </a:r>
          </a:p>
          <a:p>
            <a:pPr eaLnBrk="1" hangingPunct="1">
              <a:buFont typeface="Arial" panose="020B0604020202020204" pitchFamily="34" charset="0"/>
              <a:buChar char="•"/>
              <a:defRPr/>
            </a:pPr>
            <a:r>
              <a:rPr lang="en-US" altLang="en-US" sz="2400" dirty="0"/>
              <a:t>Intervention</a:t>
            </a:r>
          </a:p>
          <a:p>
            <a:pPr marL="0" indent="0" eaLnBrk="1" hangingPunct="1">
              <a:defRPr/>
            </a:pPr>
            <a:endParaRPr lang="en-US" altLang="en-US" sz="2400" dirty="0"/>
          </a:p>
          <a:p>
            <a:pPr marL="0" indent="0" eaLnBrk="1" hangingPunct="1">
              <a:defRPr/>
            </a:pPr>
            <a:r>
              <a:rPr lang="en-US" altLang="en-US" sz="2400" b="1" dirty="0"/>
              <a:t>Clinical Specialty</a:t>
            </a:r>
            <a:endParaRPr lang="en-US" altLang="en-US" sz="2400" dirty="0"/>
          </a:p>
          <a:p>
            <a:pPr marL="0" indent="0" eaLnBrk="1" hangingPunct="1">
              <a:defRPr/>
            </a:pPr>
            <a:endParaRPr lang="en-US" sz="2400" dirty="0"/>
          </a:p>
          <a:p>
            <a:pPr eaLnBrk="1" hangingPunct="1">
              <a:buFont typeface="Arial" panose="020B0604020202020204" pitchFamily="34" charset="0"/>
              <a:buChar char="•"/>
              <a:defRPr/>
            </a:pPr>
            <a:r>
              <a:rPr lang="en-US" sz="2400" dirty="0"/>
              <a:t>Geriatrics, Nutrition</a:t>
            </a:r>
            <a:endParaRPr lang="en-US" altLang="en-US" sz="2400" b="1" dirty="0"/>
          </a:p>
        </p:txBody>
      </p:sp>
      <p:sp>
        <p:nvSpPr>
          <p:cNvPr id="24580" name="Slide Number Placeholder 5">
            <a:extLst>
              <a:ext uri="{FF2B5EF4-FFF2-40B4-BE49-F238E27FC236}">
                <a16:creationId xmlns:a16="http://schemas.microsoft.com/office/drawing/2014/main" id="{68F25A38-D9BD-BC95-2B97-2D11C5F73508}"/>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8CF1459-6EB2-4C28-A63C-FA8892F6C63A}" type="slidenum">
              <a:rPr lang="en-US" altLang="en-US" sz="1200">
                <a:solidFill>
                  <a:srgbClr val="717171"/>
                </a:solidFill>
              </a:rPr>
              <a:pPr>
                <a:buFontTx/>
                <a:buNone/>
              </a:pPr>
              <a:t>5</a:t>
            </a:fld>
            <a:endParaRPr lang="en-US" altLang="en-US" sz="1200">
              <a:solidFill>
                <a:srgbClr val="717171"/>
              </a:solidFill>
            </a:endParaRPr>
          </a:p>
        </p:txBody>
      </p:sp>
      <p:sp>
        <p:nvSpPr>
          <p:cNvPr id="24581" name="TextBox 4">
            <a:extLst>
              <a:ext uri="{FF2B5EF4-FFF2-40B4-BE49-F238E27FC236}">
                <a16:creationId xmlns:a16="http://schemas.microsoft.com/office/drawing/2014/main" id="{A0B2F140-21F6-0A43-C490-4FA1BC9E3384}"/>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D8167F49-CC78-E47E-381B-8AB78BBC3851}"/>
              </a:ext>
            </a:extLst>
          </p:cNvPr>
          <p:cNvSpPr>
            <a:spLocks noGrp="1" noChangeArrowheads="1"/>
          </p:cNvSpPr>
          <p:nvPr>
            <p:ph type="body" idx="4294967295"/>
          </p:nvPr>
        </p:nvSpPr>
        <p:spPr>
          <a:xfrm>
            <a:off x="381000" y="914400"/>
            <a:ext cx="8229600" cy="4525963"/>
          </a:xfrm>
        </p:spPr>
        <p:txBody>
          <a:bodyPr/>
          <a:lstStyle/>
          <a:p>
            <a:r>
              <a:rPr lang="en-US" altLang="en-US" sz="1800" dirty="0"/>
              <a:t>Evidence-based nutrition practice guidelines are developed to help Registered Dietitian Nutritionists, practitioners, patients, families, and consumers make shared decisions about health care choices in specific clinical circumstances. If properly developed, communicated, and implemented, guidelines can improve care.</a:t>
            </a:r>
            <a:br>
              <a:rPr lang="en-US" altLang="en-US" sz="1800" dirty="0"/>
            </a:br>
            <a:endParaRPr lang="en-US" altLang="en-US" sz="1800" dirty="0"/>
          </a:p>
          <a:p>
            <a:r>
              <a:rPr lang="en-US" altLang="en-US" sz="1800" dirty="0"/>
              <a:t>While the evidence-based nutrition practice guideline represents a statement of promising practice based on the latest available evidence at the time of publication, the guideline is not intended to overrule professional judgment. Rather, it may be viewed as a relative constraint on individual clinician discretion in a particular clinical circumstance. The independent skill and judgment of the health care provider must always dictate treatment decisions. These nutrition practice guidelines are provided with the express understanding that they do not establish or specify particular standards of care, whether legal, medical or other.</a:t>
            </a:r>
          </a:p>
          <a:p>
            <a:pPr eaLnBrk="1" hangingPunct="1">
              <a:buFont typeface="Wingdings" panose="05000000000000000000" pitchFamily="2" charset="2"/>
              <a:buNone/>
            </a:pPr>
            <a:endParaRPr lang="en-US" altLang="en-US" sz="2200" dirty="0"/>
          </a:p>
        </p:txBody>
      </p:sp>
      <p:sp>
        <p:nvSpPr>
          <p:cNvPr id="25603" name="Slide Number Placeholder 4">
            <a:extLst>
              <a:ext uri="{FF2B5EF4-FFF2-40B4-BE49-F238E27FC236}">
                <a16:creationId xmlns:a16="http://schemas.microsoft.com/office/drawing/2014/main" id="{6CEEF13E-5E4F-CA45-B536-7AD0EB9A98D0}"/>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CDF633DD-E3FB-43EE-893A-58D16059C928}" type="slidenum">
              <a:rPr lang="en-US" altLang="en-US" sz="1200">
                <a:solidFill>
                  <a:srgbClr val="717171"/>
                </a:solidFill>
                <a:latin typeface="Arial" panose="020B0604020202020204" pitchFamily="34" charset="0"/>
              </a:rPr>
              <a:pPr>
                <a:buFontTx/>
                <a:buNone/>
              </a:pPr>
              <a:t>6</a:t>
            </a:fld>
            <a:endParaRPr lang="en-US" altLang="en-US" sz="1200">
              <a:solidFill>
                <a:srgbClr val="717171"/>
              </a:solidFill>
              <a:latin typeface="Arial" panose="020B0604020202020204" pitchFamily="34" charset="0"/>
            </a:endParaRPr>
          </a:p>
        </p:txBody>
      </p:sp>
      <p:sp>
        <p:nvSpPr>
          <p:cNvPr id="25604" name="Title 7">
            <a:extLst>
              <a:ext uri="{FF2B5EF4-FFF2-40B4-BE49-F238E27FC236}">
                <a16:creationId xmlns:a16="http://schemas.microsoft.com/office/drawing/2014/main" id="{3A0DC36C-8E83-1A5A-6A38-34A5AECDE8D7}"/>
              </a:ext>
            </a:extLst>
          </p:cNvPr>
          <p:cNvSpPr>
            <a:spLocks noGrp="1"/>
          </p:cNvSpPr>
          <p:nvPr>
            <p:ph type="title"/>
          </p:nvPr>
        </p:nvSpPr>
        <p:spPr/>
        <p:txBody>
          <a:bodyPr/>
          <a:lstStyle/>
          <a:p>
            <a:pPr>
              <a:defRPr/>
            </a:pPr>
            <a:r>
              <a:rPr lang="en-US" altLang="en-US" sz="3200" b="1" dirty="0">
                <a:solidFill>
                  <a:schemeClr val="bg1">
                    <a:lumMod val="50000"/>
                  </a:schemeClr>
                </a:solidFill>
              </a:rPr>
              <a:t>Statement of Intent</a:t>
            </a:r>
          </a:p>
        </p:txBody>
      </p:sp>
      <p:sp>
        <p:nvSpPr>
          <p:cNvPr id="25605" name="TextBox 4">
            <a:extLst>
              <a:ext uri="{FF2B5EF4-FFF2-40B4-BE49-F238E27FC236}">
                <a16:creationId xmlns:a16="http://schemas.microsoft.com/office/drawing/2014/main" id="{A569B1A3-65F8-AC97-0EBB-AA91EAA73853}"/>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DF9D8A04-1CDE-A273-F78E-A467273D76CA}"/>
              </a:ext>
            </a:extLst>
          </p:cNvPr>
          <p:cNvSpPr>
            <a:spLocks noGrp="1" noChangeArrowheads="1"/>
          </p:cNvSpPr>
          <p:nvPr>
            <p:ph type="body" idx="4294967295"/>
          </p:nvPr>
        </p:nvSpPr>
        <p:spPr>
          <a:xfrm>
            <a:off x="304800" y="1066800"/>
            <a:ext cx="8229600" cy="5029200"/>
          </a:xfrm>
        </p:spPr>
        <p:txBody>
          <a:bodyPr/>
          <a:lstStyle/>
          <a:p>
            <a:pPr eaLnBrk="1" hangingPunct="1">
              <a:lnSpc>
                <a:spcPct val="80000"/>
              </a:lnSpc>
              <a:buFont typeface="Wingdings" panose="05000000000000000000" pitchFamily="2" charset="2"/>
              <a:buNone/>
            </a:pPr>
            <a:r>
              <a:rPr lang="en-US" altLang="en-US" sz="2800"/>
              <a:t>While A.N.D. evidence-based nutrition practice guidelines represent a statement of best practice based on the latest available evidence at the time of publishing, they are </a:t>
            </a:r>
            <a:r>
              <a:rPr lang="en-US" altLang="en-US" sz="2800" b="1"/>
              <a:t>not</a:t>
            </a:r>
            <a:r>
              <a:rPr lang="en-US" altLang="en-US" sz="2800"/>
              <a:t> intended to overrule professional judgment. Rather, they may be viewed as a relative constraint on individual clinician discretion in a particular clinical circumstance. The independent skill and judgment of the health care provider must always dictate treatment decisions. These nutrition practice guidelines are provided with the express understanding that they do not establish or specify particular standards of care, whether legal, medical or other.</a:t>
            </a:r>
          </a:p>
          <a:p>
            <a:pPr eaLnBrk="1" hangingPunct="1">
              <a:lnSpc>
                <a:spcPct val="80000"/>
              </a:lnSpc>
            </a:pPr>
            <a:endParaRPr lang="en-US" altLang="en-US" sz="2800"/>
          </a:p>
        </p:txBody>
      </p:sp>
      <p:sp>
        <p:nvSpPr>
          <p:cNvPr id="26627" name="Slide Number Placeholder 4">
            <a:extLst>
              <a:ext uri="{FF2B5EF4-FFF2-40B4-BE49-F238E27FC236}">
                <a16:creationId xmlns:a16="http://schemas.microsoft.com/office/drawing/2014/main" id="{F0339129-9A98-760B-6174-88F331AC004F}"/>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2E53E16E-BB11-4D09-8F0E-C420BC6A7DCD}" type="slidenum">
              <a:rPr lang="en-US" altLang="en-US" sz="1200">
                <a:solidFill>
                  <a:srgbClr val="717171"/>
                </a:solidFill>
                <a:latin typeface="Arial" panose="020B0604020202020204" pitchFamily="34" charset="0"/>
              </a:rPr>
              <a:pPr>
                <a:buFontTx/>
                <a:buNone/>
              </a:pPr>
              <a:t>7</a:t>
            </a:fld>
            <a:endParaRPr lang="en-US" altLang="en-US" sz="1200">
              <a:solidFill>
                <a:srgbClr val="717171"/>
              </a:solidFill>
              <a:latin typeface="Arial" panose="020B0604020202020204" pitchFamily="34" charset="0"/>
            </a:endParaRPr>
          </a:p>
        </p:txBody>
      </p:sp>
      <p:sp>
        <p:nvSpPr>
          <p:cNvPr id="26628" name="Title 7">
            <a:extLst>
              <a:ext uri="{FF2B5EF4-FFF2-40B4-BE49-F238E27FC236}">
                <a16:creationId xmlns:a16="http://schemas.microsoft.com/office/drawing/2014/main" id="{A702A599-6B4C-43A4-B6C7-0DB8F158C894}"/>
              </a:ext>
            </a:extLst>
          </p:cNvPr>
          <p:cNvSpPr>
            <a:spLocks noGrp="1"/>
          </p:cNvSpPr>
          <p:nvPr>
            <p:ph type="title"/>
          </p:nvPr>
        </p:nvSpPr>
        <p:spPr/>
        <p:txBody>
          <a:bodyPr/>
          <a:lstStyle/>
          <a:p>
            <a:pPr>
              <a:defRPr/>
            </a:pPr>
            <a:r>
              <a:rPr lang="en-US" altLang="en-US" b="1" dirty="0">
                <a:solidFill>
                  <a:schemeClr val="bg1">
                    <a:lumMod val="50000"/>
                  </a:schemeClr>
                </a:solidFill>
              </a:rPr>
              <a:t>Disclaimer</a:t>
            </a:r>
          </a:p>
        </p:txBody>
      </p:sp>
      <p:sp>
        <p:nvSpPr>
          <p:cNvPr id="26629" name="TextBox 4">
            <a:extLst>
              <a:ext uri="{FF2B5EF4-FFF2-40B4-BE49-F238E27FC236}">
                <a16:creationId xmlns:a16="http://schemas.microsoft.com/office/drawing/2014/main" id="{F5EA1633-0191-0E30-F880-5F58C01808C7}"/>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08850A-360C-F565-9C24-14643815DE71}"/>
              </a:ext>
            </a:extLst>
          </p:cNvPr>
          <p:cNvSpPr>
            <a:spLocks noGrp="1" noRot="1" noChangeArrowheads="1"/>
          </p:cNvSpPr>
          <p:nvPr>
            <p:ph type="title"/>
          </p:nvPr>
        </p:nvSpPr>
        <p:spPr/>
        <p:txBody>
          <a:bodyPr/>
          <a:lstStyle/>
          <a:p>
            <a:pPr eaLnBrk="1" hangingPunct="1">
              <a:defRPr/>
            </a:pPr>
            <a:r>
              <a:rPr lang="en-US" altLang="en-US" sz="3200" b="1" dirty="0">
                <a:solidFill>
                  <a:schemeClr val="bg1">
                    <a:lumMod val="50000"/>
                  </a:schemeClr>
                </a:solidFill>
              </a:rPr>
              <a:t>Guideline Rating </a:t>
            </a:r>
          </a:p>
        </p:txBody>
      </p:sp>
      <p:sp>
        <p:nvSpPr>
          <p:cNvPr id="28675" name="Rectangle 3">
            <a:extLst>
              <a:ext uri="{FF2B5EF4-FFF2-40B4-BE49-F238E27FC236}">
                <a16:creationId xmlns:a16="http://schemas.microsoft.com/office/drawing/2014/main" id="{1FA471DF-7414-419F-BAAE-4D867AD89A41}"/>
              </a:ext>
            </a:extLst>
          </p:cNvPr>
          <p:cNvSpPr>
            <a:spLocks noGrp="1" noChangeArrowheads="1"/>
          </p:cNvSpPr>
          <p:nvPr>
            <p:ph type="body" idx="4294967295"/>
          </p:nvPr>
        </p:nvSpPr>
        <p:spPr>
          <a:xfrm>
            <a:off x="457200" y="914400"/>
            <a:ext cx="8229600" cy="5317273"/>
          </a:xfrm>
        </p:spPr>
        <p:txBody>
          <a:bodyPr/>
          <a:lstStyle/>
          <a:p>
            <a:pPr eaLnBrk="1" hangingPunct="1">
              <a:lnSpc>
                <a:spcPct val="90000"/>
              </a:lnSpc>
              <a:buFont typeface="Wingdings" panose="05000000000000000000" pitchFamily="2" charset="2"/>
              <a:buNone/>
            </a:pPr>
            <a:r>
              <a:rPr lang="en-US" altLang="en-US" sz="2400" dirty="0"/>
              <a:t>Each Recommendation is Rated:</a:t>
            </a:r>
          </a:p>
          <a:p>
            <a:pPr lvl="1" eaLnBrk="1" hangingPunct="1">
              <a:lnSpc>
                <a:spcPct val="90000"/>
              </a:lnSpc>
              <a:buClr>
                <a:srgbClr val="CC9900"/>
              </a:buClr>
            </a:pPr>
            <a:r>
              <a:rPr lang="en-US" altLang="en-US" sz="2400" dirty="0">
                <a:solidFill>
                  <a:srgbClr val="C00000"/>
                </a:solidFill>
              </a:rPr>
              <a:t>Strong, </a:t>
            </a:r>
          </a:p>
          <a:p>
            <a:pPr lvl="1" eaLnBrk="1" hangingPunct="1">
              <a:lnSpc>
                <a:spcPct val="90000"/>
              </a:lnSpc>
              <a:buClr>
                <a:srgbClr val="CC9900"/>
              </a:buClr>
            </a:pPr>
            <a:r>
              <a:rPr lang="en-US" altLang="en-US" sz="2400" dirty="0">
                <a:solidFill>
                  <a:srgbClr val="C00000"/>
                </a:solidFill>
              </a:rPr>
              <a:t>Weak, or</a:t>
            </a:r>
          </a:p>
          <a:p>
            <a:pPr lvl="1" eaLnBrk="1" hangingPunct="1">
              <a:lnSpc>
                <a:spcPct val="90000"/>
              </a:lnSpc>
              <a:buClr>
                <a:srgbClr val="CC9900"/>
              </a:buClr>
            </a:pPr>
            <a:r>
              <a:rPr lang="en-US" altLang="en-US" sz="2400" dirty="0">
                <a:solidFill>
                  <a:srgbClr val="C00000"/>
                </a:solidFill>
              </a:rPr>
              <a:t>Consensus</a:t>
            </a:r>
          </a:p>
          <a:p>
            <a:pPr eaLnBrk="1" hangingPunct="1">
              <a:lnSpc>
                <a:spcPct val="90000"/>
              </a:lnSpc>
              <a:buClr>
                <a:srgbClr val="CC9900"/>
              </a:buClr>
            </a:pPr>
            <a:endParaRPr lang="en-US" altLang="en-US" sz="2400" dirty="0">
              <a:solidFill>
                <a:srgbClr val="CC9900"/>
              </a:solidFill>
            </a:endParaRPr>
          </a:p>
          <a:p>
            <a:pPr eaLnBrk="1" hangingPunct="1">
              <a:lnSpc>
                <a:spcPct val="90000"/>
              </a:lnSpc>
              <a:buClr>
                <a:srgbClr val="CC9900"/>
              </a:buClr>
            </a:pPr>
            <a:r>
              <a:rPr lang="en-US" altLang="en-US" sz="2400" dirty="0"/>
              <a:t>Recommendation statements include terms:</a:t>
            </a:r>
          </a:p>
          <a:p>
            <a:pPr marL="915988" lvl="1" indent="-457200" eaLnBrk="1" hangingPunct="1">
              <a:lnSpc>
                <a:spcPct val="90000"/>
              </a:lnSpc>
              <a:buClr>
                <a:srgbClr val="CC9900"/>
              </a:buClr>
            </a:pPr>
            <a:r>
              <a:rPr lang="en-US" altLang="en-US" sz="2400" dirty="0">
                <a:solidFill>
                  <a:srgbClr val="C00000"/>
                </a:solidFill>
              </a:rPr>
              <a:t>“Recommend/should” (Strong)</a:t>
            </a:r>
          </a:p>
          <a:p>
            <a:pPr marL="915988" lvl="1" indent="-457200" eaLnBrk="1" hangingPunct="1">
              <a:lnSpc>
                <a:spcPct val="90000"/>
              </a:lnSpc>
              <a:buClr>
                <a:srgbClr val="CC9900"/>
              </a:buClr>
            </a:pPr>
            <a:r>
              <a:rPr lang="en-US" altLang="en-US" sz="2400" dirty="0">
                <a:solidFill>
                  <a:srgbClr val="C00000"/>
                </a:solidFill>
              </a:rPr>
              <a:t>“Suggest/may” (Weak)</a:t>
            </a:r>
          </a:p>
          <a:p>
            <a:pPr marL="915988" lvl="1" indent="-457200" eaLnBrk="1" hangingPunct="1">
              <a:lnSpc>
                <a:spcPct val="90000"/>
              </a:lnSpc>
              <a:buClr>
                <a:srgbClr val="CC9900"/>
              </a:buClr>
            </a:pPr>
            <a:r>
              <a:rPr lang="en-US" altLang="en-US" sz="2400" dirty="0">
                <a:solidFill>
                  <a:srgbClr val="C00000"/>
                </a:solidFill>
              </a:rPr>
              <a:t>“It is reasonable” (Consensus)</a:t>
            </a:r>
            <a:br>
              <a:rPr lang="en-US" altLang="en-US" sz="2400" dirty="0">
                <a:solidFill>
                  <a:srgbClr val="CC9900"/>
                </a:solidFill>
              </a:rPr>
            </a:br>
            <a:endParaRPr lang="en-US" altLang="en-US" sz="2400" dirty="0">
              <a:solidFill>
                <a:srgbClr val="CC9900"/>
              </a:solidFill>
            </a:endParaRPr>
          </a:p>
          <a:p>
            <a:pPr marL="0" indent="-1588" eaLnBrk="1" hangingPunct="1">
              <a:lnSpc>
                <a:spcPct val="90000"/>
              </a:lnSpc>
              <a:buClr>
                <a:srgbClr val="CC9900"/>
              </a:buClr>
            </a:pPr>
            <a:r>
              <a:rPr lang="en-US" altLang="en-US" sz="2400" dirty="0"/>
              <a:t>Each Recommendation Statement is:</a:t>
            </a:r>
          </a:p>
          <a:p>
            <a:pPr lvl="1" eaLnBrk="1" hangingPunct="1">
              <a:lnSpc>
                <a:spcPct val="90000"/>
              </a:lnSpc>
              <a:buClr>
                <a:srgbClr val="CC9900"/>
              </a:buClr>
            </a:pPr>
            <a:r>
              <a:rPr lang="en-US" altLang="en-US" sz="2400" dirty="0">
                <a:solidFill>
                  <a:srgbClr val="C00000"/>
                </a:solidFill>
              </a:rPr>
              <a:t>Conditional or</a:t>
            </a:r>
          </a:p>
          <a:p>
            <a:pPr lvl="1" eaLnBrk="1" hangingPunct="1">
              <a:lnSpc>
                <a:spcPct val="90000"/>
              </a:lnSpc>
              <a:buClr>
                <a:srgbClr val="CC9900"/>
              </a:buClr>
            </a:pPr>
            <a:r>
              <a:rPr lang="en-US" altLang="en-US" sz="2400" dirty="0">
                <a:solidFill>
                  <a:srgbClr val="C00000"/>
                </a:solidFill>
              </a:rPr>
              <a:t>Imperative</a:t>
            </a:r>
          </a:p>
        </p:txBody>
      </p:sp>
      <p:sp>
        <p:nvSpPr>
          <p:cNvPr id="28676" name="Slide Number Placeholder 4">
            <a:extLst>
              <a:ext uri="{FF2B5EF4-FFF2-40B4-BE49-F238E27FC236}">
                <a16:creationId xmlns:a16="http://schemas.microsoft.com/office/drawing/2014/main" id="{45AFBFBD-EF12-A43C-758F-B57B765D30AB}"/>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B0AF9360-980D-4817-8C8C-22D1CB957E90}" type="slidenum">
              <a:rPr lang="en-US" altLang="en-US" sz="1200">
                <a:solidFill>
                  <a:srgbClr val="717171"/>
                </a:solidFill>
                <a:latin typeface="Arial" panose="020B0604020202020204" pitchFamily="34" charset="0"/>
              </a:rPr>
              <a:pPr>
                <a:buFontTx/>
                <a:buNone/>
              </a:pPr>
              <a:t>8</a:t>
            </a:fld>
            <a:endParaRPr lang="en-US" altLang="en-US" sz="1200">
              <a:solidFill>
                <a:srgbClr val="717171"/>
              </a:solidFill>
              <a:latin typeface="Arial" panose="020B0604020202020204" pitchFamily="34" charset="0"/>
            </a:endParaRPr>
          </a:p>
        </p:txBody>
      </p:sp>
      <p:sp>
        <p:nvSpPr>
          <p:cNvPr id="28677" name="TextBox 4">
            <a:extLst>
              <a:ext uri="{FF2B5EF4-FFF2-40B4-BE49-F238E27FC236}">
                <a16:creationId xmlns:a16="http://schemas.microsoft.com/office/drawing/2014/main" id="{B828C287-6386-F911-8705-A58C8B1EC5D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a:extLst>
              <a:ext uri="{FF2B5EF4-FFF2-40B4-BE49-F238E27FC236}">
                <a16:creationId xmlns:a16="http://schemas.microsoft.com/office/drawing/2014/main" id="{FECE556F-7FEE-58BB-2019-ABCAD6B9EB8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55CC90A6-BE06-4A1F-A2FF-8EEC6724A9FD}" type="slidenum">
              <a:rPr lang="en-US" altLang="en-US" sz="1200">
                <a:solidFill>
                  <a:srgbClr val="717171"/>
                </a:solidFill>
                <a:latin typeface="Arial" panose="020B0604020202020204" pitchFamily="34" charset="0"/>
              </a:rPr>
              <a:pPr>
                <a:buFontTx/>
                <a:buNone/>
              </a:pPr>
              <a:t>9</a:t>
            </a:fld>
            <a:endParaRPr lang="en-US" altLang="en-US" sz="1200">
              <a:solidFill>
                <a:srgbClr val="717171"/>
              </a:solidFill>
              <a:latin typeface="Arial" panose="020B0604020202020204" pitchFamily="34" charset="0"/>
            </a:endParaRPr>
          </a:p>
        </p:txBody>
      </p:sp>
      <p:sp>
        <p:nvSpPr>
          <p:cNvPr id="31747" name="Rectangle 2">
            <a:extLst>
              <a:ext uri="{FF2B5EF4-FFF2-40B4-BE49-F238E27FC236}">
                <a16:creationId xmlns:a16="http://schemas.microsoft.com/office/drawing/2014/main" id="{FBD6F713-F6E8-329B-F3A4-3F0D1248C5A8}"/>
              </a:ext>
            </a:extLst>
          </p:cNvPr>
          <p:cNvSpPr>
            <a:spLocks noChangeArrowheads="1"/>
          </p:cNvSpPr>
          <p:nvPr/>
        </p:nvSpPr>
        <p:spPr bwMode="auto">
          <a:xfrm>
            <a:off x="-65088" y="230188"/>
            <a:ext cx="18415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a:solidFill>
                <a:schemeClr val="tx1"/>
              </a:solidFill>
              <a:latin typeface="Times New Roman" panose="02020603050405020304" pitchFamily="18" charset="0"/>
              <a:cs typeface="Arial" panose="020B0604020202020204" pitchFamily="34" charset="0"/>
            </a:endParaRPr>
          </a:p>
        </p:txBody>
      </p:sp>
      <p:sp>
        <p:nvSpPr>
          <p:cNvPr id="31770" name="Text Box 33">
            <a:extLst>
              <a:ext uri="{FF2B5EF4-FFF2-40B4-BE49-F238E27FC236}">
                <a16:creationId xmlns:a16="http://schemas.microsoft.com/office/drawing/2014/main" id="{45E3055F-394B-FDB7-24DB-B4A25CB6A1D5}"/>
              </a:ext>
            </a:extLst>
          </p:cNvPr>
          <p:cNvSpPr txBox="1">
            <a:spLocks noChangeArrowheads="1"/>
          </p:cNvSpPr>
          <p:nvPr/>
        </p:nvSpPr>
        <p:spPr bwMode="auto">
          <a:xfrm>
            <a:off x="2895600" y="16002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spcBef>
                <a:spcPct val="50000"/>
              </a:spcBef>
              <a:buFontTx/>
              <a:buNone/>
            </a:pPr>
            <a:endParaRPr lang="en-US" altLang="en-US" sz="3600">
              <a:solidFill>
                <a:schemeClr val="tx1"/>
              </a:solidFill>
              <a:latin typeface="Gill Sans"/>
              <a:cs typeface="Arial" panose="020B0604020202020204" pitchFamily="34" charset="0"/>
            </a:endParaRPr>
          </a:p>
        </p:txBody>
      </p:sp>
      <p:sp>
        <p:nvSpPr>
          <p:cNvPr id="31771" name="Text Box 34">
            <a:extLst>
              <a:ext uri="{FF2B5EF4-FFF2-40B4-BE49-F238E27FC236}">
                <a16:creationId xmlns:a16="http://schemas.microsoft.com/office/drawing/2014/main" id="{8DEB2359-E0F0-AD28-B11D-F840F46360BA}"/>
              </a:ext>
            </a:extLst>
          </p:cNvPr>
          <p:cNvSpPr txBox="1">
            <a:spLocks noChangeArrowheads="1"/>
          </p:cNvSpPr>
          <p:nvPr/>
        </p:nvSpPr>
        <p:spPr bwMode="auto">
          <a:xfrm>
            <a:off x="6384925" y="103346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31772" name="Text Box 35">
            <a:extLst>
              <a:ext uri="{FF2B5EF4-FFF2-40B4-BE49-F238E27FC236}">
                <a16:creationId xmlns:a16="http://schemas.microsoft.com/office/drawing/2014/main" id="{4C654702-1F51-3D0E-4708-88E4F3F7AF25}"/>
              </a:ext>
            </a:extLst>
          </p:cNvPr>
          <p:cNvSpPr txBox="1">
            <a:spLocks noChangeArrowheads="1"/>
          </p:cNvSpPr>
          <p:nvPr/>
        </p:nvSpPr>
        <p:spPr bwMode="auto">
          <a:xfrm>
            <a:off x="6994525" y="72866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31773" name="Text Box 36">
            <a:extLst>
              <a:ext uri="{FF2B5EF4-FFF2-40B4-BE49-F238E27FC236}">
                <a16:creationId xmlns:a16="http://schemas.microsoft.com/office/drawing/2014/main" id="{EC9B6DC3-0395-3EE9-DE13-068D6F648D34}"/>
              </a:ext>
            </a:extLst>
          </p:cNvPr>
          <p:cNvSpPr txBox="1">
            <a:spLocks noChangeArrowheads="1"/>
          </p:cNvSpPr>
          <p:nvPr/>
        </p:nvSpPr>
        <p:spPr bwMode="auto">
          <a:xfrm>
            <a:off x="6689725" y="1033463"/>
            <a:ext cx="199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9" name="Title 1">
            <a:extLst>
              <a:ext uri="{FF2B5EF4-FFF2-40B4-BE49-F238E27FC236}">
                <a16:creationId xmlns:a16="http://schemas.microsoft.com/office/drawing/2014/main" id="{CCB0F917-95F4-816F-2F98-7B5B4C2518A6}"/>
              </a:ext>
            </a:extLst>
          </p:cNvPr>
          <p:cNvSpPr txBox="1">
            <a:spLocks/>
          </p:cNvSpPr>
          <p:nvPr/>
        </p:nvSpPr>
        <p:spPr>
          <a:xfrm>
            <a:off x="228600" y="350838"/>
            <a:ext cx="8229600" cy="563562"/>
          </a:xfrm>
          <a:prstGeom prst="rect">
            <a:avLst/>
          </a:prstGeom>
        </p:spPr>
        <p:txBody>
          <a:bodyPr/>
          <a:lstStyle/>
          <a:p>
            <a:pPr>
              <a:defRPr/>
            </a:pPr>
            <a:r>
              <a:rPr lang="en-US" sz="2800" b="1" dirty="0">
                <a:solidFill>
                  <a:schemeClr val="bg1">
                    <a:lumMod val="50000"/>
                  </a:schemeClr>
                </a:solidFill>
                <a:latin typeface="Tahoma" pitchFamily="34" charset="0"/>
                <a:ea typeface="+mj-ea"/>
                <a:cs typeface="Tahoma" pitchFamily="34" charset="0"/>
              </a:rPr>
              <a:t>Recommendation Translation</a:t>
            </a:r>
          </a:p>
        </p:txBody>
      </p:sp>
      <p:sp>
        <p:nvSpPr>
          <p:cNvPr id="31775" name="TextBox 4">
            <a:extLst>
              <a:ext uri="{FF2B5EF4-FFF2-40B4-BE49-F238E27FC236}">
                <a16:creationId xmlns:a16="http://schemas.microsoft.com/office/drawing/2014/main" id="{2C980288-6CAE-5FEA-5A93-6CB492606DCA}"/>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3" name="Picture 2">
            <a:extLst>
              <a:ext uri="{FF2B5EF4-FFF2-40B4-BE49-F238E27FC236}">
                <a16:creationId xmlns:a16="http://schemas.microsoft.com/office/drawing/2014/main" id="{BEA61E03-3FA0-21FA-B3C1-A9E906B552D5}"/>
              </a:ext>
            </a:extLst>
          </p:cNvPr>
          <p:cNvPicPr>
            <a:picLocks noChangeAspect="1"/>
          </p:cNvPicPr>
          <p:nvPr/>
        </p:nvPicPr>
        <p:blipFill>
          <a:blip r:embed="rId3"/>
          <a:stretch>
            <a:fillRect/>
          </a:stretch>
        </p:blipFill>
        <p:spPr>
          <a:xfrm>
            <a:off x="444190" y="1219200"/>
            <a:ext cx="8205772" cy="4419600"/>
          </a:xfrm>
          <a:prstGeom prst="rect">
            <a:avLst/>
          </a:prstGeom>
        </p:spPr>
      </p:pic>
    </p:spTree>
  </p:cSld>
  <p:clrMapOvr>
    <a:masterClrMapping/>
  </p:clrMapOvr>
  <p:transition/>
</p:sld>
</file>

<file path=ppt/theme/theme1.xml><?xml version="1.0" encoding="utf-8"?>
<a:theme xmlns:a="http://schemas.openxmlformats.org/drawingml/2006/main" name="ADA PowerPoint Template (1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 PowerPoint Template (10-23)</Template>
  <TotalTime>1919</TotalTime>
  <Words>2577</Words>
  <Application>Microsoft Office PowerPoint</Application>
  <PresentationFormat>On-screen Show (4:3)</PresentationFormat>
  <Paragraphs>282</Paragraphs>
  <Slides>39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arial</vt:lpstr>
      <vt:lpstr>arial</vt:lpstr>
      <vt:lpstr>Times New Roman</vt:lpstr>
      <vt:lpstr>Tahoma</vt:lpstr>
      <vt:lpstr>Wingdings</vt:lpstr>
      <vt:lpstr>Calibri</vt:lpstr>
      <vt:lpstr>Myriad Pro</vt:lpstr>
      <vt:lpstr>Gill Sans</vt:lpstr>
      <vt:lpstr>ADA PowerPoint Template (10-23)</vt:lpstr>
      <vt:lpstr> ADA General Layouts</vt:lpstr>
      <vt:lpstr>PowerPoint Presentation</vt:lpstr>
      <vt:lpstr>Definition</vt:lpstr>
      <vt:lpstr>Overall Guideline Objective</vt:lpstr>
      <vt:lpstr>Target Population</vt:lpstr>
      <vt:lpstr>Guideline Scope Characteristics</vt:lpstr>
      <vt:lpstr>Statement of Intent</vt:lpstr>
      <vt:lpstr>Disclaimer</vt:lpstr>
      <vt:lpstr>Guideline Rating </vt:lpstr>
      <vt:lpstr>PowerPoint Presentation</vt:lpstr>
      <vt:lpstr>PowerPoint Presentation</vt:lpstr>
      <vt:lpstr>Conditional/Imperative</vt:lpstr>
      <vt:lpstr>Recommendation Topics</vt:lpstr>
      <vt:lpstr>PowerPoint Presentation</vt:lpstr>
      <vt:lpstr>PowerPoint Presentation</vt:lpstr>
      <vt:lpstr>PowerPoint Presentation</vt:lpstr>
      <vt:lpstr>PowerPoint Presentation</vt:lpstr>
      <vt:lpstr>MiOA: Community Mini-Nutritional Assessment</vt:lpstr>
      <vt:lpstr>MiOA: Community Subjective Global Assessment</vt:lpstr>
      <vt:lpstr>PowerPoint Presentation</vt:lpstr>
      <vt:lpstr>MiOA: Oral Nutrition Supplements in Long-Term Care</vt:lpstr>
      <vt:lpstr>MiOA: Oral Nutrition Supplements in the Community</vt:lpstr>
      <vt:lpstr>MiOA: Oral Nutrition Supplements when Discharged from Acute  Care to the Community</vt:lpstr>
      <vt:lpstr>MiOA: Dietitian Effectiveness in the Community</vt:lpstr>
      <vt:lpstr>MiOA: Dietitian Effectiveness Post-Discharge</vt:lpstr>
      <vt:lpstr>MiOA: Food Fortification in Long-Term Care</vt:lpstr>
      <vt:lpstr>MiOA: Food Fortification in the Community</vt:lpstr>
      <vt:lpstr>MiOA: Home Delivered Meals and Congregate Meals </vt:lpstr>
      <vt:lpstr>No Implied Endorsement</vt:lpstr>
      <vt:lpstr>PowerPoint Presentation</vt:lpstr>
      <vt:lpstr>Implementation</vt:lpstr>
      <vt:lpstr>Flow Chart</vt:lpstr>
      <vt:lpstr>Interventions: Long-Term Care</vt:lpstr>
      <vt:lpstr>Interventions: Community</vt:lpstr>
      <vt:lpstr>Guides</vt:lpstr>
      <vt:lpstr>PowerPoint Presentation</vt:lpstr>
      <vt:lpstr>Methods</vt:lpstr>
      <vt:lpstr>Malnutrition in Older Adults Project Team</vt:lpstr>
      <vt:lpstr>Major Recommendations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ggofis</dc:creator>
  <cp:lastModifiedBy>Antonia Acosta</cp:lastModifiedBy>
  <cp:revision>161</cp:revision>
  <dcterms:created xsi:type="dcterms:W3CDTF">2011-10-31T17:57:52Z</dcterms:created>
  <dcterms:modified xsi:type="dcterms:W3CDTF">2024-01-17T15:53:35Z</dcterms:modified>
</cp:coreProperties>
</file>