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6" r:id="rId1"/>
    <p:sldMasterId id="2147483657" r:id="rId2"/>
    <p:sldMasterId id="2147483658" r:id="rId3"/>
    <p:sldMasterId id="2147483659" r:id="rId4"/>
    <p:sldMasterId id="2147483661" r:id="rId5"/>
  </p:sldMasterIdLst>
  <p:notesMasterIdLst>
    <p:notesMasterId r:id="rId54"/>
  </p:notesMasterIdLst>
  <p:sldIdLst>
    <p:sldId id="256" r:id="rId6"/>
    <p:sldId id="258" r:id="rId7"/>
    <p:sldId id="259" r:id="rId8"/>
    <p:sldId id="260" r:id="rId9"/>
    <p:sldId id="261" r:id="rId10"/>
    <p:sldId id="262" r:id="rId11"/>
    <p:sldId id="263" r:id="rId12"/>
    <p:sldId id="264" r:id="rId13"/>
    <p:sldId id="464" r:id="rId14"/>
    <p:sldId id="265" r:id="rId15"/>
    <p:sldId id="266" r:id="rId16"/>
    <p:sldId id="267" r:id="rId17"/>
    <p:sldId id="268" r:id="rId18"/>
    <p:sldId id="269" r:id="rId19"/>
    <p:sldId id="270" r:id="rId20"/>
    <p:sldId id="271" r:id="rId21"/>
    <p:sldId id="272" r:id="rId22"/>
    <p:sldId id="326" r:id="rId23"/>
    <p:sldId id="327" r:id="rId24"/>
    <p:sldId id="328" r:id="rId25"/>
    <p:sldId id="477" r:id="rId26"/>
    <p:sldId id="274" r:id="rId27"/>
    <p:sldId id="257" r:id="rId28"/>
    <p:sldId id="301" r:id="rId29"/>
    <p:sldId id="275" r:id="rId30"/>
    <p:sldId id="276" r:id="rId31"/>
    <p:sldId id="329" r:id="rId32"/>
    <p:sldId id="330" r:id="rId33"/>
    <p:sldId id="278" r:id="rId34"/>
    <p:sldId id="279" r:id="rId35"/>
    <p:sldId id="280" r:id="rId36"/>
    <p:sldId id="281" r:id="rId37"/>
    <p:sldId id="282" r:id="rId38"/>
    <p:sldId id="283" r:id="rId39"/>
    <p:sldId id="284" r:id="rId40"/>
    <p:sldId id="285" r:id="rId41"/>
    <p:sldId id="302" r:id="rId42"/>
    <p:sldId id="287" r:id="rId43"/>
    <p:sldId id="288" r:id="rId44"/>
    <p:sldId id="289" r:id="rId45"/>
    <p:sldId id="290" r:id="rId46"/>
    <p:sldId id="291" r:id="rId47"/>
    <p:sldId id="292" r:id="rId48"/>
    <p:sldId id="293" r:id="rId49"/>
    <p:sldId id="294" r:id="rId50"/>
    <p:sldId id="478" r:id="rId51"/>
    <p:sldId id="325" r:id="rId52"/>
    <p:sldId id="300" r:id="rId5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40">
          <p15:clr>
            <a:srgbClr val="A4A3A4"/>
          </p15:clr>
        </p15:guide>
        <p15:guide id="2" orient="horz" pos="480">
          <p15:clr>
            <a:srgbClr val="A4A3A4"/>
          </p15:clr>
        </p15:guide>
        <p15:guide id="3" pos="74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6" clrIdx="0"/>
  <p:cmAuthor id="1" name="Jennifer Rose Parker" initials="" lastIdx="1" clrIdx="1"/>
  <p:cmAuthor id="2" name="Deepa Handu" initials="DH" lastIdx="8" clrIdx="2">
    <p:extLst>
      <p:ext uri="{19B8F6BF-5375-455C-9EA6-DF929625EA0E}">
        <p15:presenceInfo xmlns:p15="http://schemas.microsoft.com/office/powerpoint/2012/main" userId="S::dhandu@eatright.org::00e7144e-935e-44b4-8217-768b55a18d74" providerId="AD"/>
      </p:ext>
    </p:extLst>
  </p:cmAuthor>
  <p:cmAuthor id="3" name="Winnie Chan" initials="WC" lastIdx="16" clrIdx="3">
    <p:extLst>
      <p:ext uri="{19B8F6BF-5375-455C-9EA6-DF929625EA0E}">
        <p15:presenceInfo xmlns:p15="http://schemas.microsoft.com/office/powerpoint/2012/main" userId="b0f610c76a4a95b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EA85B4-9D30-DF48-A155-C97942138413}" v="86" dt="2021-01-11T08:52:06.87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72" autoAdjust="0"/>
    <p:restoredTop sz="82538" autoAdjust="0"/>
  </p:normalViewPr>
  <p:slideViewPr>
    <p:cSldViewPr snapToGrid="0">
      <p:cViewPr varScale="1">
        <p:scale>
          <a:sx n="54" d="100"/>
          <a:sy n="54" d="100"/>
        </p:scale>
        <p:origin x="176" y="56"/>
      </p:cViewPr>
      <p:guideLst>
        <p:guide pos="240"/>
        <p:guide orient="horz" pos="480"/>
        <p:guide pos="74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
        <p:cNvGrpSpPr/>
        <p:nvPr/>
      </p:nvGrpSpPr>
      <p:grpSpPr>
        <a:xfrm>
          <a:off x="0" y="0"/>
          <a:ext cx="0" cy="0"/>
          <a:chOff x="0" y="0"/>
          <a:chExt cx="0" cy="0"/>
        </a:xfrm>
      </p:grpSpPr>
      <p:sp>
        <p:nvSpPr>
          <p:cNvPr id="47" name="Google Shape;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 name="Google Shape;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b="1" dirty="0">
                <a:solidFill>
                  <a:schemeClr val="dk1"/>
                </a:solidFill>
                <a:latin typeface="Calibri"/>
                <a:ea typeface="Calibri"/>
                <a:cs typeface="Calibri"/>
                <a:sym typeface="Calibri"/>
              </a:rPr>
              <a:t>Composite Nutritional Scores</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Calibri"/>
              <a:buChar char="•"/>
            </a:pPr>
            <a:r>
              <a:rPr lang="en-US" dirty="0">
                <a:latin typeface="Calibri"/>
                <a:ea typeface="Calibri"/>
                <a:cs typeface="Calibri"/>
                <a:sym typeface="Calibri"/>
              </a:rPr>
              <a:t>A 3-month RCT in 18 patients receiving MHD examined the effect of a food-based ONS on SGA scores. (Calegari 2011) The authors describe a significantly greater SGA </a:t>
            </a:r>
            <a:r>
              <a:rPr lang="en-US" u="sng" dirty="0">
                <a:solidFill>
                  <a:srgbClr val="008080"/>
                </a:solidFill>
                <a:latin typeface="Calibri"/>
                <a:ea typeface="Calibri"/>
                <a:cs typeface="Calibri"/>
                <a:sym typeface="Calibri"/>
              </a:rPr>
              <a:t>score </a:t>
            </a:r>
            <a:r>
              <a:rPr lang="en-US" dirty="0">
                <a:latin typeface="Calibri"/>
                <a:ea typeface="Calibri"/>
                <a:cs typeface="Calibri"/>
                <a:sym typeface="Calibri"/>
              </a:rPr>
              <a:t>improvement in patients receiving ONS compared with patients receiving nutritional guidance only. </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Calibri"/>
              <a:buChar char="•"/>
            </a:pPr>
            <a:r>
              <a:rPr lang="en-US" dirty="0">
                <a:latin typeface="Calibri"/>
                <a:ea typeface="Calibri"/>
                <a:cs typeface="Calibri"/>
                <a:sym typeface="Calibri"/>
              </a:rPr>
              <a:t>One NRCT found that ONS over a 6-month period did not influence the MIS as compared with dietary advice. (</a:t>
            </a:r>
            <a:r>
              <a:rPr lang="en-US" dirty="0" err="1">
                <a:latin typeface="Calibri"/>
                <a:ea typeface="Calibri"/>
                <a:cs typeface="Calibri"/>
                <a:sym typeface="Calibri"/>
              </a:rPr>
              <a:t>Sezer</a:t>
            </a:r>
            <a:r>
              <a:rPr lang="en-US" dirty="0">
                <a:latin typeface="Calibri"/>
                <a:ea typeface="Calibri"/>
                <a:cs typeface="Calibri"/>
                <a:sym typeface="Calibri"/>
              </a:rPr>
              <a:t> 2014)</a:t>
            </a:r>
            <a:endParaRPr dirty="0">
              <a:latin typeface="Calibri"/>
              <a:ea typeface="Calibri"/>
              <a:cs typeface="Calibri"/>
              <a:sym typeface="Calibri"/>
            </a:endParaRPr>
          </a:p>
          <a:p>
            <a:pPr marL="285750" marR="0" lvl="0" indent="-171450" algn="l" rtl="0">
              <a:lnSpc>
                <a:spcPct val="100000"/>
              </a:lnSpc>
              <a:spcBef>
                <a:spcPts val="0"/>
              </a:spcBef>
              <a:spcAft>
                <a:spcPts val="0"/>
              </a:spcAft>
              <a:buClr>
                <a:schemeClr val="dk1"/>
              </a:buClr>
              <a:buSzPts val="1800"/>
              <a:buFont typeface="Arial"/>
              <a:buNone/>
            </a:pPr>
            <a:endParaRPr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n-US" dirty="0">
                <a:latin typeface="Calibri"/>
                <a:ea typeface="Calibri"/>
                <a:cs typeface="Calibri"/>
                <a:sym typeface="Calibri"/>
              </a:rPr>
              <a:t>Biochemical Markers of Nutritional Status</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Fifteen studies (12 RCTs [Allman 1990, Bolasco 2011, Calegari 2011, Fouque 2008, Gonzalez-Espinoza 2005, Moretti 2009, </a:t>
            </a:r>
            <a:r>
              <a:rPr lang="en-US" dirty="0" err="1">
                <a:latin typeface="Calibri"/>
                <a:ea typeface="Calibri"/>
                <a:cs typeface="Calibri"/>
                <a:sym typeface="Calibri"/>
              </a:rPr>
              <a:t>Teixido-Planas</a:t>
            </a:r>
            <a:r>
              <a:rPr lang="en-US" dirty="0">
                <a:latin typeface="Calibri"/>
                <a:ea typeface="Calibri"/>
                <a:cs typeface="Calibri"/>
                <a:sym typeface="Calibri"/>
              </a:rPr>
              <a:t> 2005, </a:t>
            </a:r>
            <a:r>
              <a:rPr lang="en-US" dirty="0" err="1">
                <a:latin typeface="Calibri"/>
                <a:ea typeface="Calibri"/>
                <a:cs typeface="Calibri"/>
                <a:sym typeface="Calibri"/>
              </a:rPr>
              <a:t>Tomayko</a:t>
            </a:r>
            <a:r>
              <a:rPr lang="en-US" dirty="0">
                <a:latin typeface="Calibri"/>
                <a:ea typeface="Calibri"/>
                <a:cs typeface="Calibri"/>
                <a:sym typeface="Calibri"/>
              </a:rPr>
              <a:t> 2015, Wilson 2001, Wu 2013, Hiroshige 2001] and 3 NRCTs [</a:t>
            </a:r>
            <a:r>
              <a:rPr lang="en-US" dirty="0" err="1">
                <a:latin typeface="Calibri"/>
                <a:ea typeface="Calibri"/>
                <a:cs typeface="Calibri"/>
                <a:sym typeface="Calibri"/>
              </a:rPr>
              <a:t>Cheu</a:t>
            </a:r>
            <a:r>
              <a:rPr lang="en-US" dirty="0">
                <a:latin typeface="Calibri"/>
                <a:ea typeface="Calibri"/>
                <a:cs typeface="Calibri"/>
                <a:sym typeface="Calibri"/>
              </a:rPr>
              <a:t> 2013, Scott 2009, </a:t>
            </a:r>
            <a:r>
              <a:rPr lang="en-US" dirty="0" err="1">
                <a:latin typeface="Calibri"/>
                <a:ea typeface="Calibri"/>
                <a:cs typeface="Calibri"/>
                <a:sym typeface="Calibri"/>
              </a:rPr>
              <a:t>Sezer</a:t>
            </a:r>
            <a:r>
              <a:rPr lang="en-US" dirty="0">
                <a:latin typeface="Calibri"/>
                <a:ea typeface="Calibri"/>
                <a:cs typeface="Calibri"/>
                <a:sym typeface="Calibri"/>
              </a:rPr>
              <a:t> 2014]) examined the effect of ONS on serum albumin levels in patients with CKD 3-5D. These included 11 studies in patients receiving MHD of 3 to 13.5 months’ duration, 1 RCT (Moretti 2009) in patients receiving MHD and PD of 6 months’ duration, 2 RCTs (Gonzalez-Espinoza 2005, </a:t>
            </a:r>
            <a:r>
              <a:rPr lang="en-US" dirty="0" err="1">
                <a:latin typeface="Calibri"/>
                <a:ea typeface="Calibri"/>
                <a:cs typeface="Calibri"/>
                <a:sym typeface="Calibri"/>
              </a:rPr>
              <a:t>Teixido-Planas</a:t>
            </a:r>
            <a:r>
              <a:rPr lang="en-US" dirty="0">
                <a:latin typeface="Calibri"/>
                <a:ea typeface="Calibri"/>
                <a:cs typeface="Calibri"/>
                <a:sym typeface="Calibri"/>
              </a:rPr>
              <a:t> 2005)</a:t>
            </a:r>
            <a:r>
              <a:rPr lang="en-US" baseline="30000" dirty="0">
                <a:latin typeface="Calibri"/>
                <a:ea typeface="Calibri"/>
                <a:cs typeface="Calibri"/>
                <a:sym typeface="Calibri"/>
              </a:rPr>
              <a:t> </a:t>
            </a:r>
            <a:r>
              <a:rPr lang="en-US" dirty="0">
                <a:latin typeface="Calibri"/>
                <a:ea typeface="Calibri"/>
                <a:cs typeface="Calibri"/>
                <a:sym typeface="Calibri"/>
              </a:rPr>
              <a:t>in patients receiving PD of 6 months’ duration, and 1 (Wu 2013) in patients with CKD 3-4 of 24 weeks’ duration. Overall, the literature suggested that protein-energy ONS modestly improved serum albumin levels, though the results should be interpreted with caution. </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One RCT in 86 patients receiving MHD reported that ONS did not influence serum prealbumin levels as compared with dietary advice. (Fouque 2008) </a:t>
            </a:r>
            <a:r>
              <a:rPr lang="en-US" baseline="30000" dirty="0">
                <a:latin typeface="Calibri"/>
                <a:ea typeface="Calibri"/>
                <a:cs typeface="Calibri"/>
                <a:sym typeface="Calibri"/>
              </a:rPr>
              <a:t>217</a:t>
            </a:r>
            <a:r>
              <a:rPr lang="en-US" dirty="0">
                <a:latin typeface="Calibri"/>
                <a:ea typeface="Calibri"/>
                <a:cs typeface="Calibri"/>
                <a:sym typeface="Calibri"/>
              </a:rPr>
              <a:t> </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Two RCTs of 3 to 6 months’ duration in patients receiving MHD reported conflicting effects of ONS on total-protein levels, perhaps related to the type of ONS.</a:t>
            </a:r>
            <a:r>
              <a:rPr lang="en-US" baseline="30000" dirty="0">
                <a:latin typeface="Calibri"/>
                <a:ea typeface="Calibri"/>
                <a:cs typeface="Calibri"/>
                <a:sym typeface="Calibri"/>
              </a:rPr>
              <a:t>214,215</a:t>
            </a:r>
            <a:r>
              <a:rPr lang="en-US" dirty="0">
                <a:latin typeface="Calibri"/>
                <a:ea typeface="Calibri"/>
                <a:cs typeface="Calibri"/>
                <a:sym typeface="Calibri"/>
              </a:rPr>
              <a:t> The first study of 30 patients reported a positive effect on total-protein levels using an amino acid–based ONS,</a:t>
            </a:r>
            <a:r>
              <a:rPr lang="en-US" baseline="30000" dirty="0">
                <a:latin typeface="Calibri"/>
                <a:ea typeface="Calibri"/>
                <a:cs typeface="Calibri"/>
                <a:sym typeface="Calibri"/>
              </a:rPr>
              <a:t>215</a:t>
            </a:r>
            <a:r>
              <a:rPr lang="en-US" dirty="0">
                <a:latin typeface="Calibri"/>
                <a:ea typeface="Calibri"/>
                <a:cs typeface="Calibri"/>
                <a:sym typeface="Calibri"/>
              </a:rPr>
              <a:t> while a second of 21 patients found no effect of a 6-month energy-based ONS intervention. (Allman 1990, Bolasco 2011) </a:t>
            </a:r>
            <a:r>
              <a:rPr lang="en-US" baseline="30000" dirty="0">
                <a:latin typeface="Calibri"/>
                <a:ea typeface="Calibri"/>
                <a:cs typeface="Calibri"/>
                <a:sym typeface="Calibri"/>
              </a:rPr>
              <a:t>214</a:t>
            </a:r>
            <a:r>
              <a:rPr lang="en-US" dirty="0">
                <a:latin typeface="Calibri"/>
                <a:ea typeface="Calibri"/>
                <a:cs typeface="Calibri"/>
                <a:sym typeface="Calibri"/>
              </a:rPr>
              <a:t> </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Two studies (an RCT [Allman 1990[ and an NRCT [Scott 2009]) in patients receiving MHD of 3 to 6 months’ duration found no effect of ONS on serum transferrin levels, either individually or in a pooled analysis.</a:t>
            </a:r>
            <a:endParaRPr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b="1" dirty="0">
              <a:solidFill>
                <a:schemeClr val="dk1"/>
              </a:solidFill>
              <a:latin typeface="Calibri"/>
              <a:ea typeface="Calibri"/>
              <a:cs typeface="Calibri"/>
              <a:sym typeface="Calibri"/>
            </a:endParaRPr>
          </a:p>
          <a:p>
            <a:pPr marL="228600" marR="0" lvl="0" indent="-152400" algn="l" rtl="0">
              <a:lnSpc>
                <a:spcPct val="100000"/>
              </a:lnSpc>
              <a:spcBef>
                <a:spcPts val="0"/>
              </a:spcBef>
              <a:spcAft>
                <a:spcPts val="0"/>
              </a:spcAft>
              <a:buClr>
                <a:schemeClr val="dk1"/>
              </a:buClr>
              <a:buSzPts val="1200"/>
              <a:buFont typeface="Arial"/>
              <a:buNone/>
            </a:pP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200"/>
              <a:buFont typeface="Arial"/>
              <a:buNone/>
            </a:pPr>
            <a:endParaRPr dirty="0">
              <a:solidFill>
                <a:schemeClr val="dk1"/>
              </a:solidFill>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16" name="Google Shape;116;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dirty="0">
                <a:latin typeface="Calibri"/>
                <a:ea typeface="Calibri"/>
                <a:cs typeface="Calibri"/>
                <a:sym typeface="Calibri"/>
              </a:rPr>
              <a:t>The effect of ONS on anthropometric indices varied in large part according to the type of ONS used, with the greatest effects being seen in 1 study (Allman 1990) that used an energy-based ONS.</a:t>
            </a:r>
            <a:endParaRPr dirty="0">
              <a:latin typeface="Calibri"/>
              <a:ea typeface="Calibri"/>
              <a:cs typeface="Calibri"/>
              <a:sym typeface="Calibri"/>
            </a:endParaRPr>
          </a:p>
          <a:p>
            <a:pPr marL="0" marR="0" lvl="0" indent="0" algn="just" rtl="0">
              <a:spcBef>
                <a:spcPts val="800"/>
              </a:spcBef>
              <a:spcAft>
                <a:spcPts val="0"/>
              </a:spcAft>
              <a:buNone/>
            </a:pPr>
            <a:r>
              <a:rPr lang="en-US" b="1" i="0" dirty="0">
                <a:solidFill>
                  <a:srgbClr val="000000"/>
                </a:solidFill>
                <a:latin typeface="Calibri"/>
                <a:ea typeface="Calibri"/>
                <a:cs typeface="Calibri"/>
                <a:sym typeface="Calibri"/>
              </a:rPr>
              <a:t>Body  mass index</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Arial"/>
              <a:buChar char="•"/>
            </a:pPr>
            <a:r>
              <a:rPr lang="en-US" dirty="0">
                <a:latin typeface="Calibri"/>
                <a:ea typeface="Calibri"/>
                <a:cs typeface="Calibri"/>
                <a:sym typeface="Calibri"/>
              </a:rPr>
              <a:t>Seven studies (6 RCTs [</a:t>
            </a:r>
            <a:r>
              <a:rPr lang="en-US" dirty="0">
                <a:solidFill>
                  <a:schemeClr val="dk1"/>
                </a:solidFill>
                <a:latin typeface="Calibri"/>
                <a:ea typeface="Calibri"/>
                <a:cs typeface="Calibri"/>
                <a:sym typeface="Calibri"/>
              </a:rPr>
              <a:t>Allman 1990, Bolasco 2011, Calegari 2011, Fouque 2008, Gonzalez-Espinoza 2</a:t>
            </a:r>
            <a:r>
              <a:rPr lang="en-US" dirty="0">
                <a:latin typeface="Calibri"/>
                <a:ea typeface="Calibri"/>
                <a:cs typeface="Calibri"/>
                <a:sym typeface="Calibri"/>
              </a:rPr>
              <a:t>005</a:t>
            </a:r>
            <a:r>
              <a:rPr lang="en-US" dirty="0">
                <a:solidFill>
                  <a:schemeClr val="dk1"/>
                </a:solidFill>
                <a:latin typeface="Calibri"/>
                <a:ea typeface="Calibri"/>
                <a:cs typeface="Calibri"/>
                <a:sym typeface="Calibri"/>
              </a:rPr>
              <a:t>, Hung 2009]</a:t>
            </a:r>
            <a:r>
              <a:rPr lang="en-US" dirty="0">
                <a:latin typeface="Calibri"/>
                <a:ea typeface="Calibri"/>
                <a:cs typeface="Calibri"/>
                <a:sym typeface="Calibri"/>
              </a:rPr>
              <a:t> and 1 NRCT [</a:t>
            </a:r>
            <a:r>
              <a:rPr lang="en-US" dirty="0" err="1">
                <a:latin typeface="Calibri"/>
                <a:ea typeface="Calibri"/>
                <a:cs typeface="Calibri"/>
                <a:sym typeface="Calibri"/>
              </a:rPr>
              <a:t>Sezer</a:t>
            </a:r>
            <a:r>
              <a:rPr lang="en-US" dirty="0">
                <a:latin typeface="Calibri"/>
                <a:ea typeface="Calibri"/>
                <a:cs typeface="Calibri"/>
                <a:sym typeface="Calibri"/>
              </a:rPr>
              <a:t> 2014]) evaluated the effect of ONS on BMI during a 3- to 6-month period. </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A pooled analysis demonstrated no overall effect of ONS on BMI, though the study using an energy-based ONS noted an increase in BMI. (Allman 1990) </a:t>
            </a:r>
            <a:endParaRPr dirty="0">
              <a:latin typeface="Calibri"/>
              <a:ea typeface="Calibri"/>
              <a:cs typeface="Calibri"/>
              <a:sym typeface="Calibri"/>
            </a:endParaRPr>
          </a:p>
          <a:p>
            <a:pPr marL="0" marR="0" lvl="0" indent="0" algn="just" rtl="0">
              <a:spcBef>
                <a:spcPts val="800"/>
              </a:spcBef>
              <a:spcAft>
                <a:spcPts val="0"/>
              </a:spcAft>
              <a:buNone/>
            </a:pPr>
            <a:r>
              <a:rPr lang="en-US" b="1" i="0" dirty="0">
                <a:solidFill>
                  <a:srgbClr val="000000"/>
                </a:solidFill>
                <a:latin typeface="Calibri"/>
                <a:ea typeface="Calibri"/>
                <a:cs typeface="Calibri"/>
                <a:sym typeface="Calibri"/>
              </a:rPr>
              <a:t>Body  weight</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Six studies (5 RCTs and 1 NRCT) investigated the effect of ONS on body weight over 3 to 6 months in patients receiving MHD (Allman 1990, Bolasco 2011, </a:t>
            </a:r>
            <a:r>
              <a:rPr lang="en-US" dirty="0" err="1">
                <a:latin typeface="Calibri"/>
                <a:ea typeface="Calibri"/>
                <a:cs typeface="Calibri"/>
                <a:sym typeface="Calibri"/>
              </a:rPr>
              <a:t>Tomayko</a:t>
            </a:r>
            <a:r>
              <a:rPr lang="en-US" dirty="0">
                <a:latin typeface="Calibri"/>
                <a:ea typeface="Calibri"/>
                <a:cs typeface="Calibri"/>
                <a:sym typeface="Calibri"/>
              </a:rPr>
              <a:t> 2015, Scott 2009) or PD (</a:t>
            </a:r>
            <a:r>
              <a:rPr lang="en-US" dirty="0" err="1">
                <a:latin typeface="Calibri"/>
                <a:ea typeface="Calibri"/>
                <a:cs typeface="Calibri"/>
                <a:sym typeface="Calibri"/>
              </a:rPr>
              <a:t>Teixido-Planas</a:t>
            </a:r>
            <a:r>
              <a:rPr lang="en-US" dirty="0">
                <a:latin typeface="Calibri"/>
                <a:ea typeface="Calibri"/>
                <a:cs typeface="Calibri"/>
                <a:sym typeface="Calibri"/>
              </a:rPr>
              <a:t> 2005) and patients with CKD 3-4. (Wu 2013) Overall, ONS was linked to increased body weight but mainly in patients receiving MHD consuming an energy-based supplement.</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One RCT in patients receiving PD that used a protein-based ONS reported increased body weight. (</a:t>
            </a:r>
            <a:r>
              <a:rPr lang="en-US" dirty="0" err="1">
                <a:latin typeface="Calibri"/>
                <a:ea typeface="Calibri"/>
                <a:cs typeface="Calibri"/>
                <a:sym typeface="Calibri"/>
              </a:rPr>
              <a:t>Teixido-Planas</a:t>
            </a:r>
            <a:r>
              <a:rPr lang="en-US" dirty="0">
                <a:latin typeface="Calibri"/>
                <a:ea typeface="Calibri"/>
                <a:cs typeface="Calibri"/>
                <a:sym typeface="Calibri"/>
              </a:rPr>
              <a:t> 2005) </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A pooled analysis of all 6 studies found higher body weight in the ONS group compared with the control arm (mean, 2.77 [95% CI, 1.19-4.36] kg) in patients with CKD 3-5D. However, the difference was mainly driven by energy-based ONS in patients on MHD.</a:t>
            </a:r>
            <a:endParaRPr dirty="0">
              <a:latin typeface="Calibri"/>
              <a:ea typeface="Calibri"/>
              <a:cs typeface="Calibri"/>
              <a:sym typeface="Calibri"/>
            </a:endParaRPr>
          </a:p>
          <a:p>
            <a:pPr marL="0" marR="0" lvl="0" indent="0" algn="just" rtl="0">
              <a:spcBef>
                <a:spcPts val="800"/>
              </a:spcBef>
              <a:spcAft>
                <a:spcPts val="0"/>
              </a:spcAft>
              <a:buNone/>
            </a:pPr>
            <a:r>
              <a:rPr lang="en-US" b="1" i="0" dirty="0">
                <a:solidFill>
                  <a:srgbClr val="000000"/>
                </a:solidFill>
                <a:latin typeface="Calibri"/>
                <a:ea typeface="Calibri"/>
                <a:cs typeface="Calibri"/>
                <a:sym typeface="Calibri"/>
              </a:rPr>
              <a:t>Dialysis  target weight</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Arial"/>
              <a:buChar char="•"/>
            </a:pPr>
            <a:r>
              <a:rPr lang="en-US" dirty="0">
                <a:latin typeface="Calibri"/>
                <a:ea typeface="Calibri"/>
                <a:cs typeface="Calibri"/>
                <a:sym typeface="Calibri"/>
              </a:rPr>
              <a:t>Four studies (3 RCTs [</a:t>
            </a:r>
            <a:r>
              <a:rPr lang="en-US" dirty="0">
                <a:solidFill>
                  <a:schemeClr val="dk1"/>
                </a:solidFill>
                <a:latin typeface="Calibri"/>
                <a:ea typeface="Calibri"/>
                <a:cs typeface="Calibri"/>
                <a:sym typeface="Calibri"/>
              </a:rPr>
              <a:t>Calegari 2011, Fouque 2008, Hiroshige 1998]</a:t>
            </a:r>
            <a:r>
              <a:rPr lang="en-US" baseline="30000" dirty="0">
                <a:solidFill>
                  <a:schemeClr val="dk1"/>
                </a:solidFill>
                <a:latin typeface="Calibri"/>
                <a:ea typeface="Calibri"/>
                <a:cs typeface="Calibri"/>
                <a:sym typeface="Calibri"/>
              </a:rPr>
              <a:t> </a:t>
            </a:r>
            <a:r>
              <a:rPr lang="en-US" dirty="0">
                <a:latin typeface="Calibri"/>
                <a:ea typeface="Calibri"/>
                <a:cs typeface="Calibri"/>
                <a:sym typeface="Calibri"/>
              </a:rPr>
              <a:t>and 1 NRCT [</a:t>
            </a:r>
            <a:r>
              <a:rPr lang="en-US" dirty="0" err="1">
                <a:latin typeface="Calibri"/>
                <a:ea typeface="Calibri"/>
                <a:cs typeface="Calibri"/>
                <a:sym typeface="Calibri"/>
              </a:rPr>
              <a:t>Sezer</a:t>
            </a:r>
            <a:r>
              <a:rPr lang="en-US" dirty="0">
                <a:latin typeface="Calibri"/>
                <a:ea typeface="Calibri"/>
                <a:cs typeface="Calibri"/>
                <a:sym typeface="Calibri"/>
              </a:rPr>
              <a:t> 2014]) in patients receiving MHD examined the effect of ONS on dialysis target weight over a 3- to 6-month period. Overall, no effect of ONS on target weight was observed, though 1 NRCT (</a:t>
            </a:r>
            <a:r>
              <a:rPr lang="en-US" dirty="0" err="1">
                <a:latin typeface="Calibri"/>
                <a:ea typeface="Calibri"/>
                <a:cs typeface="Calibri"/>
                <a:sym typeface="Calibri"/>
              </a:rPr>
              <a:t>Sezer</a:t>
            </a:r>
            <a:r>
              <a:rPr lang="en-US" dirty="0">
                <a:latin typeface="Calibri"/>
                <a:ea typeface="Calibri"/>
                <a:cs typeface="Calibri"/>
                <a:sym typeface="Calibri"/>
              </a:rPr>
              <a:t> 227) reported an increase in target weight using a renal-specific protein-energy ONS, as did 1 RCT (Hiroshige 2001) using a protein-based ONS. </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Calibri"/>
              <a:buChar char="•"/>
            </a:pPr>
            <a:r>
              <a:rPr lang="en-US" dirty="0">
                <a:latin typeface="Calibri"/>
                <a:ea typeface="Calibri"/>
                <a:cs typeface="Calibri"/>
                <a:sym typeface="Calibri"/>
              </a:rPr>
              <a:t>A pooled analysis of 3 studies (Calegari 2011, Fouque 2008, </a:t>
            </a:r>
            <a:r>
              <a:rPr lang="en-US" dirty="0" err="1">
                <a:latin typeface="Calibri"/>
                <a:ea typeface="Calibri"/>
                <a:cs typeface="Calibri"/>
                <a:sym typeface="Calibri"/>
              </a:rPr>
              <a:t>Sezer</a:t>
            </a:r>
            <a:r>
              <a:rPr lang="en-US" dirty="0">
                <a:latin typeface="Calibri"/>
                <a:ea typeface="Calibri"/>
                <a:cs typeface="Calibri"/>
                <a:sym typeface="Calibri"/>
              </a:rPr>
              <a:t> 2014) found no overall effect. Hiroshige et al reported results in a figure and could not be included in pooled analysis.</a:t>
            </a:r>
            <a:endParaRPr dirty="0">
              <a:latin typeface="Calibri"/>
              <a:ea typeface="Calibri"/>
              <a:cs typeface="Calibri"/>
              <a:sym typeface="Calibri"/>
            </a:endParaRPr>
          </a:p>
          <a:p>
            <a:pPr marL="0" marR="0" lvl="0" indent="0" algn="just" rtl="0">
              <a:spcBef>
                <a:spcPts val="800"/>
              </a:spcBef>
              <a:spcAft>
                <a:spcPts val="0"/>
              </a:spcAft>
              <a:buNone/>
            </a:pPr>
            <a:r>
              <a:rPr lang="en-US" b="1" i="0" dirty="0">
                <a:solidFill>
                  <a:srgbClr val="000000"/>
                </a:solidFill>
                <a:latin typeface="Calibri"/>
                <a:ea typeface="Calibri"/>
                <a:cs typeface="Calibri"/>
                <a:sym typeface="Calibri"/>
              </a:rPr>
              <a:t>LBM /FFM/muscle mass</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Arial"/>
              <a:buChar char="•"/>
            </a:pPr>
            <a:r>
              <a:rPr lang="en-US" dirty="0">
                <a:latin typeface="Calibri"/>
                <a:ea typeface="Calibri"/>
                <a:cs typeface="Calibri"/>
                <a:sym typeface="Calibri"/>
              </a:rPr>
              <a:t>Seven trials (6 RCTs [</a:t>
            </a:r>
            <a:r>
              <a:rPr lang="en-US" dirty="0">
                <a:solidFill>
                  <a:schemeClr val="dk1"/>
                </a:solidFill>
                <a:latin typeface="Calibri"/>
                <a:ea typeface="Calibri"/>
                <a:cs typeface="Calibri"/>
                <a:sym typeface="Calibri"/>
              </a:rPr>
              <a:t>Allman 1990, Bolasco 2011, Calegari 2011, </a:t>
            </a:r>
            <a:r>
              <a:rPr lang="en-US" dirty="0" err="1">
                <a:solidFill>
                  <a:schemeClr val="dk1"/>
                </a:solidFill>
                <a:latin typeface="Calibri"/>
                <a:ea typeface="Calibri"/>
                <a:cs typeface="Calibri"/>
                <a:sym typeface="Calibri"/>
              </a:rPr>
              <a:t>Teixido-Planas</a:t>
            </a:r>
            <a:r>
              <a:rPr lang="en-US" dirty="0">
                <a:solidFill>
                  <a:schemeClr val="dk1"/>
                </a:solidFill>
                <a:latin typeface="Calibri"/>
                <a:ea typeface="Calibri"/>
                <a:cs typeface="Calibri"/>
                <a:sym typeface="Calibri"/>
              </a:rPr>
              <a:t> 2005, </a:t>
            </a:r>
            <a:r>
              <a:rPr lang="en-US" dirty="0" err="1">
                <a:solidFill>
                  <a:schemeClr val="dk1"/>
                </a:solidFill>
                <a:latin typeface="Calibri"/>
                <a:ea typeface="Calibri"/>
                <a:cs typeface="Calibri"/>
                <a:sym typeface="Calibri"/>
              </a:rPr>
              <a:t>Tomayko</a:t>
            </a:r>
            <a:r>
              <a:rPr lang="en-US" dirty="0">
                <a:solidFill>
                  <a:schemeClr val="dk1"/>
                </a:solidFill>
                <a:latin typeface="Calibri"/>
                <a:ea typeface="Calibri"/>
                <a:cs typeface="Calibri"/>
                <a:sym typeface="Calibri"/>
              </a:rPr>
              <a:t> 2015, Hiroshige 20012]</a:t>
            </a:r>
            <a:r>
              <a:rPr lang="en-US" dirty="0">
                <a:latin typeface="Calibri"/>
                <a:ea typeface="Calibri"/>
                <a:cs typeface="Calibri"/>
                <a:sym typeface="Calibri"/>
              </a:rPr>
              <a:t> and 1 NRCT [</a:t>
            </a:r>
            <a:r>
              <a:rPr lang="en-US" dirty="0" err="1">
                <a:latin typeface="Calibri"/>
                <a:ea typeface="Calibri"/>
                <a:cs typeface="Calibri"/>
                <a:sym typeface="Calibri"/>
              </a:rPr>
              <a:t>Sezer</a:t>
            </a:r>
            <a:r>
              <a:rPr lang="en-US" dirty="0">
                <a:latin typeface="Calibri"/>
                <a:ea typeface="Calibri"/>
                <a:cs typeface="Calibri"/>
                <a:sym typeface="Calibri"/>
              </a:rPr>
              <a:t> 2014]) in patients receiving MHD (</a:t>
            </a:r>
            <a:r>
              <a:rPr lang="en-US" dirty="0">
                <a:solidFill>
                  <a:schemeClr val="dk1"/>
                </a:solidFill>
                <a:latin typeface="Calibri"/>
                <a:ea typeface="Calibri"/>
                <a:cs typeface="Calibri"/>
                <a:sym typeface="Calibri"/>
              </a:rPr>
              <a:t>Allman 1990, Bolasco 2011, Calegari 2011, </a:t>
            </a:r>
            <a:r>
              <a:rPr lang="en-US" dirty="0" err="1">
                <a:solidFill>
                  <a:schemeClr val="dk1"/>
                </a:solidFill>
                <a:latin typeface="Calibri"/>
                <a:ea typeface="Calibri"/>
                <a:cs typeface="Calibri"/>
                <a:sym typeface="Calibri"/>
              </a:rPr>
              <a:t>Tomayko</a:t>
            </a:r>
            <a:r>
              <a:rPr lang="en-US" dirty="0">
                <a:solidFill>
                  <a:schemeClr val="dk1"/>
                </a:solidFill>
                <a:latin typeface="Calibri"/>
                <a:ea typeface="Calibri"/>
                <a:cs typeface="Calibri"/>
                <a:sym typeface="Calibri"/>
              </a:rPr>
              <a:t> 2015, </a:t>
            </a:r>
            <a:r>
              <a:rPr lang="en-US" dirty="0" err="1">
                <a:solidFill>
                  <a:schemeClr val="dk1"/>
                </a:solidFill>
                <a:latin typeface="Calibri"/>
                <a:ea typeface="Calibri"/>
                <a:cs typeface="Calibri"/>
                <a:sym typeface="Calibri"/>
              </a:rPr>
              <a:t>Sezer</a:t>
            </a:r>
            <a:r>
              <a:rPr lang="en-US" dirty="0">
                <a:solidFill>
                  <a:schemeClr val="dk1"/>
                </a:solidFill>
                <a:latin typeface="Calibri"/>
                <a:ea typeface="Calibri"/>
                <a:cs typeface="Calibri"/>
                <a:sym typeface="Calibri"/>
              </a:rPr>
              <a:t> 2014, Hiroshige 2001)</a:t>
            </a:r>
            <a:r>
              <a:rPr lang="en-US" dirty="0">
                <a:latin typeface="Calibri"/>
                <a:ea typeface="Calibri"/>
                <a:cs typeface="Calibri"/>
                <a:sym typeface="Calibri"/>
              </a:rPr>
              <a:t> or PD (</a:t>
            </a:r>
            <a:r>
              <a:rPr lang="en-US" dirty="0" err="1">
                <a:solidFill>
                  <a:schemeClr val="dk1"/>
                </a:solidFill>
                <a:latin typeface="Calibri"/>
                <a:ea typeface="Calibri"/>
                <a:cs typeface="Calibri"/>
                <a:sym typeface="Calibri"/>
              </a:rPr>
              <a:t>Teixido-Planas</a:t>
            </a:r>
            <a:r>
              <a:rPr lang="en-US" dirty="0">
                <a:solidFill>
                  <a:schemeClr val="dk1"/>
                </a:solidFill>
                <a:latin typeface="Calibri"/>
                <a:ea typeface="Calibri"/>
                <a:cs typeface="Calibri"/>
                <a:sym typeface="Calibri"/>
              </a:rPr>
              <a:t> 2005)</a:t>
            </a:r>
            <a:r>
              <a:rPr lang="en-US" dirty="0">
                <a:latin typeface="Calibri"/>
                <a:ea typeface="Calibri"/>
                <a:cs typeface="Calibri"/>
                <a:sym typeface="Calibri"/>
              </a:rPr>
              <a:t> studied the effect of ONS on markers of lean mass over 3 to 6 months. Overall, ONS increased LBM or FFM only in patients receiving MHD who received an energy-based ONS. </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Calibri"/>
              <a:buChar char="•"/>
            </a:pPr>
            <a:r>
              <a:rPr lang="en-US" dirty="0">
                <a:latin typeface="Calibri"/>
                <a:ea typeface="Calibri"/>
                <a:cs typeface="Calibri"/>
                <a:sym typeface="Calibri"/>
              </a:rPr>
              <a:t>In patients receiving MHD, the effect of protein-based ONS on LBM was mixed. In a pooled analysis of 6 studies (Allman 1990, Bolasco 2011, Calegari 2011, </a:t>
            </a:r>
            <a:r>
              <a:rPr lang="en-US" dirty="0" err="1">
                <a:latin typeface="Calibri"/>
                <a:ea typeface="Calibri"/>
                <a:cs typeface="Calibri"/>
                <a:sym typeface="Calibri"/>
              </a:rPr>
              <a:t>Teixido-Planas</a:t>
            </a:r>
            <a:r>
              <a:rPr lang="en-US" dirty="0">
                <a:latin typeface="Calibri"/>
                <a:ea typeface="Calibri"/>
                <a:cs typeface="Calibri"/>
                <a:sym typeface="Calibri"/>
              </a:rPr>
              <a:t> 2005, </a:t>
            </a:r>
            <a:r>
              <a:rPr lang="en-US" dirty="0" err="1">
                <a:latin typeface="Calibri"/>
                <a:ea typeface="Calibri"/>
                <a:cs typeface="Calibri"/>
                <a:sym typeface="Calibri"/>
              </a:rPr>
              <a:t>Tomayko</a:t>
            </a:r>
            <a:r>
              <a:rPr lang="en-US" dirty="0">
                <a:latin typeface="Calibri"/>
                <a:ea typeface="Calibri"/>
                <a:cs typeface="Calibri"/>
                <a:sym typeface="Calibri"/>
              </a:rPr>
              <a:t> 2015, </a:t>
            </a:r>
            <a:r>
              <a:rPr lang="en-US" dirty="0" err="1">
                <a:latin typeface="Calibri"/>
                <a:ea typeface="Calibri"/>
                <a:cs typeface="Calibri"/>
                <a:sym typeface="Calibri"/>
              </a:rPr>
              <a:t>Sezer</a:t>
            </a:r>
            <a:r>
              <a:rPr lang="en-US" dirty="0">
                <a:latin typeface="Calibri"/>
                <a:ea typeface="Calibri"/>
                <a:cs typeface="Calibri"/>
                <a:sym typeface="Calibri"/>
              </a:rPr>
              <a:t> 2014)</a:t>
            </a:r>
            <a:r>
              <a:rPr lang="en-US" baseline="30000" dirty="0">
                <a:latin typeface="Calibri"/>
                <a:ea typeface="Calibri"/>
                <a:cs typeface="Calibri"/>
                <a:sym typeface="Calibri"/>
              </a:rPr>
              <a:t> </a:t>
            </a:r>
            <a:r>
              <a:rPr lang="en-US" dirty="0">
                <a:latin typeface="Calibri"/>
                <a:ea typeface="Calibri"/>
                <a:cs typeface="Calibri"/>
                <a:sym typeface="Calibri"/>
              </a:rPr>
              <a:t>ONS was associated with a significant increase in LBM or FFM (mean difference, 1.18 [95% CI, 0.16-2.20] kg) compared with the control arm, but a subgroup analysis found the effect to be significant only in patients receiving MHD using energy-based ONS.</a:t>
            </a:r>
            <a:endParaRPr dirty="0">
              <a:latin typeface="Calibri"/>
              <a:ea typeface="Calibri"/>
              <a:cs typeface="Calibri"/>
              <a:sym typeface="Calibri"/>
            </a:endParaRPr>
          </a:p>
          <a:p>
            <a:pPr marL="0" marR="0" lvl="0" indent="0" algn="just" rtl="0">
              <a:spcBef>
                <a:spcPts val="800"/>
              </a:spcBef>
              <a:spcAft>
                <a:spcPts val="0"/>
              </a:spcAft>
              <a:buNone/>
            </a:pPr>
            <a:r>
              <a:rPr lang="en-US" b="1" i="0" dirty="0">
                <a:solidFill>
                  <a:srgbClr val="000000"/>
                </a:solidFill>
                <a:latin typeface="Calibri"/>
                <a:ea typeface="Calibri"/>
                <a:cs typeface="Calibri"/>
                <a:sym typeface="Calibri"/>
              </a:rPr>
              <a:t>Body  fat</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Arial"/>
              <a:buChar char="•"/>
            </a:pPr>
            <a:r>
              <a:rPr lang="en-US" dirty="0">
                <a:latin typeface="Calibri"/>
                <a:ea typeface="Calibri"/>
                <a:cs typeface="Calibri"/>
                <a:sym typeface="Calibri"/>
              </a:rPr>
              <a:t>Seven studies (6 RCTs [</a:t>
            </a:r>
            <a:r>
              <a:rPr lang="en-US" dirty="0">
                <a:solidFill>
                  <a:schemeClr val="dk1"/>
                </a:solidFill>
                <a:latin typeface="Calibri"/>
                <a:ea typeface="Calibri"/>
                <a:cs typeface="Calibri"/>
                <a:sym typeface="Calibri"/>
              </a:rPr>
              <a:t>Allman 1990, Bolasco 2011, Calegari 2011, Hung 2009, </a:t>
            </a:r>
            <a:r>
              <a:rPr lang="en-US" dirty="0" err="1">
                <a:solidFill>
                  <a:schemeClr val="dk1"/>
                </a:solidFill>
                <a:latin typeface="Calibri"/>
                <a:ea typeface="Calibri"/>
                <a:cs typeface="Calibri"/>
                <a:sym typeface="Calibri"/>
              </a:rPr>
              <a:t>Tomayko</a:t>
            </a:r>
            <a:r>
              <a:rPr lang="en-US" dirty="0">
                <a:solidFill>
                  <a:schemeClr val="dk1"/>
                </a:solidFill>
                <a:latin typeface="Calibri"/>
                <a:ea typeface="Calibri"/>
                <a:cs typeface="Calibri"/>
                <a:sym typeface="Calibri"/>
              </a:rPr>
              <a:t> 2015, Hiroshige 2001]; </a:t>
            </a:r>
            <a:r>
              <a:rPr lang="en-US" dirty="0">
                <a:latin typeface="Calibri"/>
                <a:ea typeface="Calibri"/>
                <a:cs typeface="Calibri"/>
                <a:sym typeface="Calibri"/>
              </a:rPr>
              <a:t>and 1 NRCT [</a:t>
            </a:r>
            <a:r>
              <a:rPr lang="en-US" dirty="0" err="1">
                <a:solidFill>
                  <a:schemeClr val="dk1"/>
                </a:solidFill>
                <a:latin typeface="Calibri"/>
                <a:ea typeface="Calibri"/>
                <a:cs typeface="Calibri"/>
                <a:sym typeface="Calibri"/>
              </a:rPr>
              <a:t>Sezer</a:t>
            </a:r>
            <a:r>
              <a:rPr lang="en-US" dirty="0">
                <a:solidFill>
                  <a:schemeClr val="dk1"/>
                </a:solidFill>
                <a:latin typeface="Calibri"/>
                <a:ea typeface="Calibri"/>
                <a:cs typeface="Calibri"/>
                <a:sym typeface="Calibri"/>
              </a:rPr>
              <a:t> 2014]</a:t>
            </a:r>
            <a:r>
              <a:rPr lang="en-US" dirty="0">
                <a:latin typeface="Calibri"/>
                <a:ea typeface="Calibri"/>
                <a:cs typeface="Calibri"/>
                <a:sym typeface="Calibri"/>
              </a:rPr>
              <a:t>) in patients receiving MHD evaluated the effect of ONS on BF over a period of 3 to 6 months. </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Arial"/>
              <a:buChar char="•"/>
            </a:pPr>
            <a:r>
              <a:rPr lang="en-US" dirty="0">
                <a:latin typeface="Calibri"/>
                <a:ea typeface="Calibri"/>
                <a:cs typeface="Calibri"/>
                <a:sym typeface="Calibri"/>
              </a:rPr>
              <a:t>A pooled analysis of 6 studies (</a:t>
            </a:r>
            <a:r>
              <a:rPr lang="en-US" dirty="0">
                <a:solidFill>
                  <a:schemeClr val="dk1"/>
                </a:solidFill>
                <a:latin typeface="Calibri"/>
                <a:ea typeface="Calibri"/>
                <a:cs typeface="Calibri"/>
                <a:sym typeface="Calibri"/>
              </a:rPr>
              <a:t>Allman 1990, Bolasco 2011, Calegari 2011, Hung 2009, </a:t>
            </a:r>
            <a:r>
              <a:rPr lang="en-US" dirty="0" err="1">
                <a:solidFill>
                  <a:schemeClr val="dk1"/>
                </a:solidFill>
                <a:latin typeface="Calibri"/>
                <a:ea typeface="Calibri"/>
                <a:cs typeface="Calibri"/>
                <a:sym typeface="Calibri"/>
              </a:rPr>
              <a:t>Tomayko</a:t>
            </a:r>
            <a:r>
              <a:rPr lang="en-US" dirty="0">
                <a:solidFill>
                  <a:schemeClr val="dk1"/>
                </a:solidFill>
                <a:latin typeface="Calibri"/>
                <a:ea typeface="Calibri"/>
                <a:cs typeface="Calibri"/>
                <a:sym typeface="Calibri"/>
              </a:rPr>
              <a:t> 2015, </a:t>
            </a:r>
            <a:r>
              <a:rPr lang="en-US" dirty="0" err="1">
                <a:solidFill>
                  <a:schemeClr val="dk1"/>
                </a:solidFill>
                <a:latin typeface="Calibri"/>
                <a:ea typeface="Calibri"/>
                <a:cs typeface="Calibri"/>
                <a:sym typeface="Calibri"/>
              </a:rPr>
              <a:t>Sezer</a:t>
            </a:r>
            <a:r>
              <a:rPr lang="en-US" dirty="0">
                <a:solidFill>
                  <a:schemeClr val="dk1"/>
                </a:solidFill>
                <a:latin typeface="Calibri"/>
                <a:ea typeface="Calibri"/>
                <a:cs typeface="Calibri"/>
                <a:sym typeface="Calibri"/>
              </a:rPr>
              <a:t> 2014);</a:t>
            </a:r>
            <a:r>
              <a:rPr lang="en-US" dirty="0">
                <a:latin typeface="Calibri"/>
                <a:ea typeface="Calibri"/>
                <a:cs typeface="Calibri"/>
                <a:sym typeface="Calibri"/>
              </a:rPr>
              <a:t> reported no overall effect of ONS on body FM, though subgroup analyses demonstrated that energy (Allman 214) and protein-energy–based (Calegari 2011, Hung 2009, </a:t>
            </a:r>
            <a:r>
              <a:rPr lang="en-US" dirty="0" err="1">
                <a:latin typeface="Calibri"/>
                <a:ea typeface="Calibri"/>
                <a:cs typeface="Calibri"/>
                <a:sym typeface="Calibri"/>
              </a:rPr>
              <a:t>Sezer</a:t>
            </a:r>
            <a:r>
              <a:rPr lang="en-US" dirty="0">
                <a:latin typeface="Calibri"/>
                <a:ea typeface="Calibri"/>
                <a:cs typeface="Calibri"/>
                <a:sym typeface="Calibri"/>
              </a:rPr>
              <a:t> 2014)</a:t>
            </a:r>
            <a:r>
              <a:rPr lang="en-US" baseline="30000" dirty="0">
                <a:latin typeface="Calibri"/>
                <a:ea typeface="Calibri"/>
                <a:cs typeface="Calibri"/>
                <a:sym typeface="Calibri"/>
              </a:rPr>
              <a:t> </a:t>
            </a:r>
            <a:r>
              <a:rPr lang="en-US" dirty="0">
                <a:latin typeface="Calibri"/>
                <a:ea typeface="Calibri"/>
                <a:cs typeface="Calibri"/>
                <a:sym typeface="Calibri"/>
              </a:rPr>
              <a:t>ONS significantly increased body FM compared with controls, but protein-based ONS had no effect.</a:t>
            </a:r>
            <a:endParaRPr dirty="0">
              <a:latin typeface="Calibri"/>
              <a:ea typeface="Calibri"/>
              <a:cs typeface="Calibri"/>
              <a:sym typeface="Calibri"/>
            </a:endParaRPr>
          </a:p>
          <a:p>
            <a:pPr marL="0" marR="0" lvl="0" indent="0" algn="just" rtl="0">
              <a:spcBef>
                <a:spcPts val="800"/>
              </a:spcBef>
              <a:spcAft>
                <a:spcPts val="0"/>
              </a:spcAft>
              <a:buNone/>
            </a:pPr>
            <a:r>
              <a:rPr lang="en-US" b="1" i="0" dirty="0">
                <a:solidFill>
                  <a:srgbClr val="000000"/>
                </a:solidFill>
                <a:latin typeface="Calibri"/>
                <a:ea typeface="Calibri"/>
                <a:cs typeface="Calibri"/>
                <a:sym typeface="Calibri"/>
              </a:rPr>
              <a:t>Skinfold  measurements</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Arial"/>
              <a:buChar char="•"/>
            </a:pPr>
            <a:r>
              <a:rPr lang="en-US" dirty="0">
                <a:latin typeface="Calibri"/>
                <a:ea typeface="Calibri"/>
                <a:cs typeface="Calibri"/>
                <a:sym typeface="Calibri"/>
              </a:rPr>
              <a:t>Five studies (4 RCTs [Allman 1991, Calegari 2011, Gonzalez-Espinoza 2005, </a:t>
            </a:r>
            <a:r>
              <a:rPr lang="en-US" dirty="0" err="1">
                <a:latin typeface="Calibri"/>
                <a:ea typeface="Calibri"/>
                <a:cs typeface="Calibri"/>
                <a:sym typeface="Calibri"/>
              </a:rPr>
              <a:t>Teixido-Planas</a:t>
            </a:r>
            <a:r>
              <a:rPr lang="en-US" dirty="0">
                <a:latin typeface="Calibri"/>
                <a:ea typeface="Calibri"/>
                <a:cs typeface="Calibri"/>
                <a:sym typeface="Calibri"/>
              </a:rPr>
              <a:t> 2005]</a:t>
            </a:r>
            <a:r>
              <a:rPr lang="en-US" baseline="30000" dirty="0">
                <a:latin typeface="Calibri"/>
                <a:ea typeface="Calibri"/>
                <a:cs typeface="Calibri"/>
                <a:sym typeface="Calibri"/>
              </a:rPr>
              <a:t> </a:t>
            </a:r>
            <a:r>
              <a:rPr lang="en-US" dirty="0">
                <a:latin typeface="Calibri"/>
                <a:ea typeface="Calibri"/>
                <a:cs typeface="Calibri"/>
                <a:sym typeface="Calibri"/>
              </a:rPr>
              <a:t>and 1 NRCT [</a:t>
            </a:r>
            <a:r>
              <a:rPr lang="en-US" dirty="0" err="1">
                <a:latin typeface="Calibri"/>
                <a:ea typeface="Calibri"/>
                <a:cs typeface="Calibri"/>
                <a:sym typeface="Calibri"/>
              </a:rPr>
              <a:t>Sezer</a:t>
            </a:r>
            <a:r>
              <a:rPr lang="en-US" dirty="0">
                <a:latin typeface="Calibri"/>
                <a:ea typeface="Calibri"/>
                <a:cs typeface="Calibri"/>
                <a:sym typeface="Calibri"/>
              </a:rPr>
              <a:t> 2014]) in patients with CKD receiving MHD (</a:t>
            </a:r>
            <a:r>
              <a:rPr lang="en-US" dirty="0">
                <a:solidFill>
                  <a:schemeClr val="dk1"/>
                </a:solidFill>
                <a:latin typeface="Calibri"/>
                <a:ea typeface="Calibri"/>
                <a:cs typeface="Calibri"/>
                <a:sym typeface="Calibri"/>
              </a:rPr>
              <a:t>Allman 1990, Calegari 2011, </a:t>
            </a:r>
            <a:r>
              <a:rPr lang="en-US" dirty="0" err="1">
                <a:solidFill>
                  <a:schemeClr val="dk1"/>
                </a:solidFill>
                <a:latin typeface="Calibri"/>
                <a:ea typeface="Calibri"/>
                <a:cs typeface="Calibri"/>
                <a:sym typeface="Calibri"/>
              </a:rPr>
              <a:t>Sezer</a:t>
            </a:r>
            <a:r>
              <a:rPr lang="en-US" dirty="0">
                <a:solidFill>
                  <a:schemeClr val="dk1"/>
                </a:solidFill>
                <a:latin typeface="Calibri"/>
                <a:ea typeface="Calibri"/>
                <a:cs typeface="Calibri"/>
                <a:sym typeface="Calibri"/>
              </a:rPr>
              <a:t> 2014</a:t>
            </a:r>
            <a:r>
              <a:rPr lang="en-US" dirty="0">
                <a:latin typeface="Calibri"/>
                <a:ea typeface="Calibri"/>
                <a:cs typeface="Calibri"/>
                <a:sym typeface="Calibri"/>
              </a:rPr>
              <a:t>)</a:t>
            </a:r>
            <a:r>
              <a:rPr lang="en-US" dirty="0">
                <a:solidFill>
                  <a:schemeClr val="dk1"/>
                </a:solidFill>
                <a:latin typeface="Calibri"/>
                <a:ea typeface="Calibri"/>
                <a:cs typeface="Calibri"/>
                <a:sym typeface="Calibri"/>
              </a:rPr>
              <a:t> </a:t>
            </a:r>
            <a:r>
              <a:rPr lang="en-US" dirty="0">
                <a:latin typeface="Calibri"/>
                <a:ea typeface="Calibri"/>
                <a:cs typeface="Calibri"/>
                <a:sym typeface="Calibri"/>
              </a:rPr>
              <a:t>or PD (</a:t>
            </a:r>
            <a:r>
              <a:rPr lang="en-US" dirty="0">
                <a:solidFill>
                  <a:schemeClr val="dk1"/>
                </a:solidFill>
                <a:latin typeface="Calibri"/>
                <a:ea typeface="Calibri"/>
                <a:cs typeface="Calibri"/>
                <a:sym typeface="Calibri"/>
              </a:rPr>
              <a:t>Gonzalez-Espinoza 2005, </a:t>
            </a:r>
            <a:r>
              <a:rPr lang="en-US" dirty="0" err="1">
                <a:solidFill>
                  <a:schemeClr val="dk1"/>
                </a:solidFill>
                <a:latin typeface="Calibri"/>
                <a:ea typeface="Calibri"/>
                <a:cs typeface="Calibri"/>
                <a:sym typeface="Calibri"/>
              </a:rPr>
              <a:t>Teixido-Planas</a:t>
            </a:r>
            <a:r>
              <a:rPr lang="en-US" dirty="0">
                <a:solidFill>
                  <a:schemeClr val="dk1"/>
                </a:solidFill>
                <a:latin typeface="Calibri"/>
                <a:ea typeface="Calibri"/>
                <a:cs typeface="Calibri"/>
                <a:sym typeface="Calibri"/>
              </a:rPr>
              <a:t> 2005)</a:t>
            </a:r>
            <a:r>
              <a:rPr lang="en-US" dirty="0">
                <a:latin typeface="Calibri"/>
                <a:ea typeface="Calibri"/>
                <a:cs typeface="Calibri"/>
                <a:sym typeface="Calibri"/>
              </a:rPr>
              <a:t> examined the effect of ONS on skinfold measurements over a 3- to 6-month period. </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A pooled analysis of 4 studies (Allman 1990, Gonzalez-Espinoza 2005, </a:t>
            </a:r>
            <a:r>
              <a:rPr lang="en-US" dirty="0" err="1">
                <a:latin typeface="Calibri"/>
                <a:ea typeface="Calibri"/>
                <a:cs typeface="Calibri"/>
                <a:sym typeface="Calibri"/>
              </a:rPr>
              <a:t>Teixido-Planas</a:t>
            </a:r>
            <a:r>
              <a:rPr lang="en-US" dirty="0">
                <a:latin typeface="Calibri"/>
                <a:ea typeface="Calibri"/>
                <a:cs typeface="Calibri"/>
                <a:sym typeface="Calibri"/>
              </a:rPr>
              <a:t> 2005, </a:t>
            </a:r>
            <a:r>
              <a:rPr lang="en-US" dirty="0" err="1">
                <a:latin typeface="Calibri"/>
                <a:ea typeface="Calibri"/>
                <a:cs typeface="Calibri"/>
                <a:sym typeface="Calibri"/>
              </a:rPr>
              <a:t>Sezer</a:t>
            </a:r>
            <a:r>
              <a:rPr lang="en-US" dirty="0">
                <a:latin typeface="Calibri"/>
                <a:ea typeface="Calibri"/>
                <a:cs typeface="Calibri"/>
                <a:sym typeface="Calibri"/>
              </a:rPr>
              <a:t> 2014)</a:t>
            </a:r>
            <a:r>
              <a:rPr lang="en-US" baseline="30000" dirty="0">
                <a:latin typeface="Calibri"/>
                <a:ea typeface="Calibri"/>
                <a:cs typeface="Calibri"/>
                <a:sym typeface="Calibri"/>
              </a:rPr>
              <a:t> </a:t>
            </a:r>
            <a:r>
              <a:rPr lang="en-US" dirty="0">
                <a:latin typeface="Calibri"/>
                <a:ea typeface="Calibri"/>
                <a:cs typeface="Calibri"/>
                <a:sym typeface="Calibri"/>
              </a:rPr>
              <a:t>reported that ONS significantly increased skinfold measurements (mean difference, 3.91 [95% CI, 0.93-6.90] mm) compared with dietary counseling or no supplementation, but this effect was significant only in patients receiving MHD using energy-based ONS.</a:t>
            </a:r>
            <a:endParaRPr dirty="0">
              <a:latin typeface="Calibri"/>
              <a:ea typeface="Calibri"/>
              <a:cs typeface="Calibri"/>
              <a:sym typeface="Calibri"/>
            </a:endParaRPr>
          </a:p>
          <a:p>
            <a:pPr marL="0" marR="0" lvl="0" indent="0" algn="just" rtl="0">
              <a:spcBef>
                <a:spcPts val="800"/>
              </a:spcBef>
              <a:spcAft>
                <a:spcPts val="0"/>
              </a:spcAft>
              <a:buNone/>
            </a:pPr>
            <a:r>
              <a:rPr lang="en-US" b="1" i="0" dirty="0">
                <a:solidFill>
                  <a:srgbClr val="000000"/>
                </a:solidFill>
                <a:latin typeface="Calibri"/>
                <a:ea typeface="Calibri"/>
                <a:cs typeface="Calibri"/>
                <a:sym typeface="Calibri"/>
              </a:rPr>
              <a:t>Arm  or muscle circumference</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Arial"/>
              <a:buChar char="•"/>
            </a:pPr>
            <a:r>
              <a:rPr lang="en-US" dirty="0">
                <a:latin typeface="Calibri"/>
                <a:ea typeface="Calibri"/>
                <a:cs typeface="Calibri"/>
                <a:sym typeface="Calibri"/>
              </a:rPr>
              <a:t>Four RCTs in patients receiving MHD (</a:t>
            </a:r>
            <a:r>
              <a:rPr lang="en-US" dirty="0">
                <a:solidFill>
                  <a:schemeClr val="dk1"/>
                </a:solidFill>
                <a:latin typeface="Calibri"/>
                <a:ea typeface="Calibri"/>
                <a:cs typeface="Calibri"/>
                <a:sym typeface="Calibri"/>
              </a:rPr>
              <a:t>Allman 1990, Calegari 2011)</a:t>
            </a:r>
            <a:r>
              <a:rPr lang="en-US" baseline="30000" dirty="0">
                <a:solidFill>
                  <a:schemeClr val="dk1"/>
                </a:solidFill>
                <a:latin typeface="Calibri"/>
                <a:ea typeface="Calibri"/>
                <a:cs typeface="Calibri"/>
                <a:sym typeface="Calibri"/>
              </a:rPr>
              <a:t> </a:t>
            </a:r>
            <a:r>
              <a:rPr lang="en-US" dirty="0">
                <a:latin typeface="Calibri"/>
                <a:ea typeface="Calibri"/>
                <a:cs typeface="Calibri"/>
                <a:sym typeface="Calibri"/>
              </a:rPr>
              <a:t>or PD (</a:t>
            </a:r>
            <a:r>
              <a:rPr lang="en-US" dirty="0">
                <a:solidFill>
                  <a:schemeClr val="dk1"/>
                </a:solidFill>
                <a:latin typeface="Calibri"/>
                <a:ea typeface="Calibri"/>
                <a:cs typeface="Calibri"/>
                <a:sym typeface="Calibri"/>
              </a:rPr>
              <a:t>Gonzalez-Espinoza 2005, </a:t>
            </a:r>
            <a:r>
              <a:rPr lang="en-US" dirty="0" err="1">
                <a:solidFill>
                  <a:schemeClr val="dk1"/>
                </a:solidFill>
                <a:latin typeface="Calibri"/>
                <a:ea typeface="Calibri"/>
                <a:cs typeface="Calibri"/>
                <a:sym typeface="Calibri"/>
              </a:rPr>
              <a:t>Teixido-Planas</a:t>
            </a:r>
            <a:r>
              <a:rPr lang="en-US" dirty="0">
                <a:solidFill>
                  <a:schemeClr val="dk1"/>
                </a:solidFill>
                <a:latin typeface="Calibri"/>
                <a:ea typeface="Calibri"/>
                <a:cs typeface="Calibri"/>
                <a:sym typeface="Calibri"/>
              </a:rPr>
              <a:t> 2005) </a:t>
            </a:r>
            <a:r>
              <a:rPr lang="en-US" dirty="0">
                <a:latin typeface="Calibri"/>
                <a:ea typeface="Calibri"/>
                <a:cs typeface="Calibri"/>
                <a:sym typeface="Calibri"/>
              </a:rPr>
              <a:t>evaluated the effect of ONS on arm or muscle circumference over a 3- to 6-month period. None of the studies showed any effect.</a:t>
            </a:r>
            <a:endParaRPr dirty="0">
              <a:latin typeface="Calibri"/>
              <a:ea typeface="Calibri"/>
              <a:cs typeface="Calibri"/>
              <a:sym typeface="Calibri"/>
            </a:endParaRPr>
          </a:p>
          <a:p>
            <a:pPr marL="0" lvl="0" indent="0" algn="l" rtl="0">
              <a:spcBef>
                <a:spcPts val="800"/>
              </a:spcBef>
              <a:spcAft>
                <a:spcPts val="0"/>
              </a:spcAft>
              <a:buNone/>
            </a:pPr>
            <a:endParaRPr dirty="0">
              <a:latin typeface="Calibri"/>
              <a:ea typeface="Calibri"/>
              <a:cs typeface="Calibri"/>
              <a:sym typeface="Calibri"/>
            </a:endParaRPr>
          </a:p>
        </p:txBody>
      </p:sp>
      <p:sp>
        <p:nvSpPr>
          <p:cNvPr id="123" name="Google Shape;123;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Clr>
                <a:schemeClr val="dk1"/>
              </a:buClr>
              <a:buSzPts val="1800"/>
              <a:buFont typeface="Arial"/>
              <a:buNone/>
            </a:pPr>
            <a:r>
              <a:rPr lang="en-US" b="1" dirty="0">
                <a:latin typeface="Calibri"/>
                <a:ea typeface="Calibri"/>
                <a:cs typeface="Calibri"/>
                <a:sym typeface="Calibri"/>
              </a:rPr>
              <a:t>Protein Intake</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Arial"/>
              <a:buChar char="•"/>
            </a:pPr>
            <a:r>
              <a:rPr lang="en-US" dirty="0">
                <a:latin typeface="Calibri"/>
                <a:ea typeface="Calibri"/>
                <a:cs typeface="Calibri"/>
                <a:sym typeface="Calibri"/>
              </a:rPr>
              <a:t>Ten studies (9 RCTs [</a:t>
            </a:r>
            <a:r>
              <a:rPr lang="en-US" dirty="0">
                <a:solidFill>
                  <a:schemeClr val="dk1"/>
                </a:solidFill>
                <a:latin typeface="Calibri"/>
                <a:ea typeface="Calibri"/>
                <a:cs typeface="Calibri"/>
                <a:sym typeface="Calibri"/>
              </a:rPr>
              <a:t>Allman 1990, Bolasco 2011, Calegari 2011, Fouque 2008, Gonzalez-Espinoza 2005, Moretti 2009, </a:t>
            </a:r>
            <a:r>
              <a:rPr lang="en-US" dirty="0" err="1">
                <a:solidFill>
                  <a:schemeClr val="dk1"/>
                </a:solidFill>
                <a:latin typeface="Calibri"/>
                <a:ea typeface="Calibri"/>
                <a:cs typeface="Calibri"/>
                <a:sym typeface="Calibri"/>
              </a:rPr>
              <a:t>Teixido-Planas</a:t>
            </a:r>
            <a:r>
              <a:rPr lang="en-US" dirty="0">
                <a:solidFill>
                  <a:schemeClr val="dk1"/>
                </a:solidFill>
                <a:latin typeface="Calibri"/>
                <a:ea typeface="Calibri"/>
                <a:cs typeface="Calibri"/>
                <a:sym typeface="Calibri"/>
              </a:rPr>
              <a:t> 2005, Wu 2013, Hiroshige 2001]</a:t>
            </a:r>
            <a:r>
              <a:rPr lang="en-US" dirty="0">
                <a:latin typeface="Calibri"/>
                <a:ea typeface="Calibri"/>
                <a:cs typeface="Calibri"/>
                <a:sym typeface="Calibri"/>
              </a:rPr>
              <a:t> and 1 NRCT [</a:t>
            </a:r>
            <a:r>
              <a:rPr lang="en-US" dirty="0" err="1">
                <a:solidFill>
                  <a:schemeClr val="dk1"/>
                </a:solidFill>
                <a:latin typeface="Calibri"/>
                <a:ea typeface="Calibri"/>
                <a:cs typeface="Calibri"/>
                <a:sym typeface="Calibri"/>
              </a:rPr>
              <a:t>Sezer</a:t>
            </a:r>
            <a:r>
              <a:rPr lang="en-US" dirty="0">
                <a:solidFill>
                  <a:schemeClr val="dk1"/>
                </a:solidFill>
                <a:latin typeface="Calibri"/>
                <a:ea typeface="Calibri"/>
                <a:cs typeface="Calibri"/>
                <a:sym typeface="Calibri"/>
              </a:rPr>
              <a:t> 2014]</a:t>
            </a:r>
            <a:r>
              <a:rPr lang="en-US" dirty="0">
                <a:latin typeface="Calibri"/>
                <a:ea typeface="Calibri"/>
                <a:cs typeface="Calibri"/>
                <a:sym typeface="Calibri"/>
              </a:rPr>
              <a:t>) examined the effect of ONS on protein intake as estimated using </a:t>
            </a:r>
            <a:r>
              <a:rPr lang="en-US" dirty="0" err="1">
                <a:latin typeface="Calibri"/>
                <a:ea typeface="Calibri"/>
                <a:cs typeface="Calibri"/>
                <a:sym typeface="Calibri"/>
              </a:rPr>
              <a:t>nPCR</a:t>
            </a:r>
            <a:r>
              <a:rPr lang="en-US" dirty="0">
                <a:latin typeface="Calibri"/>
                <a:ea typeface="Calibri"/>
                <a:cs typeface="Calibri"/>
                <a:sym typeface="Calibri"/>
              </a:rPr>
              <a:t>/nPNA (</a:t>
            </a:r>
            <a:r>
              <a:rPr lang="en-US" dirty="0" err="1">
                <a:latin typeface="Calibri"/>
                <a:ea typeface="Calibri"/>
                <a:cs typeface="Calibri"/>
                <a:sym typeface="Calibri"/>
              </a:rPr>
              <a:t>nPCR</a:t>
            </a:r>
            <a:r>
              <a:rPr lang="en-US" dirty="0">
                <a:latin typeface="Calibri"/>
                <a:ea typeface="Calibri"/>
                <a:cs typeface="Calibri"/>
                <a:sym typeface="Calibri"/>
              </a:rPr>
              <a:t>), 24-hour dietary recall, or multiple-day food records with study durations of 3 to 6 months. </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Overall, protein-based supplements using amino acids [Bolasco 2011] or branched chain amino acids [Hiroshige 2001]) increased reported protein intake and </a:t>
            </a:r>
            <a:r>
              <a:rPr lang="en-US" dirty="0" err="1">
                <a:latin typeface="Calibri"/>
                <a:ea typeface="Calibri"/>
                <a:cs typeface="Calibri"/>
                <a:sym typeface="Calibri"/>
              </a:rPr>
              <a:t>nPCR</a:t>
            </a:r>
            <a:r>
              <a:rPr lang="en-US" dirty="0">
                <a:latin typeface="Calibri"/>
                <a:ea typeface="Calibri"/>
                <a:cs typeface="Calibri"/>
                <a:sym typeface="Calibri"/>
              </a:rPr>
              <a:t> in patients receiving MHD and PD, but energy or protein-energy supplements (Allman 1990, Wu 2013) did not influence either marker in patients with CKD 3-5D. </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Arial"/>
              <a:buChar char="•"/>
            </a:pPr>
            <a:r>
              <a:rPr lang="en-US" dirty="0">
                <a:latin typeface="Calibri"/>
                <a:ea typeface="Calibri"/>
                <a:cs typeface="Calibri"/>
                <a:sym typeface="Calibri"/>
              </a:rPr>
              <a:t>A pooled analysis of 7 studies (</a:t>
            </a:r>
            <a:r>
              <a:rPr lang="en-US" dirty="0">
                <a:solidFill>
                  <a:schemeClr val="dk1"/>
                </a:solidFill>
                <a:latin typeface="Calibri"/>
                <a:ea typeface="Calibri"/>
                <a:cs typeface="Calibri"/>
                <a:sym typeface="Calibri"/>
              </a:rPr>
              <a:t>Bolasco 2011, Calegari 2011, Fouque 2008, Gonzalez-Espinoza 2005</a:t>
            </a:r>
            <a:r>
              <a:rPr lang="en-US" dirty="0">
                <a:latin typeface="Calibri"/>
                <a:ea typeface="Calibri"/>
                <a:cs typeface="Calibri"/>
                <a:sym typeface="Calibri"/>
              </a:rPr>
              <a:t>, Moretti 2009, </a:t>
            </a:r>
            <a:r>
              <a:rPr lang="en-US" dirty="0" err="1">
                <a:latin typeface="Calibri"/>
                <a:ea typeface="Calibri"/>
                <a:cs typeface="Calibri"/>
                <a:sym typeface="Calibri"/>
              </a:rPr>
              <a:t>Teixido-Planas</a:t>
            </a:r>
            <a:r>
              <a:rPr lang="en-US" dirty="0">
                <a:latin typeface="Calibri"/>
                <a:ea typeface="Calibri"/>
                <a:cs typeface="Calibri"/>
                <a:sym typeface="Calibri"/>
              </a:rPr>
              <a:t> 2005, </a:t>
            </a:r>
            <a:r>
              <a:rPr lang="en-US" dirty="0" err="1">
                <a:latin typeface="Calibri"/>
                <a:ea typeface="Calibri"/>
                <a:cs typeface="Calibri"/>
                <a:sym typeface="Calibri"/>
              </a:rPr>
              <a:t>Sezer</a:t>
            </a:r>
            <a:r>
              <a:rPr lang="en-US" dirty="0">
                <a:latin typeface="Calibri"/>
                <a:ea typeface="Calibri"/>
                <a:cs typeface="Calibri"/>
                <a:sym typeface="Calibri"/>
              </a:rPr>
              <a:t> 2014) found that ONS significantly increased </a:t>
            </a:r>
            <a:r>
              <a:rPr lang="en-US" dirty="0" err="1">
                <a:latin typeface="Calibri"/>
                <a:ea typeface="Calibri"/>
                <a:cs typeface="Calibri"/>
                <a:sym typeface="Calibri"/>
              </a:rPr>
              <a:t>nPCR</a:t>
            </a:r>
            <a:r>
              <a:rPr lang="en-US" dirty="0">
                <a:latin typeface="Calibri"/>
                <a:ea typeface="Calibri"/>
                <a:cs typeface="Calibri"/>
                <a:sym typeface="Calibri"/>
              </a:rPr>
              <a:t> in patients receiving dialysis (SMD, 0.29 [95% CI, 0.04-0.53]), suggesting a potentially clinically relevant effect. However, a subgroup analysis found the effect to be significant only in persons receiving protein-based (Bolasco 2011, Gonzalez-Espinoza 2005, Moretti 2009) but not protein-energy–based ONS (Calegari 2011, Fouque 2008, </a:t>
            </a:r>
            <a:r>
              <a:rPr lang="en-US" dirty="0" err="1">
                <a:latin typeface="Calibri"/>
                <a:ea typeface="Calibri"/>
                <a:cs typeface="Calibri"/>
                <a:sym typeface="Calibri"/>
              </a:rPr>
              <a:t>Teixido-Planas</a:t>
            </a:r>
            <a:r>
              <a:rPr lang="en-US" dirty="0">
                <a:latin typeface="Calibri"/>
                <a:ea typeface="Calibri"/>
                <a:cs typeface="Calibri"/>
                <a:sym typeface="Calibri"/>
              </a:rPr>
              <a:t> 2005, </a:t>
            </a:r>
            <a:r>
              <a:rPr lang="en-US" dirty="0" err="1">
                <a:latin typeface="Calibri"/>
                <a:ea typeface="Calibri"/>
                <a:cs typeface="Calibri"/>
                <a:sym typeface="Calibri"/>
              </a:rPr>
              <a:t>Sezer</a:t>
            </a:r>
            <a:r>
              <a:rPr lang="en-US" dirty="0">
                <a:latin typeface="Calibri"/>
                <a:ea typeface="Calibri"/>
                <a:cs typeface="Calibri"/>
                <a:sym typeface="Calibri"/>
              </a:rPr>
              <a:t> 2014).</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Similar results were noted in a pooled analysis of 3 studies (Fouque 2008, Gonzalez-Espinoza 2005, </a:t>
            </a:r>
            <a:r>
              <a:rPr lang="en-US" dirty="0" err="1">
                <a:latin typeface="Calibri"/>
                <a:ea typeface="Calibri"/>
                <a:cs typeface="Calibri"/>
                <a:sym typeface="Calibri"/>
              </a:rPr>
              <a:t>Teixido-Planas</a:t>
            </a:r>
            <a:r>
              <a:rPr lang="en-US" dirty="0">
                <a:latin typeface="Calibri"/>
                <a:ea typeface="Calibri"/>
                <a:cs typeface="Calibri"/>
                <a:sym typeface="Calibri"/>
              </a:rPr>
              <a:t> 2005) examining the effects of ONS on reported protein intake in which ONS increased reported protein intake in only 1 study that supplemented egg albumin protein (Gonzalez-Espinoza 2005).</a:t>
            </a:r>
            <a:endParaRPr dirty="0">
              <a:latin typeface="Calibri"/>
              <a:ea typeface="Calibri"/>
              <a:cs typeface="Calibri"/>
              <a:sym typeface="Calibri"/>
            </a:endParaRPr>
          </a:p>
          <a:p>
            <a:pPr marL="0" marR="0" lvl="0" indent="0" algn="just" rtl="0">
              <a:spcBef>
                <a:spcPts val="800"/>
              </a:spcBef>
              <a:spcAft>
                <a:spcPts val="0"/>
              </a:spcAft>
              <a:buClr>
                <a:schemeClr val="dk1"/>
              </a:buClr>
              <a:buSzPts val="1800"/>
              <a:buFont typeface="Arial"/>
              <a:buNone/>
            </a:pPr>
            <a:r>
              <a:rPr lang="en-US" b="1" dirty="0">
                <a:latin typeface="Calibri"/>
                <a:ea typeface="Calibri"/>
                <a:cs typeface="Calibri"/>
                <a:sym typeface="Calibri"/>
              </a:rPr>
              <a:t>Energy Intake</a:t>
            </a:r>
            <a:endParaRPr dirty="0">
              <a:latin typeface="Calibri"/>
              <a:ea typeface="Calibri"/>
              <a:cs typeface="Calibri"/>
              <a:sym typeface="Calibri"/>
            </a:endParaRPr>
          </a:p>
          <a:p>
            <a:pPr marL="285750" marR="0" lvl="0" indent="-247650" algn="l" rtl="0">
              <a:lnSpc>
                <a:spcPct val="100000"/>
              </a:lnSpc>
              <a:spcBef>
                <a:spcPts val="800"/>
              </a:spcBef>
              <a:spcAft>
                <a:spcPts val="0"/>
              </a:spcAft>
              <a:buClr>
                <a:schemeClr val="dk1"/>
              </a:buClr>
              <a:buSzPts val="1200"/>
              <a:buFont typeface="Calibri"/>
              <a:buChar char="•"/>
            </a:pPr>
            <a:r>
              <a:rPr lang="en-US" dirty="0">
                <a:latin typeface="Calibri"/>
                <a:ea typeface="Calibri"/>
                <a:cs typeface="Calibri"/>
                <a:sym typeface="Calibri"/>
              </a:rPr>
              <a:t>Six RCTs with study duration of 3 to 6 months examined the effect of ONS on energy intake in patients receiving MHD (Allman 1990, Fouque 2008, Hung 2009, Hiroshige 2001), receiving PD (Gonzalez-Espinoza 2005), and with CKD stages 3-4 (Wu 2013). Overall, ONS increased energy intake, though the effect was limited to patients on MHD receiving renal-specific protein-energy ONS. </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Calibri"/>
              <a:buChar char="•"/>
            </a:pPr>
            <a:r>
              <a:rPr lang="en-US" dirty="0">
                <a:latin typeface="Calibri"/>
                <a:ea typeface="Calibri"/>
                <a:cs typeface="Calibri"/>
                <a:sym typeface="Calibri"/>
              </a:rPr>
              <a:t>Four of 5 studies in patients receiving dialysis reported that ONS increased energy intake.</a:t>
            </a:r>
            <a:r>
              <a:rPr lang="en-US" baseline="30000" dirty="0">
                <a:latin typeface="Calibri"/>
                <a:ea typeface="Calibri"/>
                <a:cs typeface="Calibri"/>
                <a:sym typeface="Calibri"/>
              </a:rPr>
              <a:t> </a:t>
            </a:r>
            <a:r>
              <a:rPr lang="en-US" dirty="0">
                <a:latin typeface="Calibri"/>
                <a:ea typeface="Calibri"/>
                <a:cs typeface="Calibri"/>
                <a:sym typeface="Calibri"/>
              </a:rPr>
              <a:t>A subgroup analysis found the effect to be significant only for patients on MHD receiving protein-energy ONS, (Fouque 2008, Hung 2009) but not receiving protein-based (Gonzalez-Espinoza 2005) or energy-based (Wu 2013) ONS alone.</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Calibri"/>
              <a:buChar char="•"/>
            </a:pPr>
            <a:r>
              <a:rPr lang="en-US" dirty="0">
                <a:latin typeface="Calibri"/>
                <a:ea typeface="Calibri"/>
                <a:cs typeface="Calibri"/>
                <a:sym typeface="Calibri"/>
              </a:rPr>
              <a:t>The only study in patients with CKD 3-4 found no improvement in energy intake using a nonprotein calorie ONS. (Wu 2013)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30" name="Google Shape;130;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Google Shape;13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latin typeface="Calibri"/>
                <a:ea typeface="Calibri"/>
                <a:cs typeface="Calibri"/>
                <a:sym typeface="Calibri"/>
              </a:rPr>
              <a:t>Phosphorus and Calcium</a:t>
            </a:r>
            <a:endParaRPr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Times New Roman"/>
              <a:buNone/>
            </a:pPr>
            <a:r>
              <a:rPr lang="en-US" dirty="0">
                <a:latin typeface="Calibri"/>
                <a:ea typeface="Calibri"/>
                <a:cs typeface="Calibri"/>
                <a:sym typeface="Calibri"/>
              </a:rPr>
              <a:t>An RCT of 3 months’ duration in patients receiving MHD found no effect on phosphorus or calcium intake. (Fouque 2008)</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a:p>
            <a:pPr marL="0" lvl="0" indent="0" algn="l" rtl="0">
              <a:spcBef>
                <a:spcPts val="0"/>
              </a:spcBef>
              <a:spcAft>
                <a:spcPts val="0"/>
              </a:spcAft>
              <a:buNone/>
            </a:pPr>
            <a:r>
              <a:rPr lang="en-US" b="1" dirty="0">
                <a:latin typeface="Calibri"/>
                <a:ea typeface="Calibri"/>
                <a:cs typeface="Calibri"/>
                <a:sym typeface="Calibri"/>
              </a:rPr>
              <a:t>Other Biochemical Markers</a:t>
            </a:r>
            <a:endParaRPr b="1"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Seven studies (6 RCTs [</a:t>
            </a:r>
            <a:r>
              <a:rPr lang="en-US" dirty="0" err="1">
                <a:solidFill>
                  <a:schemeClr val="dk1"/>
                </a:solidFill>
                <a:latin typeface="Calibri"/>
                <a:ea typeface="Calibri"/>
                <a:cs typeface="Calibri"/>
                <a:sym typeface="Calibri"/>
              </a:rPr>
              <a:t>Bolasco</a:t>
            </a:r>
            <a:r>
              <a:rPr lang="en-US" dirty="0">
                <a:solidFill>
                  <a:schemeClr val="dk1"/>
                </a:solidFill>
                <a:latin typeface="Calibri"/>
                <a:ea typeface="Calibri"/>
                <a:cs typeface="Calibri"/>
                <a:sym typeface="Calibri"/>
              </a:rPr>
              <a:t> 2011, </a:t>
            </a:r>
            <a:r>
              <a:rPr lang="en-US" dirty="0" err="1">
                <a:solidFill>
                  <a:schemeClr val="dk1"/>
                </a:solidFill>
                <a:latin typeface="Calibri"/>
                <a:ea typeface="Calibri"/>
                <a:cs typeface="Calibri"/>
                <a:sym typeface="Calibri"/>
              </a:rPr>
              <a:t>Calegari</a:t>
            </a:r>
            <a:r>
              <a:rPr lang="en-US" dirty="0">
                <a:solidFill>
                  <a:schemeClr val="dk1"/>
                </a:solidFill>
                <a:latin typeface="Calibri"/>
                <a:ea typeface="Calibri"/>
                <a:cs typeface="Calibri"/>
                <a:sym typeface="Calibri"/>
              </a:rPr>
              <a:t> 2011, </a:t>
            </a:r>
            <a:r>
              <a:rPr lang="en-US" dirty="0" err="1">
                <a:solidFill>
                  <a:schemeClr val="dk1"/>
                </a:solidFill>
                <a:latin typeface="Calibri"/>
                <a:ea typeface="Calibri"/>
                <a:cs typeface="Calibri"/>
                <a:sym typeface="Calibri"/>
              </a:rPr>
              <a:t>Fouqpue</a:t>
            </a:r>
            <a:r>
              <a:rPr lang="en-US" dirty="0">
                <a:solidFill>
                  <a:schemeClr val="dk1"/>
                </a:solidFill>
                <a:latin typeface="Calibri"/>
                <a:ea typeface="Calibri"/>
                <a:cs typeface="Calibri"/>
                <a:sym typeface="Calibri"/>
              </a:rPr>
              <a:t> 2008, Hung 2009, </a:t>
            </a:r>
            <a:r>
              <a:rPr lang="en-US" dirty="0" err="1">
                <a:solidFill>
                  <a:schemeClr val="dk1"/>
                </a:solidFill>
                <a:latin typeface="Calibri"/>
                <a:ea typeface="Calibri"/>
                <a:cs typeface="Calibri"/>
                <a:sym typeface="Calibri"/>
              </a:rPr>
              <a:t>Tomayko</a:t>
            </a:r>
            <a:r>
              <a:rPr lang="en-US" dirty="0">
                <a:solidFill>
                  <a:schemeClr val="dk1"/>
                </a:solidFill>
                <a:latin typeface="Calibri"/>
                <a:ea typeface="Calibri"/>
                <a:cs typeface="Calibri"/>
                <a:sym typeface="Calibri"/>
              </a:rPr>
              <a:t> 2015, Wu 2013] </a:t>
            </a:r>
            <a:r>
              <a:rPr lang="en-US" dirty="0">
                <a:latin typeface="Calibri"/>
                <a:ea typeface="Calibri"/>
                <a:cs typeface="Calibri"/>
                <a:sym typeface="Calibri"/>
              </a:rPr>
              <a:t>and 1 NRCT [</a:t>
            </a:r>
            <a:r>
              <a:rPr lang="en-US" dirty="0" err="1">
                <a:latin typeface="Calibri"/>
                <a:ea typeface="Calibri"/>
                <a:cs typeface="Calibri"/>
                <a:sym typeface="Calibri"/>
              </a:rPr>
              <a:t>Sezer</a:t>
            </a:r>
            <a:r>
              <a:rPr lang="en-US" dirty="0">
                <a:latin typeface="Calibri"/>
                <a:ea typeface="Calibri"/>
                <a:cs typeface="Calibri"/>
                <a:sym typeface="Calibri"/>
              </a:rPr>
              <a:t> 2014]) of 3 to 6 months’ duration in patients receiving MHD and with CKD 3-4</a:t>
            </a:r>
            <a:r>
              <a:rPr lang="en-US" baseline="30000" dirty="0">
                <a:latin typeface="Calibri"/>
                <a:ea typeface="Calibri"/>
                <a:cs typeface="Calibri"/>
                <a:sym typeface="Calibri"/>
              </a:rPr>
              <a:t> </a:t>
            </a:r>
            <a:r>
              <a:rPr lang="en-US" dirty="0">
                <a:latin typeface="Calibri"/>
                <a:ea typeface="Calibri"/>
                <a:cs typeface="Calibri"/>
                <a:sym typeface="Calibri"/>
              </a:rPr>
              <a:t>found no effect of ONS on CRP levels. </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Six studies (5 RCTs [</a:t>
            </a:r>
            <a:r>
              <a:rPr lang="en-US" dirty="0">
                <a:solidFill>
                  <a:schemeClr val="dk1"/>
                </a:solidFill>
                <a:latin typeface="Calibri"/>
                <a:ea typeface="Calibri"/>
                <a:cs typeface="Calibri"/>
                <a:sym typeface="Calibri"/>
              </a:rPr>
              <a:t>Allman 1990, Bolasco 2011, Calegari 2011, </a:t>
            </a:r>
            <a:r>
              <a:rPr lang="en-US" dirty="0" err="1">
                <a:solidFill>
                  <a:schemeClr val="dk1"/>
                </a:solidFill>
                <a:latin typeface="Calibri"/>
                <a:ea typeface="Calibri"/>
                <a:cs typeface="Calibri"/>
                <a:sym typeface="Calibri"/>
              </a:rPr>
              <a:t>Tomayko</a:t>
            </a:r>
            <a:r>
              <a:rPr lang="en-US" dirty="0">
                <a:solidFill>
                  <a:schemeClr val="dk1"/>
                </a:solidFill>
                <a:latin typeface="Calibri"/>
                <a:ea typeface="Calibri"/>
                <a:cs typeface="Calibri"/>
                <a:sym typeface="Calibri"/>
              </a:rPr>
              <a:t> 2015, Gonzalez-Espinoza 2005]</a:t>
            </a:r>
            <a:r>
              <a:rPr lang="en-US" dirty="0">
                <a:latin typeface="Calibri"/>
                <a:ea typeface="Calibri"/>
                <a:cs typeface="Calibri"/>
                <a:sym typeface="Calibri"/>
              </a:rPr>
              <a:t>  and 1 NRCTs [</a:t>
            </a:r>
            <a:r>
              <a:rPr lang="en-US" dirty="0" err="1">
                <a:latin typeface="Calibri"/>
                <a:ea typeface="Calibri"/>
                <a:cs typeface="Calibri"/>
                <a:sym typeface="Calibri"/>
              </a:rPr>
              <a:t>Sezer</a:t>
            </a:r>
            <a:r>
              <a:rPr lang="en-US" dirty="0">
                <a:latin typeface="Calibri"/>
                <a:ea typeface="Calibri"/>
                <a:cs typeface="Calibri"/>
                <a:sym typeface="Calibri"/>
              </a:rPr>
              <a:t> 2014]) in patients receiving MHD or PD examined the effect of ONS on markers of anemia over a 3- to 6-month period. Overall, ONS had no effect on these markers. </a:t>
            </a:r>
            <a:endParaRPr dirty="0">
              <a:latin typeface="Calibri"/>
              <a:ea typeface="Calibri"/>
              <a:cs typeface="Calibri"/>
              <a:sym typeface="Calibri"/>
            </a:endParaRPr>
          </a:p>
          <a:p>
            <a:pPr marL="285750" marR="0" lvl="0" indent="-247650" algn="l" rtl="0">
              <a:lnSpc>
                <a:spcPct val="100000"/>
              </a:lnSpc>
              <a:spcBef>
                <a:spcPts val="0"/>
              </a:spcBef>
              <a:spcAft>
                <a:spcPts val="0"/>
              </a:spcAft>
              <a:buClr>
                <a:schemeClr val="dk1"/>
              </a:buClr>
              <a:buSzPts val="1200"/>
              <a:buFont typeface="Arial"/>
              <a:buChar char="•"/>
            </a:pPr>
            <a:r>
              <a:rPr lang="en-US" dirty="0">
                <a:latin typeface="Calibri"/>
                <a:ea typeface="Calibri"/>
                <a:cs typeface="Calibri"/>
                <a:sym typeface="Calibri"/>
              </a:rPr>
              <a:t>Five studies (4 RCTs [</a:t>
            </a:r>
            <a:r>
              <a:rPr lang="en-US" dirty="0" err="1">
                <a:solidFill>
                  <a:schemeClr val="dk1"/>
                </a:solidFill>
                <a:latin typeface="Calibri"/>
                <a:ea typeface="Calibri"/>
                <a:cs typeface="Calibri"/>
                <a:sym typeface="Calibri"/>
              </a:rPr>
              <a:t>Calegari</a:t>
            </a:r>
            <a:r>
              <a:rPr lang="en-US" dirty="0">
                <a:solidFill>
                  <a:schemeClr val="dk1"/>
                </a:solidFill>
                <a:latin typeface="Calibri"/>
                <a:ea typeface="Calibri"/>
                <a:cs typeface="Calibri"/>
                <a:sym typeface="Calibri"/>
              </a:rPr>
              <a:t> 2011, Gonzalez-Espinoza 2005, </a:t>
            </a:r>
            <a:r>
              <a:rPr lang="en-US" dirty="0" err="1">
                <a:solidFill>
                  <a:schemeClr val="dk1"/>
                </a:solidFill>
                <a:latin typeface="Calibri"/>
                <a:ea typeface="Calibri"/>
                <a:cs typeface="Calibri"/>
                <a:sym typeface="Calibri"/>
              </a:rPr>
              <a:t>Tomayko</a:t>
            </a:r>
            <a:r>
              <a:rPr lang="en-US" dirty="0">
                <a:solidFill>
                  <a:schemeClr val="dk1"/>
                </a:solidFill>
                <a:latin typeface="Calibri"/>
                <a:ea typeface="Calibri"/>
                <a:cs typeface="Calibri"/>
                <a:sym typeface="Calibri"/>
              </a:rPr>
              <a:t> 2015, Wu 2013]</a:t>
            </a:r>
            <a:r>
              <a:rPr lang="en-US" dirty="0">
                <a:latin typeface="Calibri"/>
                <a:ea typeface="Calibri"/>
                <a:cs typeface="Calibri"/>
                <a:sym typeface="Calibri"/>
              </a:rPr>
              <a:t> and 1 NRCT [Scott 2009]) examined the effect of ONS on serum calcium, phosphate, and potassium levels over 3 to 6 months. Three of the trials were in patients receiving MHD, 1 was in patients receiving PD, and 1 was in patients with CKD 3-4. None of the studies found any effect on ONS on these electrolyte levels. </a:t>
            </a:r>
            <a:endParaRPr dirty="0">
              <a:latin typeface="Calibri"/>
              <a:ea typeface="Calibri"/>
              <a:cs typeface="Calibri"/>
              <a:sym typeface="Calibri"/>
            </a:endParaRPr>
          </a:p>
          <a:p>
            <a:pPr marL="0" lvl="0" indent="0" algn="l" rtl="0">
              <a:spcBef>
                <a:spcPts val="0"/>
              </a:spcBef>
              <a:spcAft>
                <a:spcPts val="0"/>
              </a:spcAft>
              <a:buNone/>
            </a:pPr>
            <a:endParaRPr dirty="0">
              <a:latin typeface="Calibri"/>
              <a:ea typeface="Calibri"/>
              <a:cs typeface="Calibri"/>
              <a:sym typeface="Calibri"/>
            </a:endParaRPr>
          </a:p>
        </p:txBody>
      </p:sp>
      <p:sp>
        <p:nvSpPr>
          <p:cNvPr id="137" name="Google Shape;137;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cb827e150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g8cb827e150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dk1"/>
              </a:buClr>
              <a:buSzPts val="1800"/>
              <a:buFont typeface="Noto Sans Symbols"/>
              <a:buNone/>
            </a:pPr>
            <a:r>
              <a:rPr lang="en-US" b="1" dirty="0">
                <a:latin typeface="Calibri"/>
                <a:ea typeface="Calibri"/>
                <a:cs typeface="Calibri"/>
                <a:sym typeface="Calibri"/>
              </a:rPr>
              <a:t>Implementation Considerations</a:t>
            </a:r>
            <a:endParaRPr dirty="0">
              <a:latin typeface="Calibri"/>
              <a:ea typeface="Calibri"/>
              <a:cs typeface="Calibri"/>
              <a:sym typeface="Calibri"/>
            </a:endParaRPr>
          </a:p>
          <a:p>
            <a:pPr marL="0" lvl="0" indent="-76200" algn="just" rtl="0">
              <a:lnSpc>
                <a:spcPct val="115000"/>
              </a:lnSpc>
              <a:spcBef>
                <a:spcPts val="0"/>
              </a:spcBef>
              <a:spcAft>
                <a:spcPts val="0"/>
              </a:spcAft>
              <a:buSzPts val="1200"/>
              <a:buFont typeface="Calibri"/>
              <a:buChar char="∙"/>
            </a:pPr>
            <a:r>
              <a:rPr lang="en-US" dirty="0">
                <a:solidFill>
                  <a:srgbClr val="000000"/>
                </a:solidFill>
                <a:latin typeface="Calibri"/>
                <a:ea typeface="Calibri"/>
                <a:cs typeface="Calibri"/>
                <a:sym typeface="Calibri"/>
              </a:rPr>
              <a:t>ONS should be prescribed as needed to maximize calorie and/or protein intake to meet daily needs.  They can be prescribed intermittently, such as on dialysis days only, when patients are likely to eat less due to a missed meal as the result of treatment/travel time (i.e. on dialysis days only) or up to 3 times per day if necessary, to meet estimated calorie and/or protein needs.</a:t>
            </a:r>
            <a:endParaRPr dirty="0">
              <a:solidFill>
                <a:srgbClr val="000000"/>
              </a:solidFill>
              <a:latin typeface="Calibri"/>
              <a:ea typeface="Calibri"/>
              <a:cs typeface="Calibri"/>
              <a:sym typeface="Calibri"/>
            </a:endParaRPr>
          </a:p>
          <a:p>
            <a:pPr marL="0" lvl="0" indent="-76200" algn="just" rtl="0">
              <a:lnSpc>
                <a:spcPct val="115000"/>
              </a:lnSpc>
              <a:spcBef>
                <a:spcPts val="0"/>
              </a:spcBef>
              <a:spcAft>
                <a:spcPts val="0"/>
              </a:spcAft>
              <a:buSzPts val="1200"/>
              <a:buFont typeface="Calibri"/>
              <a:buChar char="∙"/>
            </a:pPr>
            <a:r>
              <a:rPr lang="en-US" dirty="0">
                <a:solidFill>
                  <a:srgbClr val="000000"/>
                </a:solidFill>
                <a:latin typeface="Calibri"/>
                <a:ea typeface="Calibri"/>
                <a:cs typeface="Calibri"/>
                <a:sym typeface="Calibri"/>
              </a:rPr>
              <a:t>Patients should be advised to take ONS 1 hour after meals rather than as a meal replacement to maximize benefit.</a:t>
            </a:r>
            <a:endParaRPr dirty="0">
              <a:solidFill>
                <a:srgbClr val="000000"/>
              </a:solidFill>
              <a:latin typeface="Calibri"/>
              <a:ea typeface="Calibri"/>
              <a:cs typeface="Calibri"/>
              <a:sym typeface="Calibri"/>
            </a:endParaRPr>
          </a:p>
          <a:p>
            <a:pPr marL="0" lvl="0" indent="-76200" algn="just" rtl="0">
              <a:lnSpc>
                <a:spcPct val="115000"/>
              </a:lnSpc>
              <a:spcBef>
                <a:spcPts val="0"/>
              </a:spcBef>
              <a:spcAft>
                <a:spcPts val="0"/>
              </a:spcAft>
              <a:buSzPts val="1200"/>
              <a:buFont typeface="Calibri"/>
              <a:buChar char="∙"/>
            </a:pPr>
            <a:r>
              <a:rPr lang="en-US" dirty="0">
                <a:solidFill>
                  <a:srgbClr val="000000"/>
                </a:solidFill>
                <a:latin typeface="Calibri"/>
                <a:ea typeface="Calibri"/>
                <a:cs typeface="Calibri"/>
                <a:sym typeface="Calibri"/>
              </a:rPr>
              <a:t>ONS prescription should take into account patient preference for a beverage, bar, powder or liquid.  It is also important to discuss with patients resources available to allow them to purchase the needed products.  If patient is unable to purchase ONS on their own it can be helpful to collaborate with the patient’s social worker to determine whether funds are available via a charitable organization to cover the cost.</a:t>
            </a:r>
            <a:endParaRPr dirty="0">
              <a:solidFill>
                <a:srgbClr val="000000"/>
              </a:solidFill>
              <a:latin typeface="Calibri"/>
              <a:ea typeface="Calibri"/>
              <a:cs typeface="Calibri"/>
              <a:sym typeface="Calibri"/>
            </a:endParaRPr>
          </a:p>
          <a:p>
            <a:pPr marL="0" lvl="0" indent="-76200" algn="just" rtl="0">
              <a:lnSpc>
                <a:spcPct val="115000"/>
              </a:lnSpc>
              <a:spcBef>
                <a:spcPts val="0"/>
              </a:spcBef>
              <a:spcAft>
                <a:spcPts val="0"/>
              </a:spcAft>
              <a:buSzPts val="1200"/>
              <a:buFont typeface="Calibri"/>
              <a:buChar char="∙"/>
            </a:pPr>
            <a:r>
              <a:rPr lang="en-US" dirty="0">
                <a:solidFill>
                  <a:srgbClr val="000000"/>
                </a:solidFill>
                <a:latin typeface="Calibri"/>
                <a:ea typeface="Calibri"/>
                <a:cs typeface="Calibri"/>
                <a:sym typeface="Calibri"/>
              </a:rPr>
              <a:t>ONS products that are more generally/easily available and possibly less expensive may be used if an individual’s lab parameters and fluid gains allow, but in many cases, energy-dense and low-electrolyte renal-specific ONS may be necessary to increase protein and energy intake and avoid fluid overload and electrolyte derangements.</a:t>
            </a:r>
            <a:endParaRPr dirty="0">
              <a:solidFill>
                <a:srgbClr val="000000"/>
              </a:solidFill>
              <a:latin typeface="Calibri"/>
              <a:ea typeface="Calibri"/>
              <a:cs typeface="Calibri"/>
              <a:sym typeface="Calibri"/>
            </a:endParaRPr>
          </a:p>
          <a:p>
            <a:pPr marL="0" lvl="0" indent="-76200" algn="just" rtl="0">
              <a:lnSpc>
                <a:spcPct val="115000"/>
              </a:lnSpc>
              <a:spcBef>
                <a:spcPts val="0"/>
              </a:spcBef>
              <a:spcAft>
                <a:spcPts val="0"/>
              </a:spcAft>
              <a:buSzPts val="1200"/>
              <a:buFont typeface="Calibri"/>
              <a:buChar char="∙"/>
            </a:pPr>
            <a:r>
              <a:rPr lang="en-US" dirty="0">
                <a:solidFill>
                  <a:srgbClr val="000000"/>
                </a:solidFill>
                <a:latin typeface="Calibri"/>
                <a:ea typeface="Calibri"/>
                <a:cs typeface="Calibri"/>
                <a:sym typeface="Calibri"/>
              </a:rPr>
              <a:t>Monitored provision of high-protein meals or ONS during MHD may be a useful strategy to increase total protein and energy intake.  A collaborative effort between unit staff and dietitians is required to establish a successful program.</a:t>
            </a:r>
            <a:endParaRPr dirty="0">
              <a:latin typeface="Calibri"/>
              <a:ea typeface="Calibri"/>
              <a:cs typeface="Calibri"/>
              <a:sym typeface="Calibri"/>
            </a:endParaRPr>
          </a:p>
          <a:p>
            <a:pPr marL="0" lvl="0" indent="0" algn="l" rtl="0">
              <a:spcBef>
                <a:spcPts val="800"/>
              </a:spcBef>
              <a:spcAft>
                <a:spcPts val="0"/>
              </a:spcAft>
              <a:buNone/>
            </a:pPr>
            <a:endParaRPr dirty="0">
              <a:latin typeface="Calibri"/>
              <a:ea typeface="Calibri"/>
              <a:cs typeface="Calibri"/>
              <a:sym typeface="Calibri"/>
            </a:endParaRPr>
          </a:p>
        </p:txBody>
      </p:sp>
      <p:sp>
        <p:nvSpPr>
          <p:cNvPr id="144" name="Google Shape;144;g8cb827e150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867e33841b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0" name="Google Shape;150;g867e33841b_2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Consideration of the use of enteral nutrition as a sole source of nutrition becomes a necessity when a patient is unable to consistently achieve calorie and protein goals despite intensive nutritional intervention and use of oral nutritional supplements.  </a:t>
            </a:r>
            <a:endParaRPr sz="1200" b="0" i="0" u="none" strike="noStrike">
              <a:solidFill>
                <a:schemeClr val="dk1"/>
              </a:solidFill>
              <a:latin typeface="Calibri"/>
              <a:ea typeface="Calibri"/>
              <a:cs typeface="Calibri"/>
              <a:sym typeface="Calibri"/>
            </a:endParaRPr>
          </a:p>
        </p:txBody>
      </p:sp>
      <p:sp>
        <p:nvSpPr>
          <p:cNvPr id="151" name="Google Shape;151;g867e33841b_2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8cb827e150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8cb827e150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304800" algn="l" rtl="0">
              <a:spcBef>
                <a:spcPts val="180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A successful course of enteral feeding requires a collaborative effort between the patient, patient’s caregiver, unit staff and interdisciplinary team.   Without this commitment, a successful enteral feeding regimen will not be achieved, especially in the long term.  Frequent monitoring and adjustment of enteral regimen by the dietitian is required to ensure that patient doesn’t have difficulty with fluid overload or electrolyte derangements.  With proper monitoring and management, enteral nutrition is not only possible, but well tolerated.</a:t>
            </a:r>
            <a:endParaRPr dirty="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Schedule feedings around travel and dialysis treatment times.  This is important to avoid interruptions in feedings that can lead to insufficient calorie and protein intake.  It will also make it easier for caregivers and unit staff.  </a:t>
            </a:r>
            <a:endParaRPr dirty="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Often, patients receiving enteral feedings are allowed oral intake as tolerated.  Unfortunately, comfort foods tend to consist of dairy foods, mashed potatoes and fruits which can contribute a significant amount of fluid and potassium over and above that already provided by the enteral feeding and needed flushes.  A plan for all oral intake in necessary to avoid fluid overload/electrolyte abnormalities.</a:t>
            </a:r>
            <a:endParaRPr dirty="0">
              <a:solidFill>
                <a:srgbClr val="000000"/>
              </a:solidFill>
              <a:latin typeface="Calibri"/>
              <a:ea typeface="Calibri"/>
              <a:cs typeface="Calibri"/>
              <a:sym typeface="Calibri"/>
            </a:endParaRPr>
          </a:p>
          <a:p>
            <a:pPr marL="457200" lvl="0" indent="-304800" algn="l" rtl="0">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While tubing flushes is extremely important to maintain patency of the feeding tube, they should be minimized as much as safely possible to help avoid fluid overload.  </a:t>
            </a:r>
            <a:endParaRPr dirty="0">
              <a:solidFill>
                <a:srgbClr val="000000"/>
              </a:solidFill>
              <a:latin typeface="Calibri"/>
              <a:ea typeface="Calibri"/>
              <a:cs typeface="Calibri"/>
              <a:sym typeface="Calibri"/>
            </a:endParaRPr>
          </a:p>
          <a:p>
            <a:pPr marL="457200" lvl="0" indent="-304800" algn="just" rtl="0">
              <a:lnSpc>
                <a:spcPct val="115000"/>
              </a:lnSpc>
              <a:spcBef>
                <a:spcPts val="0"/>
              </a:spcBef>
              <a:spcAft>
                <a:spcPts val="0"/>
              </a:spcAft>
              <a:buClr>
                <a:srgbClr val="000000"/>
              </a:buClr>
              <a:buSzPts val="1200"/>
              <a:buFont typeface="Calibri"/>
              <a:buChar char="●"/>
            </a:pPr>
            <a:r>
              <a:rPr lang="en-US" dirty="0">
                <a:solidFill>
                  <a:srgbClr val="000000"/>
                </a:solidFill>
                <a:latin typeface="Calibri"/>
                <a:ea typeface="Calibri"/>
                <a:cs typeface="Calibri"/>
                <a:sym typeface="Calibri"/>
              </a:rPr>
              <a:t>ONS products that are more generally available and possibly less expensive may be used if an individual’s lab parameters and fluid gains allow, but in many cases, energy-dense and low-electrolyte renal-specific ONS may be necessary to ensure adequate protein and energy intake and avoid fluid overload and electrolyte derangements.  Common difficulties to watch for include: fluid overload, hyperkalemia and hypophosphatemia.  Note that it is possible to have hypokalemia as well as hyperphosphatemia in enterally fed patients.  If fluid and electrolyte abnormalities cannot be adequately managed via use of a renal specific formula with minimal fluid flushes and controlled oral intake, additional dialysis may be required to help manage fluid and electrolytes.</a:t>
            </a:r>
            <a:endParaRPr dirty="0">
              <a:solidFill>
                <a:srgbClr val="000000"/>
              </a:solidFill>
              <a:latin typeface="Calibri"/>
              <a:ea typeface="Calibri"/>
              <a:cs typeface="Calibri"/>
              <a:sym typeface="Calibri"/>
            </a:endParaRPr>
          </a:p>
          <a:p>
            <a:pPr marL="457200" lvl="0" indent="0" algn="l" rtl="0">
              <a:spcBef>
                <a:spcPts val="1800"/>
              </a:spcBef>
              <a:spcAft>
                <a:spcPts val="0"/>
              </a:spcAft>
              <a:buNone/>
            </a:pPr>
            <a:endParaRPr dirty="0">
              <a:latin typeface="Calibri"/>
              <a:ea typeface="Calibri"/>
              <a:cs typeface="Calibri"/>
              <a:sym typeface="Calibri"/>
            </a:endParaRPr>
          </a:p>
        </p:txBody>
      </p:sp>
      <p:sp>
        <p:nvSpPr>
          <p:cNvPr id="158" name="Google Shape;158;g8cb827e150_0_1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8cb827e15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g8cb827e15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Although feeding through the gastrointestinal route should be the preferred choice of nutritional supplementation, feeding through the parenteral route (i.e., total parenteral nutrition [TPN] and intradialytic parenteral nutrition [IDPN]) may be a safe and convenient approach for patients who cannot tolerate oral or enteral administration of nutrients.</a:t>
            </a:r>
            <a:r>
              <a:rPr lang="en-US" sz="1200" baseline="30000" dirty="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 </a:t>
            </a: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In MHD patients, the use of the HD access for parenteral nutrition provides a significant advantage by eliminating the need for an additional permanent venous catheter placement. Because HD access is routinely used for the HD procedure, parenteral nutrition can be conveniently administered during HD through the dialysis tubing. This type of parenteral nutrition administration is called intradialytic parenteral nutrition (IDPN).</a:t>
            </a:r>
            <a:endParaRPr dirty="0"/>
          </a:p>
          <a:p>
            <a:pPr marL="0" lvl="0" indent="0" algn="l" rtl="0">
              <a:spcBef>
                <a:spcPts val="0"/>
              </a:spcBef>
              <a:spcAft>
                <a:spcPts val="0"/>
              </a:spcAft>
              <a:buNone/>
            </a:pPr>
            <a:endParaRPr sz="1200" b="0" i="0" u="none" strike="noStrike" dirty="0">
              <a:solidFill>
                <a:schemeClr val="dk1"/>
              </a:solidFill>
              <a:latin typeface="Calibri"/>
              <a:ea typeface="Calibri"/>
              <a:cs typeface="Calibri"/>
              <a:sym typeface="Calibri"/>
            </a:endParaRPr>
          </a:p>
        </p:txBody>
      </p:sp>
      <p:sp>
        <p:nvSpPr>
          <p:cNvPr id="165" name="Google Shape;165;g8cb827e15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b="1" dirty="0">
                <a:latin typeface="Calibri"/>
                <a:ea typeface="Calibri"/>
                <a:cs typeface="Calibri"/>
                <a:sym typeface="Calibri"/>
              </a:rPr>
              <a:t>Intradialytic Parenteral Nutrition</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This evidence review encompassed 3 studies that examined the effects of IDPN on nutritional status and clinical outcomes in MHD patients, including 1 NRCT (Hiroshige 2001) and 2 RCTs (Cano 2007, </a:t>
            </a:r>
            <a:r>
              <a:rPr lang="en-US" dirty="0" err="1">
                <a:latin typeface="Calibri"/>
                <a:ea typeface="Calibri"/>
                <a:cs typeface="Calibri"/>
                <a:sym typeface="Calibri"/>
              </a:rPr>
              <a:t>Toigo</a:t>
            </a:r>
            <a:r>
              <a:rPr lang="en-US" dirty="0">
                <a:latin typeface="Calibri"/>
                <a:ea typeface="Calibri"/>
                <a:cs typeface="Calibri"/>
                <a:sym typeface="Calibri"/>
              </a:rPr>
              <a:t> 1989). In all these studies, participants were malnourished.</a:t>
            </a:r>
          </a:p>
          <a:p>
            <a:pPr marL="285750" marR="0" lvl="0" indent="-247650" algn="just" rtl="0">
              <a:spcBef>
                <a:spcPts val="800"/>
              </a:spcBef>
              <a:spcAft>
                <a:spcPts val="0"/>
              </a:spcAft>
              <a:buClr>
                <a:schemeClr val="dk1"/>
              </a:buClr>
              <a:buSzPts val="1200"/>
              <a:buFont typeface="Calibri"/>
              <a:buChar char="•"/>
            </a:pPr>
            <a:endParaRPr lang="en-US" dirty="0">
              <a:latin typeface="Calibri"/>
              <a:ea typeface="Calibri"/>
              <a:cs typeface="Calibri"/>
              <a:sym typeface="Calibri"/>
            </a:endParaRPr>
          </a:p>
          <a:p>
            <a:pPr marL="38100" marR="0" lvl="0" indent="0" algn="just" rtl="0">
              <a:spcBef>
                <a:spcPts val="800"/>
              </a:spcBef>
              <a:spcAft>
                <a:spcPts val="0"/>
              </a:spcAft>
              <a:buClr>
                <a:schemeClr val="dk1"/>
              </a:buClr>
              <a:buSzPts val="1200"/>
              <a:buFont typeface="Calibri"/>
              <a:buNone/>
            </a:pPr>
            <a:r>
              <a:rPr lang="en-US" b="1" dirty="0">
                <a:latin typeface="Calibri"/>
                <a:ea typeface="Calibri"/>
                <a:cs typeface="Calibri"/>
                <a:sym typeface="Calibri"/>
              </a:rPr>
              <a:t>Mortality and Hospitalization</a:t>
            </a: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Only 1 study examined and found no effect of IDPN on mortality and hospitalization (Cano 2007).  However, in this study, statistical comparisons were not provided but the authors described no significant differences in mortality and hospitalization events between the ONS-only and IDPN-with-ONS groups.</a:t>
            </a:r>
          </a:p>
          <a:p>
            <a:pPr marL="285750" marR="0" lvl="0" indent="-247650" algn="just" rtl="0">
              <a:spcBef>
                <a:spcPts val="800"/>
              </a:spcBef>
              <a:spcAft>
                <a:spcPts val="0"/>
              </a:spcAft>
              <a:buClr>
                <a:schemeClr val="dk1"/>
              </a:buClr>
              <a:buSzPts val="1200"/>
              <a:buFont typeface="Calibri"/>
              <a:buChar char="•"/>
            </a:pPr>
            <a:endParaRPr lang="en-US" dirty="0">
              <a:latin typeface="Calibri"/>
              <a:ea typeface="Calibri"/>
              <a:cs typeface="Calibri"/>
              <a:sym typeface="Calibri"/>
            </a:endParaRPr>
          </a:p>
          <a:p>
            <a:pPr marL="38100" marR="0" lvl="0" indent="0" algn="just" rtl="0">
              <a:spcBef>
                <a:spcPts val="800"/>
              </a:spcBef>
              <a:spcAft>
                <a:spcPts val="0"/>
              </a:spcAft>
              <a:buClr>
                <a:schemeClr val="dk1"/>
              </a:buClr>
              <a:buSzPts val="1200"/>
              <a:buFont typeface="Calibri"/>
              <a:buNone/>
            </a:pPr>
            <a:r>
              <a:rPr lang="en-US" b="1" dirty="0">
                <a:latin typeface="Calibri"/>
                <a:ea typeface="Calibri"/>
                <a:cs typeface="Calibri"/>
                <a:sym typeface="Calibri"/>
              </a:rPr>
              <a:t>Anthropometric Measurements</a:t>
            </a: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Three studies examined the effect of IDPN on laboratory markers of nutritional status in malnourished MHD patients (</a:t>
            </a:r>
            <a:r>
              <a:rPr lang="en-GB" sz="1200" dirty="0">
                <a:solidFill>
                  <a:schemeClr val="dk1"/>
                </a:solidFill>
              </a:rPr>
              <a:t>Hiroshige 2001, Cano 2007, Toigo 1989). </a:t>
            </a:r>
          </a:p>
          <a:p>
            <a:pPr marL="285750" marR="0" lvl="0" indent="-247650" algn="just" rtl="0">
              <a:spcBef>
                <a:spcPts val="800"/>
              </a:spcBef>
              <a:spcAft>
                <a:spcPts val="0"/>
              </a:spcAft>
              <a:buClr>
                <a:schemeClr val="dk1"/>
              </a:buClr>
              <a:buSzPts val="1200"/>
              <a:buFont typeface="Calibri"/>
              <a:buChar char="•"/>
            </a:pPr>
            <a:r>
              <a:rPr lang="en-GB" sz="1200" dirty="0">
                <a:solidFill>
                  <a:schemeClr val="dk1"/>
                </a:solidFill>
              </a:rPr>
              <a:t>The results from these studies concluded that IDPN combined with dietary counselling or ONS increased </a:t>
            </a:r>
            <a:r>
              <a:rPr lang="en-GB" dirty="0">
                <a:solidFill>
                  <a:schemeClr val="dk1"/>
                </a:solidFill>
              </a:rPr>
              <a:t>BMI </a:t>
            </a:r>
            <a:r>
              <a:rPr lang="en-GB" sz="1050" dirty="0">
                <a:solidFill>
                  <a:schemeClr val="dk1"/>
                </a:solidFill>
              </a:rPr>
              <a:t>(Hiroshige 2001, Cano 2007)</a:t>
            </a:r>
            <a:r>
              <a:rPr lang="en-GB" dirty="0">
                <a:solidFill>
                  <a:schemeClr val="dk1"/>
                </a:solidFill>
              </a:rPr>
              <a:t>, dry BW </a:t>
            </a:r>
            <a:r>
              <a:rPr lang="en-GB" sz="1050" dirty="0">
                <a:solidFill>
                  <a:schemeClr val="dk1"/>
                </a:solidFill>
              </a:rPr>
              <a:t>(Hiroshige 2001)</a:t>
            </a:r>
            <a:r>
              <a:rPr lang="en-GB" dirty="0">
                <a:solidFill>
                  <a:schemeClr val="dk1"/>
                </a:solidFill>
              </a:rPr>
              <a:t>, skinfold measurements </a:t>
            </a:r>
            <a:r>
              <a:rPr lang="en-GB" sz="1050" dirty="0">
                <a:solidFill>
                  <a:schemeClr val="dk1"/>
                </a:solidFill>
              </a:rPr>
              <a:t>(Hiroshige 2001)</a:t>
            </a:r>
            <a:r>
              <a:rPr lang="en-GB" dirty="0">
                <a:solidFill>
                  <a:schemeClr val="dk1"/>
                </a:solidFill>
              </a:rPr>
              <a:t>, and MAMC </a:t>
            </a:r>
            <a:r>
              <a:rPr lang="en-GB" sz="1050" dirty="0">
                <a:solidFill>
                  <a:schemeClr val="dk1"/>
                </a:solidFill>
              </a:rPr>
              <a:t>(Hiroshige 2001)</a:t>
            </a:r>
            <a:r>
              <a:rPr lang="en-GB" dirty="0">
                <a:solidFill>
                  <a:schemeClr val="dk1"/>
                </a:solidFill>
              </a:rPr>
              <a:t> compared with dietary counselling only.  However, similar improvement in BMI </a:t>
            </a:r>
            <a:r>
              <a:rPr lang="en-GB" sz="1050" dirty="0">
                <a:solidFill>
                  <a:schemeClr val="dk1"/>
                </a:solidFill>
              </a:rPr>
              <a:t>(</a:t>
            </a:r>
            <a:r>
              <a:rPr lang="en-US" sz="1050" dirty="0">
                <a:solidFill>
                  <a:schemeClr val="dk1"/>
                </a:solidFill>
              </a:rPr>
              <a:t>Cano 2007)</a:t>
            </a:r>
            <a:r>
              <a:rPr lang="en-US" dirty="0">
                <a:solidFill>
                  <a:schemeClr val="dk1"/>
                </a:solidFill>
              </a:rPr>
              <a:t> </a:t>
            </a:r>
            <a:r>
              <a:rPr lang="en-GB" dirty="0">
                <a:solidFill>
                  <a:schemeClr val="dk1"/>
                </a:solidFill>
              </a:rPr>
              <a:t>was observed when adequate and comparable protein and energy were given to patients receiving ONS only.</a:t>
            </a:r>
            <a:endParaRPr lang="en-GB" sz="1200" dirty="0">
              <a:solidFill>
                <a:schemeClr val="dk1"/>
              </a:solidFill>
            </a:endParaRPr>
          </a:p>
          <a:p>
            <a:pPr marL="285750" marR="0" lvl="0" indent="-247650" algn="just" rtl="0">
              <a:spcBef>
                <a:spcPts val="800"/>
              </a:spcBef>
              <a:spcAft>
                <a:spcPts val="0"/>
              </a:spcAft>
              <a:buClr>
                <a:schemeClr val="dk1"/>
              </a:buClr>
              <a:buSzPts val="1200"/>
              <a:buFont typeface="Calibri"/>
              <a:buChar char="•"/>
            </a:pPr>
            <a:endParaRPr lang="en-GB" sz="1200" dirty="0">
              <a:solidFill>
                <a:schemeClr val="dk1"/>
              </a:solidFill>
            </a:endParaRPr>
          </a:p>
          <a:p>
            <a:pPr marL="285750" marR="0" lvl="0" indent="-247650" algn="just" rtl="0">
              <a:spcBef>
                <a:spcPts val="800"/>
              </a:spcBef>
              <a:spcAft>
                <a:spcPts val="0"/>
              </a:spcAft>
              <a:buClr>
                <a:schemeClr val="dk1"/>
              </a:buClr>
              <a:buSzPts val="1200"/>
              <a:buFont typeface="Calibri"/>
              <a:buChar char="•"/>
            </a:pPr>
            <a:endParaRPr lang="en-US"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endParaRPr lang="en-US" dirty="0">
              <a:latin typeface="Calibri"/>
              <a:ea typeface="Calibri"/>
              <a:cs typeface="Calibri"/>
              <a:sym typeface="Calibri"/>
            </a:endParaRPr>
          </a:p>
        </p:txBody>
      </p:sp>
      <p:sp>
        <p:nvSpPr>
          <p:cNvPr id="172" name="Google Shape;1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extLst>
      <p:ext uri="{BB962C8B-B14F-4D97-AF65-F5344CB8AC3E}">
        <p14:creationId xmlns:p14="http://schemas.microsoft.com/office/powerpoint/2010/main" val="13710688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None/>
              <a:tabLst/>
              <a:defRPr/>
            </a:pPr>
            <a:r>
              <a:rPr lang="en-GB" b="1" dirty="0">
                <a:latin typeface="Calibri"/>
                <a:ea typeface="Calibri"/>
                <a:cs typeface="Calibri"/>
                <a:sym typeface="Calibri"/>
              </a:rPr>
              <a:t>Laboratory Markers of Nutritional Status</a:t>
            </a:r>
          </a:p>
          <a:p>
            <a:pPr marL="171450" marR="0" lvl="0" indent="-17145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Char char="•"/>
              <a:tabLst/>
              <a:defRPr/>
            </a:pPr>
            <a:r>
              <a:rPr lang="en-GB" dirty="0">
                <a:latin typeface="Calibri"/>
                <a:ea typeface="Calibri"/>
                <a:cs typeface="Calibri"/>
                <a:sym typeface="Calibri"/>
              </a:rPr>
              <a:t>Three studies </a:t>
            </a:r>
            <a:r>
              <a:rPr lang="en-GB" sz="1050" dirty="0">
                <a:solidFill>
                  <a:schemeClr val="dk1"/>
                </a:solidFill>
              </a:rPr>
              <a:t>(Hiroshige 2001, Cano 2007, Toigo 1989)</a:t>
            </a:r>
            <a:r>
              <a:rPr lang="en-GB" dirty="0">
                <a:solidFill>
                  <a:schemeClr val="dk1"/>
                </a:solidFill>
              </a:rPr>
              <a:t> examined the effect of IDPN on laboratory markers of nutritional status in malnourished MHD patients.</a:t>
            </a:r>
            <a:endParaRPr lang="en-GB" dirty="0">
              <a:solidFill>
                <a:schemeClr val="dk1"/>
              </a:solidFill>
              <a:latin typeface="Calibri"/>
              <a:cs typeface="Calibri"/>
              <a:sym typeface="Calibri"/>
            </a:endParaRPr>
          </a:p>
          <a:p>
            <a:pPr marL="171450" marR="0" lvl="0" indent="-17145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Char char="•"/>
              <a:tabLst/>
              <a:defRPr/>
            </a:pPr>
            <a:r>
              <a:rPr lang="en-GB" dirty="0">
                <a:solidFill>
                  <a:schemeClr val="dk1"/>
                </a:solidFill>
              </a:rPr>
              <a:t>IDPN in conjunction with dietary counselling or ONS increased albumin </a:t>
            </a:r>
            <a:r>
              <a:rPr lang="en-GB" sz="1050" dirty="0">
                <a:solidFill>
                  <a:schemeClr val="dk1"/>
                </a:solidFill>
              </a:rPr>
              <a:t>(Hiroshige 2001, Cano 2007)</a:t>
            </a:r>
            <a:r>
              <a:rPr lang="en-GB" dirty="0">
                <a:solidFill>
                  <a:schemeClr val="dk1"/>
                </a:solidFill>
              </a:rPr>
              <a:t>, pre-albumin </a:t>
            </a:r>
            <a:r>
              <a:rPr lang="en-GB" sz="1050" dirty="0">
                <a:solidFill>
                  <a:schemeClr val="dk1"/>
                </a:solidFill>
              </a:rPr>
              <a:t>(Cano 2007)</a:t>
            </a:r>
            <a:r>
              <a:rPr lang="en-GB" dirty="0">
                <a:solidFill>
                  <a:schemeClr val="dk1"/>
                </a:solidFill>
              </a:rPr>
              <a:t>, or transferrin levels </a:t>
            </a:r>
            <a:r>
              <a:rPr lang="en-GB" sz="1050" dirty="0">
                <a:solidFill>
                  <a:schemeClr val="dk1"/>
                </a:solidFill>
              </a:rPr>
              <a:t>(Hiroshige 2001)</a:t>
            </a:r>
            <a:r>
              <a:rPr lang="en-GB" dirty="0">
                <a:solidFill>
                  <a:schemeClr val="dk1"/>
                </a:solidFill>
              </a:rPr>
              <a:t>, but similar improvements in albumin </a:t>
            </a:r>
            <a:r>
              <a:rPr lang="en-GB" sz="1050" dirty="0">
                <a:solidFill>
                  <a:schemeClr val="dk1"/>
                </a:solidFill>
              </a:rPr>
              <a:t>(Cano 2007 )</a:t>
            </a:r>
            <a:r>
              <a:rPr lang="en-GB" dirty="0">
                <a:solidFill>
                  <a:schemeClr val="dk1"/>
                </a:solidFill>
              </a:rPr>
              <a:t> and pre-albumin </a:t>
            </a:r>
            <a:r>
              <a:rPr lang="en-GB" sz="1050" dirty="0">
                <a:solidFill>
                  <a:schemeClr val="dk1"/>
                </a:solidFill>
              </a:rPr>
              <a:t>(Cano 2007) </a:t>
            </a:r>
            <a:r>
              <a:rPr lang="en-GB" dirty="0">
                <a:solidFill>
                  <a:schemeClr val="dk1"/>
                </a:solidFill>
              </a:rPr>
              <a:t>levels were observed when adequate and comparable protein and energy were provided to patients receiving ONS only.</a:t>
            </a:r>
          </a:p>
          <a:p>
            <a:pPr marL="171450" marR="0" lvl="0" indent="-17145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Char char="•"/>
              <a:tabLst/>
              <a:defRPr/>
            </a:pPr>
            <a:endParaRPr lang="en-GB" dirty="0">
              <a:solidFill>
                <a:schemeClr val="dk1"/>
              </a:solidFill>
            </a:endParaRPr>
          </a:p>
          <a:p>
            <a:pPr marL="0" marR="0" lvl="0" indent="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None/>
              <a:tabLst/>
              <a:defRPr/>
            </a:pPr>
            <a:r>
              <a:rPr lang="en-GB" b="1" dirty="0">
                <a:solidFill>
                  <a:schemeClr val="dk1"/>
                </a:solidFill>
              </a:rPr>
              <a:t>Other Laboratory Markers (CRP, hemoglobin and lipid profile)</a:t>
            </a:r>
          </a:p>
          <a:p>
            <a:pPr marL="171450" marR="0" lvl="0" indent="-17145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Char char="•"/>
              <a:tabLst/>
              <a:defRPr/>
            </a:pPr>
            <a:r>
              <a:rPr lang="en-GB" dirty="0">
                <a:solidFill>
                  <a:schemeClr val="dk1"/>
                </a:solidFill>
              </a:rPr>
              <a:t>One study evaluated and found no effect of IDPN on inflammation </a:t>
            </a:r>
            <a:r>
              <a:rPr lang="en-GB" sz="1200" dirty="0">
                <a:solidFill>
                  <a:schemeClr val="dk1"/>
                </a:solidFill>
              </a:rPr>
              <a:t>(Cano 2007) </a:t>
            </a:r>
            <a:r>
              <a:rPr lang="en-GB" dirty="0">
                <a:solidFill>
                  <a:schemeClr val="dk1"/>
                </a:solidFill>
              </a:rPr>
              <a:t>in malnourished HD patients.</a:t>
            </a:r>
          </a:p>
          <a:p>
            <a:pPr marL="171450" marR="0" lvl="0" indent="-17145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Char char="•"/>
              <a:tabLst/>
              <a:defRPr/>
            </a:pPr>
            <a:r>
              <a:rPr lang="en-GB" dirty="0">
                <a:solidFill>
                  <a:schemeClr val="dk1"/>
                </a:solidFill>
              </a:rPr>
              <a:t>One study examined and found no effect of IDPN on hemoglobin levels </a:t>
            </a:r>
            <a:r>
              <a:rPr lang="en-GB" sz="1200" dirty="0">
                <a:solidFill>
                  <a:schemeClr val="dk1"/>
                </a:solidFill>
              </a:rPr>
              <a:t>(Toigo 1989) </a:t>
            </a:r>
            <a:r>
              <a:rPr lang="en-GB" dirty="0">
                <a:solidFill>
                  <a:schemeClr val="dk1"/>
                </a:solidFill>
              </a:rPr>
              <a:t>after 6 months of IDPN therapy.</a:t>
            </a:r>
          </a:p>
          <a:p>
            <a:pPr marL="171450" marR="0" lvl="0" indent="-17145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Char char="•"/>
              <a:tabLst/>
              <a:defRPr/>
            </a:pPr>
            <a:r>
              <a:rPr lang="en-GB" dirty="0">
                <a:solidFill>
                  <a:schemeClr val="dk1"/>
                </a:solidFill>
              </a:rPr>
              <a:t>Two studies </a:t>
            </a:r>
            <a:r>
              <a:rPr lang="en-GB" sz="1200" dirty="0">
                <a:solidFill>
                  <a:schemeClr val="dk1"/>
                </a:solidFill>
              </a:rPr>
              <a:t>(Hiroshige 2001, Cano 2007) </a:t>
            </a:r>
            <a:r>
              <a:rPr lang="en-GB" dirty="0">
                <a:solidFill>
                  <a:schemeClr val="dk1"/>
                </a:solidFill>
              </a:rPr>
              <a:t>examined the effect of IDPN on lipid profile.  The results from these studies showed that combining IDPN with dietary counselling or ONS did not affect total cholesterol </a:t>
            </a:r>
            <a:r>
              <a:rPr lang="en-GB" sz="1200" dirty="0">
                <a:solidFill>
                  <a:schemeClr val="dk1"/>
                </a:solidFill>
              </a:rPr>
              <a:t>(Hiroshige 2001) </a:t>
            </a:r>
            <a:r>
              <a:rPr lang="en-GB" dirty="0">
                <a:solidFill>
                  <a:schemeClr val="dk1"/>
                </a:solidFill>
              </a:rPr>
              <a:t>or triglyceride levels </a:t>
            </a:r>
            <a:r>
              <a:rPr lang="en-GB" sz="1200" dirty="0">
                <a:solidFill>
                  <a:schemeClr val="dk1"/>
                </a:solidFill>
              </a:rPr>
              <a:t>(Hiroshige 2001, Cano 2007)</a:t>
            </a:r>
            <a:r>
              <a:rPr lang="en-GB" dirty="0">
                <a:solidFill>
                  <a:schemeClr val="dk1"/>
                </a:solidFill>
              </a:rPr>
              <a:t>.</a:t>
            </a:r>
          </a:p>
          <a:p>
            <a:pPr marL="171450" marR="0" lvl="0" indent="-171450" algn="l" defTabSz="914400" rtl="0" eaLnBrk="1" fontAlgn="auto" latinLnBrk="0" hangingPunct="1">
              <a:lnSpc>
                <a:spcPct val="100000"/>
              </a:lnSpc>
              <a:spcBef>
                <a:spcPts val="800"/>
              </a:spcBef>
              <a:spcAft>
                <a:spcPts val="0"/>
              </a:spcAft>
              <a:buClr>
                <a:srgbClr val="000000"/>
              </a:buClr>
              <a:buSzPts val="1400"/>
              <a:buFont typeface="Arial" panose="020B0604020202020204" pitchFamily="34" charset="0"/>
              <a:buChar char="•"/>
              <a:tabLst/>
              <a:defRPr/>
            </a:pPr>
            <a:endParaRPr lang="en-GB" dirty="0">
              <a:solidFill>
                <a:schemeClr val="dk1"/>
              </a:solidFill>
            </a:endParaRPr>
          </a:p>
        </p:txBody>
      </p:sp>
      <p:sp>
        <p:nvSpPr>
          <p:cNvPr id="172" name="Google Shape;1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extLst>
      <p:ext uri="{BB962C8B-B14F-4D97-AF65-F5344CB8AC3E}">
        <p14:creationId xmlns:p14="http://schemas.microsoft.com/office/powerpoint/2010/main" val="3443055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Chapter (Macronutrients) Chair: Laura Byham-Gray, PhD, RD, CDN</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Chapter Committee</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Denis Fouque, MD, PhD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Winnie Chan, PhD, RD  </a:t>
            </a:r>
            <a:endParaRPr dirty="0"/>
          </a:p>
          <a:p>
            <a:pPr marL="0" lvl="0" indent="0" algn="l" rtl="0">
              <a:spcBef>
                <a:spcPts val="0"/>
              </a:spcBef>
              <a:spcAft>
                <a:spcPts val="0"/>
              </a:spcAft>
              <a:buNone/>
            </a:pPr>
            <a:r>
              <a:rPr lang="en-US" sz="1200" dirty="0" err="1">
                <a:solidFill>
                  <a:schemeClr val="dk1"/>
                </a:solidFill>
                <a:latin typeface="Arial"/>
                <a:ea typeface="Arial"/>
                <a:cs typeface="Arial"/>
                <a:sym typeface="Arial"/>
              </a:rPr>
              <a:t>Jerrilynn</a:t>
            </a:r>
            <a:r>
              <a:rPr lang="en-US" sz="1200" dirty="0">
                <a:solidFill>
                  <a:schemeClr val="dk1"/>
                </a:solidFill>
                <a:latin typeface="Arial"/>
                <a:ea typeface="Arial"/>
                <a:cs typeface="Arial"/>
                <a:sym typeface="Arial"/>
              </a:rPr>
              <a:t> Burrowes, PhD, RD, CDN </a:t>
            </a:r>
            <a:endParaRPr dirty="0"/>
          </a:p>
          <a:p>
            <a:pPr marL="0" lvl="0" indent="0" algn="l" rtl="0">
              <a:spcBef>
                <a:spcPts val="0"/>
              </a:spcBef>
              <a:spcAft>
                <a:spcPts val="0"/>
              </a:spcAft>
              <a:buNone/>
            </a:pPr>
            <a:r>
              <a:rPr lang="en-US" sz="1200" dirty="0">
                <a:solidFill>
                  <a:schemeClr val="dk1"/>
                </a:solidFill>
                <a:latin typeface="Arial"/>
                <a:ea typeface="Arial"/>
                <a:cs typeface="Arial"/>
                <a:sym typeface="Arial"/>
              </a:rPr>
              <a:t>Daniel Teta, MD, PhD </a:t>
            </a:r>
            <a:endParaRPr dirty="0"/>
          </a:p>
          <a:p>
            <a:pPr marL="0" lvl="0" indent="0" algn="l" rtl="0">
              <a:spcBef>
                <a:spcPts val="0"/>
              </a:spcBef>
              <a:spcAft>
                <a:spcPts val="0"/>
              </a:spcAft>
              <a:buNone/>
            </a:pPr>
            <a:endParaRPr dirty="0"/>
          </a:p>
        </p:txBody>
      </p:sp>
      <p:sp>
        <p:nvSpPr>
          <p:cNvPr id="65" name="Google Shape;6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800"/>
              </a:spcBef>
              <a:spcAft>
                <a:spcPts val="0"/>
              </a:spcAft>
              <a:buFont typeface="Arial" panose="020B0604020202020204" pitchFamily="34" charset="0"/>
              <a:buNone/>
            </a:pPr>
            <a:r>
              <a:rPr lang="en-GB" b="1" dirty="0">
                <a:latin typeface="Calibri"/>
                <a:ea typeface="Calibri"/>
                <a:cs typeface="Calibri"/>
                <a:sym typeface="Calibri"/>
              </a:rPr>
              <a:t>Dietary Intake (Energy and Protein Intake)</a:t>
            </a:r>
          </a:p>
          <a:p>
            <a:pPr marL="171450" lvl="0" indent="-171450" algn="l" rtl="0">
              <a:spcBef>
                <a:spcPts val="800"/>
              </a:spcBef>
              <a:spcAft>
                <a:spcPts val="0"/>
              </a:spcAft>
              <a:buFont typeface="Arial" panose="020B0604020202020204" pitchFamily="34" charset="0"/>
              <a:buChar char="•"/>
            </a:pPr>
            <a:r>
              <a:rPr lang="en-GB" dirty="0">
                <a:latin typeface="Calibri"/>
                <a:ea typeface="Calibri"/>
                <a:cs typeface="Calibri"/>
                <a:sym typeface="Calibri"/>
              </a:rPr>
              <a:t>Two studies </a:t>
            </a:r>
            <a:r>
              <a:rPr lang="en-GB" sz="1200" dirty="0">
                <a:solidFill>
                  <a:schemeClr val="dk1"/>
                </a:solidFill>
              </a:rPr>
              <a:t>(Hiroshige 2001, Cano 2007) </a:t>
            </a:r>
            <a:r>
              <a:rPr lang="en-GB" dirty="0">
                <a:latin typeface="Calibri"/>
                <a:ea typeface="Calibri"/>
                <a:cs typeface="Calibri"/>
                <a:sym typeface="Calibri"/>
              </a:rPr>
              <a:t>examined the effect of IDPN on dietary intake in malnourished MHD patients.</a:t>
            </a:r>
          </a:p>
          <a:p>
            <a:pPr marL="171450" lvl="0" indent="-171450" algn="l" rtl="0">
              <a:spcBef>
                <a:spcPts val="800"/>
              </a:spcBef>
              <a:spcAft>
                <a:spcPts val="0"/>
              </a:spcAft>
              <a:buFont typeface="Arial" panose="020B0604020202020204" pitchFamily="34" charset="0"/>
              <a:buChar char="•"/>
            </a:pPr>
            <a:r>
              <a:rPr lang="en-GB" dirty="0">
                <a:latin typeface="Calibri"/>
                <a:ea typeface="Calibri"/>
                <a:cs typeface="Calibri"/>
                <a:sym typeface="Calibri"/>
              </a:rPr>
              <a:t>The findings from these studies </a:t>
            </a:r>
            <a:r>
              <a:rPr lang="en-GB" sz="1200" dirty="0">
                <a:solidFill>
                  <a:schemeClr val="dk1"/>
                </a:solidFill>
              </a:rPr>
              <a:t>(Hiroshige 2001, Cano 2007) </a:t>
            </a:r>
            <a:r>
              <a:rPr lang="en-GB" dirty="0">
                <a:latin typeface="Calibri"/>
                <a:ea typeface="Calibri"/>
                <a:cs typeface="Calibri"/>
                <a:sym typeface="Calibri"/>
              </a:rPr>
              <a:t>showed inconclusive effects of IDPN on dietary energy and protein intakes.</a:t>
            </a:r>
            <a:endParaRPr dirty="0">
              <a:latin typeface="Calibri"/>
              <a:ea typeface="Calibri"/>
              <a:cs typeface="Calibri"/>
              <a:sym typeface="Calibri"/>
            </a:endParaRPr>
          </a:p>
        </p:txBody>
      </p:sp>
      <p:sp>
        <p:nvSpPr>
          <p:cNvPr id="172" name="Google Shape;17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extLst>
      <p:ext uri="{BB962C8B-B14F-4D97-AF65-F5344CB8AC3E}">
        <p14:creationId xmlns:p14="http://schemas.microsoft.com/office/powerpoint/2010/main" val="43890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baseline="0" dirty="0"/>
              <a:t>This is a study from the French study group for nutrition in dialysis.</a:t>
            </a:r>
          </a:p>
          <a:p>
            <a:pPr>
              <a:buFont typeface="Arial" panose="020B0604020202020204" pitchFamily="34" charset="0"/>
              <a:buChar char="•"/>
            </a:pPr>
            <a:r>
              <a:rPr lang="en-GB" baseline="0" dirty="0"/>
              <a:t>They carried out by-far the largest and best-executed nutritional intervention study on IDPN in maintenance haemodialysis patients presented with protein-energy wasting.</a:t>
            </a:r>
          </a:p>
          <a:p>
            <a:pPr>
              <a:buFont typeface="Arial" panose="020B0604020202020204" pitchFamily="34" charset="0"/>
              <a:buChar char="•"/>
            </a:pPr>
            <a:r>
              <a:rPr lang="en-GB" baseline="0" dirty="0"/>
              <a:t>They enrolled 186 patients, with signs of protein-energy wasting.</a:t>
            </a:r>
          </a:p>
          <a:p>
            <a:pPr>
              <a:buFont typeface="Arial" panose="020B0604020202020204" pitchFamily="34" charset="0"/>
              <a:buChar char="•"/>
            </a:pPr>
            <a:r>
              <a:rPr lang="en-GB" baseline="0" dirty="0"/>
              <a:t>Patients were then randomised to either IDPN plus ONS group, or ONS only groups, both groups were prescribed the same amount of calories and protein.</a:t>
            </a:r>
          </a:p>
          <a:p>
            <a:pPr>
              <a:buFont typeface="Arial" panose="020B0604020202020204" pitchFamily="34" charset="0"/>
              <a:buChar char="•"/>
            </a:pPr>
            <a:r>
              <a:rPr lang="en-GB" baseline="0" dirty="0"/>
              <a:t>Over 2 years, they observed similar improvements of nutritional parameters in both groups, including raised BMI, serum albumin and serum pre-albumin.</a:t>
            </a:r>
          </a:p>
          <a:p>
            <a:pPr>
              <a:buFont typeface="Arial" panose="020B0604020202020204" pitchFamily="34" charset="0"/>
              <a:buChar char="•"/>
            </a:pPr>
            <a:r>
              <a:rPr lang="en-GB" baseline="0" dirty="0"/>
              <a:t>If we now take a look at the survival analysis, comparing the 2 groups over 2 years. As you can see, mortality rates were similar at around 42%</a:t>
            </a:r>
          </a:p>
          <a:p>
            <a:pPr>
              <a:buFont typeface="Arial" panose="020B0604020202020204" pitchFamily="34" charset="0"/>
              <a:buChar char="•"/>
            </a:pPr>
            <a:r>
              <a:rPr lang="en-GB" baseline="0" dirty="0"/>
              <a:t>In addition to mortality, IDPN did not improve hospitalisation rates, functional status, BMI and laboratory markers of nutritional status over 2 years.</a:t>
            </a:r>
          </a:p>
          <a:p>
            <a:endParaRPr lang="en-GB" dirty="0"/>
          </a:p>
        </p:txBody>
      </p:sp>
      <p:sp>
        <p:nvSpPr>
          <p:cNvPr id="4" name="Slide Number Placeholder 3"/>
          <p:cNvSpPr>
            <a:spLocks noGrp="1"/>
          </p:cNvSpPr>
          <p:nvPr>
            <p:ph type="sldNum" sz="quarter" idx="10"/>
          </p:nvPr>
        </p:nvSpPr>
        <p:spPr/>
        <p:txBody>
          <a:bodyPr/>
          <a:lstStyle/>
          <a:p>
            <a:fld id="{EB843137-0E58-4934-A532-E4A89AA523D9}" type="slidenum">
              <a:rPr lang="en-GB" smtClean="0"/>
              <a:t>21</a:t>
            </a:fld>
            <a:endParaRPr lang="en-GB" dirty="0"/>
          </a:p>
        </p:txBody>
      </p:sp>
    </p:spTree>
    <p:extLst>
      <p:ext uri="{BB962C8B-B14F-4D97-AF65-F5344CB8AC3E}">
        <p14:creationId xmlns:p14="http://schemas.microsoft.com/office/powerpoint/2010/main" val="26768744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lnSpc>
                <a:spcPct val="107000"/>
              </a:lnSpc>
              <a:spcBef>
                <a:spcPts val="0"/>
              </a:spcBef>
              <a:spcAft>
                <a:spcPts val="0"/>
              </a:spcAft>
              <a:buClr>
                <a:schemeClr val="dk1"/>
              </a:buClr>
              <a:buSzPts val="1800"/>
              <a:buFont typeface="Noto Sans Symbols"/>
              <a:buNone/>
            </a:pPr>
            <a:r>
              <a:rPr lang="en-US" b="1" dirty="0">
                <a:latin typeface="Calibri"/>
                <a:ea typeface="Calibri"/>
                <a:cs typeface="Calibri"/>
                <a:sym typeface="Calibri"/>
              </a:rPr>
              <a:t>Implementation Considerations</a:t>
            </a:r>
            <a:endParaRPr dirty="0">
              <a:latin typeface="Calibri"/>
              <a:ea typeface="Calibri"/>
              <a:cs typeface="Calibri"/>
              <a:sym typeface="Calibri"/>
            </a:endParaRPr>
          </a:p>
          <a:p>
            <a:pPr marL="342900" marR="0" lvl="0" indent="-304800" algn="just" rtl="0">
              <a:lnSpc>
                <a:spcPct val="107000"/>
              </a:lnSpc>
              <a:spcBef>
                <a:spcPts val="0"/>
              </a:spcBef>
              <a:spcAft>
                <a:spcPts val="0"/>
              </a:spcAft>
              <a:buClr>
                <a:schemeClr val="dk1"/>
              </a:buClr>
              <a:buSzPts val="1200"/>
              <a:buFont typeface="Calibri"/>
              <a:buChar char="∙"/>
            </a:pPr>
            <a:r>
              <a:rPr lang="en-US" dirty="0">
                <a:latin typeface="Calibri"/>
                <a:ea typeface="Calibri"/>
                <a:cs typeface="Calibri"/>
                <a:sym typeface="Calibri"/>
              </a:rPr>
              <a:t>Increased risk for infectious complications and the high cost of IDPN are the greatest barriers for regular use of IDPN.</a:t>
            </a:r>
            <a:endParaRPr dirty="0">
              <a:latin typeface="Calibri"/>
              <a:ea typeface="Calibri"/>
              <a:cs typeface="Calibri"/>
              <a:sym typeface="Calibri"/>
            </a:endParaRPr>
          </a:p>
          <a:p>
            <a:pPr marL="342900" marR="0" lvl="0" indent="-304800" algn="just" rtl="0">
              <a:lnSpc>
                <a:spcPct val="107000"/>
              </a:lnSpc>
              <a:spcBef>
                <a:spcPts val="0"/>
              </a:spcBef>
              <a:spcAft>
                <a:spcPts val="0"/>
              </a:spcAft>
              <a:buClr>
                <a:schemeClr val="dk1"/>
              </a:buClr>
              <a:buSzPts val="1200"/>
              <a:buFont typeface="Calibri"/>
              <a:buChar char="∙"/>
            </a:pPr>
            <a:r>
              <a:rPr lang="en-US" dirty="0">
                <a:latin typeface="Calibri"/>
                <a:ea typeface="Calibri"/>
                <a:cs typeface="Calibri"/>
                <a:sym typeface="Calibri"/>
              </a:rPr>
              <a:t>MHD patients meeting all of the following 3 criteria may benefit from IDPN therapy:</a:t>
            </a:r>
            <a:endParaRPr dirty="0">
              <a:latin typeface="Calibri"/>
              <a:ea typeface="Calibri"/>
              <a:cs typeface="Calibri"/>
              <a:sym typeface="Calibri"/>
            </a:endParaRPr>
          </a:p>
          <a:p>
            <a:pPr marL="457200" marR="0" lvl="0" indent="0" algn="just" rtl="0">
              <a:spcBef>
                <a:spcPts val="800"/>
              </a:spcBef>
              <a:spcAft>
                <a:spcPts val="0"/>
              </a:spcAft>
              <a:buNone/>
            </a:pPr>
            <a:r>
              <a:rPr lang="en-US" dirty="0">
                <a:latin typeface="Calibri"/>
                <a:ea typeface="Calibri"/>
                <a:cs typeface="Calibri"/>
                <a:sym typeface="Calibri"/>
              </a:rPr>
              <a:t>1) evidence of PEW and inadequate dietary protein and/or energy intake</a:t>
            </a:r>
            <a:endParaRPr dirty="0">
              <a:latin typeface="Calibri"/>
              <a:ea typeface="Calibri"/>
              <a:cs typeface="Calibri"/>
              <a:sym typeface="Calibri"/>
            </a:endParaRPr>
          </a:p>
          <a:p>
            <a:pPr marL="457200" marR="0" lvl="0" indent="0" algn="just" rtl="0">
              <a:spcBef>
                <a:spcPts val="800"/>
              </a:spcBef>
              <a:spcAft>
                <a:spcPts val="0"/>
              </a:spcAft>
              <a:buNone/>
            </a:pPr>
            <a:r>
              <a:rPr lang="en-US" dirty="0">
                <a:latin typeface="Calibri"/>
                <a:ea typeface="Calibri"/>
                <a:cs typeface="Calibri"/>
                <a:sym typeface="Calibri"/>
              </a:rPr>
              <a:t>2) inability to administer or tolerate adequate oral nutrition, including food supplements or enteral feeding </a:t>
            </a:r>
            <a:endParaRPr dirty="0">
              <a:latin typeface="Calibri"/>
              <a:ea typeface="Calibri"/>
              <a:cs typeface="Calibri"/>
              <a:sym typeface="Calibri"/>
            </a:endParaRPr>
          </a:p>
          <a:p>
            <a:pPr marL="457200" marR="0" lvl="0" indent="0" algn="just" rtl="0">
              <a:spcBef>
                <a:spcPts val="800"/>
              </a:spcBef>
              <a:spcAft>
                <a:spcPts val="0"/>
              </a:spcAft>
              <a:buNone/>
            </a:pPr>
            <a:r>
              <a:rPr lang="en-US" dirty="0">
                <a:latin typeface="Calibri"/>
                <a:ea typeface="Calibri"/>
                <a:cs typeface="Calibri"/>
                <a:sym typeface="Calibri"/>
              </a:rPr>
              <a:t>3) protein and energy requirements can be met when IDPN is used in conjunction with oral intake or enteral feeding</a:t>
            </a:r>
            <a:endParaRPr dirty="0">
              <a:latin typeface="Calibri"/>
              <a:ea typeface="Calibri"/>
              <a:cs typeface="Calibri"/>
              <a:sym typeface="Calibri"/>
            </a:endParaRPr>
          </a:p>
          <a:p>
            <a:pPr marL="342900" marR="0" lvl="0" indent="-304800" algn="just" rtl="0">
              <a:lnSpc>
                <a:spcPct val="107000"/>
              </a:lnSpc>
              <a:spcBef>
                <a:spcPts val="800"/>
              </a:spcBef>
              <a:spcAft>
                <a:spcPts val="0"/>
              </a:spcAft>
              <a:buClr>
                <a:schemeClr val="dk1"/>
              </a:buClr>
              <a:buSzPts val="1200"/>
              <a:buFont typeface="Calibri"/>
              <a:buChar char="∙"/>
            </a:pPr>
            <a:r>
              <a:rPr lang="en-US" dirty="0">
                <a:latin typeface="Calibri"/>
                <a:ea typeface="Calibri"/>
                <a:cs typeface="Calibri"/>
                <a:sym typeface="Calibri"/>
              </a:rPr>
              <a:t>IDPN therapy should not be considered as a long-term approach of nutritional support. It should be discontinued and ONS should be attempted as soon as improvements in nutritional status are observed and patients are capable of using the oral or enteral route. Specific criteria for improvement should be patient specific.</a:t>
            </a:r>
            <a:endParaRPr dirty="0">
              <a:latin typeface="Calibri"/>
              <a:ea typeface="Calibri"/>
              <a:cs typeface="Calibri"/>
              <a:sym typeface="Calibri"/>
            </a:endParaRPr>
          </a:p>
          <a:p>
            <a:pPr marL="342900" marR="0" lvl="0" indent="-304800" algn="just" rtl="0">
              <a:lnSpc>
                <a:spcPct val="107000"/>
              </a:lnSpc>
              <a:spcBef>
                <a:spcPts val="0"/>
              </a:spcBef>
              <a:spcAft>
                <a:spcPts val="0"/>
              </a:spcAft>
              <a:buClr>
                <a:schemeClr val="dk1"/>
              </a:buClr>
              <a:buSzPts val="1200"/>
              <a:buFont typeface="Calibri"/>
              <a:buChar char="∙"/>
            </a:pPr>
            <a:r>
              <a:rPr lang="en-US" dirty="0">
                <a:latin typeface="Calibri"/>
                <a:ea typeface="Calibri"/>
                <a:cs typeface="Calibri"/>
                <a:sym typeface="Calibri"/>
              </a:rPr>
              <a:t>If IDPN therapy in conjunction with oral intake does not achieve the nutritional requirements of the patient or the gastrointestinal tract is impaired, TPN given on a daily basis should be considered.</a:t>
            </a:r>
            <a:endParaRPr dirty="0">
              <a:latin typeface="Calibri"/>
              <a:ea typeface="Calibri"/>
              <a:cs typeface="Calibri"/>
              <a:sym typeface="Calibri"/>
            </a:endParaRPr>
          </a:p>
          <a:p>
            <a:pPr marL="0" lvl="0" indent="0" algn="l" rtl="0">
              <a:spcBef>
                <a:spcPts val="800"/>
              </a:spcBef>
              <a:spcAft>
                <a:spcPts val="0"/>
              </a:spcAft>
              <a:buNone/>
            </a:pPr>
            <a:endParaRPr dirty="0">
              <a:latin typeface="Calibri"/>
              <a:ea typeface="Calibri"/>
              <a:cs typeface="Calibri"/>
              <a:sym typeface="Calibri"/>
            </a:endParaRPr>
          </a:p>
        </p:txBody>
      </p:sp>
      <p:sp>
        <p:nvSpPr>
          <p:cNvPr id="179" name="Google Shape;179;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PEW is common among patients receiving maintenance PD and is associated with increased morbidity and mortality. Inflammation, acidosis, insulin resistance, insufficient dietary intakes of protein and energy as a result of anorexia, and peritoneal losses of proteins and amino acids contribute to PEW.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Intraperitoneal amino acid (IPAA) supplementation was introduced to compensate for low protein intake and protein losses. Substituting amino acids for glucose in PD solutions should increase the amino acid intake and decrease the net amino acid losses of the patient, thereby increasing the net intake of protein precursors. IPAA supplementation may also reduce the infused carbohydrate load, thereby reducing the risk for hyperglycemia and the tendency to hypertriglyceridemia.</a:t>
            </a:r>
            <a:endParaRPr dirty="0"/>
          </a:p>
          <a:p>
            <a:pPr marL="0" lvl="0" indent="0" algn="l" rtl="0">
              <a:spcBef>
                <a:spcPts val="0"/>
              </a:spcBef>
              <a:spcAft>
                <a:spcPts val="0"/>
              </a:spcAft>
              <a:buNone/>
            </a:pPr>
            <a:endParaRPr dirty="0"/>
          </a:p>
        </p:txBody>
      </p:sp>
      <p:sp>
        <p:nvSpPr>
          <p:cNvPr id="195" name="Google Shape;195;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This evidence review included 3 studies that examined the effect of IPAA supplementation on nutritional status in malnourished PD patients, including 2 RCTs (Jones 1998, Li 2003) </a:t>
            </a:r>
            <a:r>
              <a:rPr lang="en-US" sz="1800" dirty="0">
                <a:solidFill>
                  <a:srgbClr val="000000"/>
                </a:solidFill>
                <a:latin typeface="Times New Roman"/>
                <a:ea typeface="Times New Roman"/>
                <a:cs typeface="Times New Roman"/>
                <a:sym typeface="Times New Roman"/>
              </a:rPr>
              <a:t>and 1 nonrandomized crossover trial (Misra 1997)</a:t>
            </a:r>
            <a:r>
              <a:rPr lang="en-US" sz="1800" dirty="0">
                <a:solidFill>
                  <a:srgbClr val="0000FF"/>
                </a:solidFill>
                <a:latin typeface="Times New Roman"/>
                <a:ea typeface="Times New Roman"/>
                <a:cs typeface="Times New Roman"/>
                <a:sym typeface="Times New Roman"/>
              </a:rPr>
              <a:t>.</a:t>
            </a:r>
          </a:p>
          <a:p>
            <a:pPr marL="285750" marR="0" lvl="0" indent="-285750" algn="l" rtl="0">
              <a:lnSpc>
                <a:spcPct val="100000"/>
              </a:lnSpc>
              <a:spcBef>
                <a:spcPts val="0"/>
              </a:spcBef>
              <a:spcAft>
                <a:spcPts val="0"/>
              </a:spcAft>
              <a:buClr>
                <a:schemeClr val="dk1"/>
              </a:buClr>
              <a:buSzPts val="1800"/>
              <a:buFont typeface="Arial"/>
              <a:buChar char="•"/>
            </a:pPr>
            <a:endParaRPr lang="en-US" sz="1800" dirty="0">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Arial"/>
              <a:buNone/>
            </a:pPr>
            <a:r>
              <a:rPr lang="en-US" sz="1800" b="1" dirty="0">
                <a:solidFill>
                  <a:srgbClr val="0000FF"/>
                </a:solidFill>
                <a:latin typeface="Times New Roman"/>
                <a:ea typeface="Times New Roman"/>
                <a:cs typeface="Times New Roman"/>
                <a:sym typeface="Times New Roman"/>
              </a:rPr>
              <a:t>Anthropometric Measurements of Nutritional Status</a:t>
            </a:r>
          </a:p>
          <a:p>
            <a:pPr marL="285750" marR="0" lvl="0" indent="-285750" algn="l" rtl="0">
              <a:lnSpc>
                <a:spcPct val="100000"/>
              </a:lnSpc>
              <a:spcBef>
                <a:spcPts val="0"/>
              </a:spcBef>
              <a:spcAft>
                <a:spcPts val="0"/>
              </a:spcAft>
              <a:buClr>
                <a:schemeClr val="dk1"/>
              </a:buClr>
              <a:buSzPts val="1800"/>
              <a:buFont typeface="Arial"/>
              <a:buChar char="•"/>
            </a:pPr>
            <a:r>
              <a:rPr lang="en-US" sz="1800" dirty="0">
                <a:solidFill>
                  <a:srgbClr val="0000FF"/>
                </a:solidFill>
                <a:latin typeface="Times New Roman"/>
                <a:ea typeface="Times New Roman"/>
                <a:cs typeface="Times New Roman"/>
                <a:sym typeface="Times New Roman"/>
              </a:rPr>
              <a:t>Two RCTs </a:t>
            </a:r>
            <a:r>
              <a:rPr lang="en-US" sz="1800" dirty="0">
                <a:latin typeface="Times New Roman"/>
                <a:ea typeface="Times New Roman"/>
                <a:cs typeface="Times New Roman"/>
                <a:sym typeface="Times New Roman"/>
              </a:rPr>
              <a:t>(Jones 1998, Li 2003) </a:t>
            </a:r>
            <a:r>
              <a:rPr lang="en-US" sz="1800" dirty="0">
                <a:solidFill>
                  <a:srgbClr val="0000FF"/>
                </a:solidFill>
                <a:latin typeface="Times New Roman"/>
                <a:ea typeface="Times New Roman"/>
                <a:cs typeface="Times New Roman"/>
                <a:sym typeface="Times New Roman"/>
              </a:rPr>
              <a:t>examined the effect of IPAA on anthropometric measurements in malnourished PD patients.</a:t>
            </a:r>
          </a:p>
          <a:p>
            <a:pPr marL="285750" marR="0" lvl="0" indent="-285750" algn="l" rtl="0">
              <a:lnSpc>
                <a:spcPct val="100000"/>
              </a:lnSpc>
              <a:spcBef>
                <a:spcPts val="0"/>
              </a:spcBef>
              <a:spcAft>
                <a:spcPts val="0"/>
              </a:spcAft>
              <a:buClr>
                <a:schemeClr val="dk1"/>
              </a:buClr>
              <a:buSzPts val="1800"/>
              <a:buFont typeface="Arial"/>
              <a:buChar char="•"/>
            </a:pPr>
            <a:r>
              <a:rPr lang="en-US" sz="1800" dirty="0">
                <a:solidFill>
                  <a:srgbClr val="0000FF"/>
                </a:solidFill>
                <a:latin typeface="Times New Roman"/>
                <a:ea typeface="Times New Roman"/>
                <a:cs typeface="Times New Roman"/>
                <a:sym typeface="Times New Roman"/>
              </a:rPr>
              <a:t>MAMC, TSF measurements, and FM were maintained at 3 months and 3 years in patients receiving either IPAA or standard dextrose dialysate </a:t>
            </a:r>
            <a:r>
              <a:rPr lang="en-US" sz="1800" dirty="0">
                <a:latin typeface="Times New Roman"/>
                <a:ea typeface="Times New Roman"/>
                <a:cs typeface="Times New Roman"/>
                <a:sym typeface="Times New Roman"/>
              </a:rPr>
              <a:t>(Jones 1998, Li 2003)</a:t>
            </a:r>
            <a:r>
              <a:rPr lang="en-US" sz="1800" dirty="0">
                <a:solidFill>
                  <a:srgbClr val="0000FF"/>
                </a:solidFill>
                <a:latin typeface="Times New Roman"/>
                <a:ea typeface="Times New Roman"/>
                <a:cs typeface="Times New Roman"/>
                <a:sym typeface="Times New Roman"/>
              </a:rPr>
              <a:t>.  The results from these studies indicated that substituting amino acid dialysate for dextrose dialysate had no effect on anthropometric measurements.</a:t>
            </a:r>
          </a:p>
          <a:p>
            <a:pPr marL="285750" marR="0" lvl="0" indent="-285750" algn="l" rtl="0">
              <a:lnSpc>
                <a:spcPct val="100000"/>
              </a:lnSpc>
              <a:spcBef>
                <a:spcPts val="0"/>
              </a:spcBef>
              <a:spcAft>
                <a:spcPts val="0"/>
              </a:spcAft>
              <a:buClr>
                <a:schemeClr val="dk1"/>
              </a:buClr>
              <a:buSzPts val="1800"/>
              <a:buFont typeface="Arial"/>
              <a:buChar char="•"/>
            </a:pPr>
            <a:endParaRPr lang="en-US" sz="1800" dirty="0">
              <a:solidFill>
                <a:srgbClr val="0000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chemeClr val="dk1"/>
              </a:buClr>
              <a:buSzPts val="1800"/>
              <a:buFont typeface="Arial"/>
              <a:buNone/>
            </a:pPr>
            <a:r>
              <a:rPr lang="en-US" sz="1800" b="1" dirty="0">
                <a:solidFill>
                  <a:srgbClr val="0000FF"/>
                </a:solidFill>
                <a:latin typeface="Times New Roman"/>
                <a:ea typeface="Times New Roman"/>
                <a:cs typeface="Times New Roman"/>
                <a:sym typeface="Times New Roman"/>
              </a:rPr>
              <a:t>Laboratory Measures of Nutritional Status</a:t>
            </a:r>
          </a:p>
          <a:p>
            <a:pPr marL="285750" marR="0" lvl="0" indent="-285750" algn="l" rtl="0">
              <a:lnSpc>
                <a:spcPct val="100000"/>
              </a:lnSpc>
              <a:spcBef>
                <a:spcPts val="0"/>
              </a:spcBef>
              <a:spcAft>
                <a:spcPts val="0"/>
              </a:spcAft>
              <a:buClr>
                <a:schemeClr val="dk1"/>
              </a:buClr>
              <a:buSzPts val="1800"/>
              <a:buFont typeface="Arial"/>
              <a:buChar char="•"/>
            </a:pPr>
            <a:r>
              <a:rPr lang="en-US" sz="1800" dirty="0">
                <a:solidFill>
                  <a:srgbClr val="0000FF"/>
                </a:solidFill>
                <a:latin typeface="Times New Roman"/>
                <a:ea typeface="Times New Roman"/>
                <a:cs typeface="Times New Roman"/>
                <a:sym typeface="Times New Roman"/>
              </a:rPr>
              <a:t>Two RCTs </a:t>
            </a:r>
            <a:r>
              <a:rPr lang="en-US" sz="1800" dirty="0">
                <a:latin typeface="Times New Roman"/>
                <a:ea typeface="Times New Roman"/>
                <a:cs typeface="Times New Roman"/>
                <a:sym typeface="Times New Roman"/>
              </a:rPr>
              <a:t>(Jones 1998, Li 2003) </a:t>
            </a:r>
            <a:r>
              <a:rPr lang="en-US" sz="1800" dirty="0">
                <a:solidFill>
                  <a:srgbClr val="0000FF"/>
                </a:solidFill>
                <a:latin typeface="Times New Roman"/>
                <a:ea typeface="Times New Roman"/>
                <a:cs typeface="Times New Roman"/>
                <a:sym typeface="Times New Roman"/>
              </a:rPr>
              <a:t>and 1 NR crossover trial (Misra 1997) examined the effect of IPAA on serum albumin, prealbumin, and transferrin levels in malnourished PD patients.</a:t>
            </a:r>
          </a:p>
          <a:p>
            <a:pPr marL="285750" marR="0" lvl="0" indent="-285750" algn="l" rtl="0">
              <a:lnSpc>
                <a:spcPct val="100000"/>
              </a:lnSpc>
              <a:spcBef>
                <a:spcPts val="0"/>
              </a:spcBef>
              <a:spcAft>
                <a:spcPts val="0"/>
              </a:spcAft>
              <a:buClr>
                <a:schemeClr val="dk1"/>
              </a:buClr>
              <a:buSzPts val="1800"/>
              <a:buFont typeface="Arial"/>
              <a:buChar char="•"/>
            </a:pPr>
            <a:r>
              <a:rPr lang="en-US" sz="1800" dirty="0">
                <a:solidFill>
                  <a:srgbClr val="0000FF"/>
                </a:solidFill>
                <a:latin typeface="Times New Roman"/>
                <a:ea typeface="Times New Roman"/>
                <a:cs typeface="Times New Roman"/>
                <a:sym typeface="Times New Roman"/>
              </a:rPr>
              <a:t>One RCT </a:t>
            </a:r>
            <a:r>
              <a:rPr lang="en-US" sz="1800" dirty="0">
                <a:latin typeface="Times New Roman"/>
                <a:ea typeface="Times New Roman"/>
                <a:cs typeface="Times New Roman"/>
                <a:sym typeface="Times New Roman"/>
              </a:rPr>
              <a:t>(Jones 1998) evaluated the effect of IPAA on total protein level.</a:t>
            </a:r>
          </a:p>
          <a:p>
            <a:pPr marL="285750" marR="0" lvl="0" indent="-285750" algn="l" rtl="0">
              <a:lnSpc>
                <a:spcPct val="100000"/>
              </a:lnSpc>
              <a:spcBef>
                <a:spcPts val="0"/>
              </a:spcBef>
              <a:spcAft>
                <a:spcPts val="0"/>
              </a:spcAft>
              <a:buClr>
                <a:schemeClr val="dk1"/>
              </a:buClr>
              <a:buSzPts val="1800"/>
              <a:buFont typeface="Arial"/>
              <a:buChar char="•"/>
            </a:pPr>
            <a:r>
              <a:rPr lang="en-US" sz="1800" dirty="0">
                <a:solidFill>
                  <a:srgbClr val="0000FF"/>
                </a:solidFill>
                <a:latin typeface="Times New Roman"/>
                <a:ea typeface="Times New Roman"/>
                <a:cs typeface="Times New Roman"/>
                <a:sym typeface="Times New Roman"/>
              </a:rPr>
              <a:t>The findings from these studies concluded that substituting amino acid dialysate for dextrose dialysate in malnourished PD patients did not affect serum albumin, prealbumin, transferrin, and total protein levels compared with those receiving dextrose dialysate only.</a:t>
            </a:r>
          </a:p>
          <a:p>
            <a:pPr marL="285750" marR="0" lvl="0" indent="-285750" algn="l" rtl="0">
              <a:lnSpc>
                <a:spcPct val="100000"/>
              </a:lnSpc>
              <a:spcBef>
                <a:spcPts val="0"/>
              </a:spcBef>
              <a:spcAft>
                <a:spcPts val="0"/>
              </a:spcAft>
              <a:buClr>
                <a:schemeClr val="dk1"/>
              </a:buClr>
              <a:buSzPts val="1800"/>
              <a:buFont typeface="Arial"/>
              <a:buChar char="•"/>
            </a:pPr>
            <a:endParaRPr lang="en-US" sz="1800" dirty="0">
              <a:solidFill>
                <a:srgbClr val="0000FF"/>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Arial"/>
              <a:buChar char="•"/>
            </a:pPr>
            <a:endParaRPr lang="en-US" sz="1800" dirty="0">
              <a:solidFill>
                <a:srgbClr val="000000"/>
              </a:solidFill>
              <a:latin typeface="Times New Roman"/>
              <a:ea typeface="Times New Roman"/>
              <a:cs typeface="Times New Roman"/>
              <a:sym typeface="Times New Roman"/>
            </a:endParaRPr>
          </a:p>
        </p:txBody>
      </p:sp>
      <p:sp>
        <p:nvSpPr>
          <p:cNvPr id="202" name="Google Shape;20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extLst>
      <p:ext uri="{BB962C8B-B14F-4D97-AF65-F5344CB8AC3E}">
        <p14:creationId xmlns:p14="http://schemas.microsoft.com/office/powerpoint/2010/main" val="9483891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1" dirty="0">
                <a:solidFill>
                  <a:srgbClr val="000000"/>
                </a:solidFill>
                <a:latin typeface="Times New Roman"/>
                <a:ea typeface="Times New Roman"/>
                <a:cs typeface="Times New Roman"/>
                <a:sym typeface="Times New Roman"/>
              </a:rPr>
              <a:t>Electrolyte Levels</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800" dirty="0">
                <a:solidFill>
                  <a:srgbClr val="000000"/>
                </a:solidFill>
                <a:latin typeface="Times New Roman"/>
                <a:ea typeface="Times New Roman"/>
                <a:cs typeface="Times New Roman"/>
                <a:sym typeface="Times New Roman"/>
              </a:rPr>
              <a:t>One RCT </a:t>
            </a:r>
            <a:r>
              <a:rPr lang="en-US" sz="1800" dirty="0">
                <a:solidFill>
                  <a:schemeClr val="dk1"/>
                </a:solidFill>
              </a:rPr>
              <a:t>(Jones 1998) </a:t>
            </a:r>
            <a:r>
              <a:rPr lang="en-US" sz="1800" dirty="0">
                <a:solidFill>
                  <a:srgbClr val="000000"/>
                </a:solidFill>
                <a:latin typeface="Times New Roman"/>
                <a:ea typeface="Times New Roman"/>
                <a:cs typeface="Times New Roman"/>
                <a:sym typeface="Times New Roman"/>
              </a:rPr>
              <a:t>and 1 NR crossover trial </a:t>
            </a:r>
            <a:r>
              <a:rPr lang="en-US" sz="1800" dirty="0">
                <a:solidFill>
                  <a:schemeClr val="dk1"/>
                </a:solidFill>
              </a:rPr>
              <a:t>(Misra 1997)</a:t>
            </a:r>
            <a:r>
              <a:rPr lang="en-US" sz="2400" dirty="0">
                <a:solidFill>
                  <a:schemeClr val="dk1"/>
                </a:solidFill>
                <a:latin typeface="Arial"/>
                <a:cs typeface="Arial"/>
                <a:sym typeface="Arial"/>
              </a:rPr>
              <a:t> </a:t>
            </a:r>
            <a:r>
              <a:rPr lang="en-US" sz="1800" dirty="0">
                <a:solidFill>
                  <a:srgbClr val="000000"/>
                </a:solidFill>
                <a:latin typeface="Times New Roman"/>
                <a:ea typeface="Times New Roman"/>
                <a:cs typeface="Times New Roman"/>
                <a:sym typeface="Times New Roman"/>
              </a:rPr>
              <a:t>examined the effect of IPAA on electrolyte levels in malnourished PD patients.</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800" dirty="0">
                <a:solidFill>
                  <a:srgbClr val="000000"/>
                </a:solidFill>
                <a:latin typeface="Times New Roman"/>
                <a:ea typeface="Times New Roman"/>
                <a:cs typeface="Times New Roman"/>
                <a:sym typeface="Times New Roman"/>
              </a:rPr>
              <a:t>The findings from these studies suggested that substituting amino acid dialysate for dextrose dialysate in malnourished PD patients decreased their phosphate and bicarbonate levels, but the effect on potassium levels was unclear </a:t>
            </a:r>
            <a:r>
              <a:rPr lang="en-US" sz="1800" dirty="0">
                <a:solidFill>
                  <a:schemeClr val="dk1"/>
                </a:solidFill>
              </a:rPr>
              <a:t>(Jones 1998, Misra 1997)</a:t>
            </a:r>
            <a:r>
              <a:rPr lang="en-US" sz="1800" dirty="0">
                <a:solidFill>
                  <a:srgbClr val="000000"/>
                </a:solidFill>
                <a:latin typeface="Times New Roman"/>
                <a:ea typeface="Times New Roman"/>
                <a:cs typeface="Times New Roman"/>
                <a:sym typeface="Times New Roman"/>
              </a:rPr>
              <a:t>.</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endParaRPr lang="en-US" sz="1800" dirty="0">
              <a:solidFill>
                <a:srgbClr val="000000"/>
              </a:solidFill>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chemeClr val="dk1"/>
              </a:buClr>
              <a:buSzPts val="1800"/>
              <a:buFont typeface="Arial"/>
              <a:buNone/>
              <a:tabLst/>
              <a:defRPr/>
            </a:pPr>
            <a:r>
              <a:rPr lang="en-US" sz="1800" b="1" dirty="0">
                <a:solidFill>
                  <a:srgbClr val="000000"/>
                </a:solidFill>
                <a:latin typeface="Times New Roman"/>
                <a:ea typeface="Times New Roman"/>
                <a:cs typeface="Times New Roman"/>
                <a:sym typeface="Times New Roman"/>
              </a:rPr>
              <a:t>Dietary Intake (Protein and Energy Intake)</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800" dirty="0">
                <a:solidFill>
                  <a:srgbClr val="000000"/>
                </a:solidFill>
                <a:latin typeface="Times New Roman"/>
                <a:ea typeface="Times New Roman"/>
                <a:cs typeface="Times New Roman"/>
                <a:sym typeface="Times New Roman"/>
              </a:rPr>
              <a:t>Only one RCT </a:t>
            </a:r>
            <a:r>
              <a:rPr lang="en-US" sz="1800" dirty="0">
                <a:solidFill>
                  <a:schemeClr val="dk1"/>
                </a:solidFill>
              </a:rPr>
              <a:t>(Jones 1998) examined the effect of IPAA supplementation on total and oral protein and energy intakes in malnourished PD patients.</a:t>
            </a:r>
          </a:p>
          <a:p>
            <a:pPr marL="285750" marR="0" lvl="0" indent="-285750" algn="l" defTabSz="914400" rtl="0" eaLnBrk="1" fontAlgn="auto" latinLnBrk="0" hangingPunct="1">
              <a:lnSpc>
                <a:spcPct val="100000"/>
              </a:lnSpc>
              <a:spcBef>
                <a:spcPts val="0"/>
              </a:spcBef>
              <a:spcAft>
                <a:spcPts val="0"/>
              </a:spcAft>
              <a:buClr>
                <a:schemeClr val="dk1"/>
              </a:buClr>
              <a:buSzPts val="1800"/>
              <a:buFont typeface="Arial"/>
              <a:buChar char="•"/>
              <a:tabLst/>
              <a:defRPr/>
            </a:pPr>
            <a:r>
              <a:rPr lang="en-US" sz="1800" dirty="0">
                <a:solidFill>
                  <a:schemeClr val="dk1"/>
                </a:solidFill>
                <a:latin typeface="Times New Roman"/>
                <a:ea typeface="Times New Roman"/>
                <a:cs typeface="Times New Roman"/>
                <a:sym typeface="Times New Roman"/>
              </a:rPr>
              <a:t>Compared with baseline intake levels, total protein and energy intakes upon study completion increased significantly in patients receiving IPAA, but significant increases were not observed in patients receiving standard dextrose dialysate.  Despite this, there were no between-group differences for both protein and energy intakes.</a:t>
            </a:r>
            <a:endParaRPr lang="en-US" sz="1800" dirty="0">
              <a:solidFill>
                <a:srgbClr val="000000"/>
              </a:solidFill>
              <a:latin typeface="Times New Roman"/>
              <a:ea typeface="Times New Roman"/>
              <a:cs typeface="Times New Roman"/>
              <a:sym typeface="Times New Roman"/>
            </a:endParaRPr>
          </a:p>
          <a:p>
            <a:pPr marL="285750" marR="0" lvl="0" indent="-285750" algn="l" rtl="0">
              <a:lnSpc>
                <a:spcPct val="100000"/>
              </a:lnSpc>
              <a:spcBef>
                <a:spcPts val="0"/>
              </a:spcBef>
              <a:spcAft>
                <a:spcPts val="0"/>
              </a:spcAft>
              <a:buClr>
                <a:schemeClr val="dk1"/>
              </a:buClr>
              <a:buSzPts val="1800"/>
              <a:buFont typeface="Arial"/>
              <a:buChar char="•"/>
            </a:pPr>
            <a:endParaRPr lang="en-US" sz="1800" dirty="0">
              <a:solidFill>
                <a:srgbClr val="000000"/>
              </a:solidFill>
              <a:latin typeface="Times New Roman"/>
              <a:ea typeface="Times New Roman"/>
              <a:cs typeface="Times New Roman"/>
              <a:sym typeface="Times New Roman"/>
            </a:endParaRPr>
          </a:p>
        </p:txBody>
      </p:sp>
      <p:sp>
        <p:nvSpPr>
          <p:cNvPr id="202" name="Google Shape;202;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extLst>
      <p:ext uri="{BB962C8B-B14F-4D97-AF65-F5344CB8AC3E}">
        <p14:creationId xmlns:p14="http://schemas.microsoft.com/office/powerpoint/2010/main" val="1916009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The included studies assessed only intermediate nutrition-related outcome measures, including dietary intake (total energy and protein intakes and oral energy intake); laboratory markers of nutritional status (serum albumin, prealbumin, transferrin, and total-protein levels); and anthropometry (MAMC, TSF, and FM).</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The effects of substituting amino acid dialysate for conventional dextrose dialysate on patient survival, hospitalization, other clinical outcomes, and QoL have not been adequately evaluated.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The long-term effect of IPAA therapy remains unclear.</a:t>
            </a:r>
            <a:endParaRPr dirty="0"/>
          </a:p>
          <a:p>
            <a:pPr marL="0" lvl="0" indent="0" algn="l" rtl="0">
              <a:spcBef>
                <a:spcPts val="0"/>
              </a:spcBef>
              <a:spcAft>
                <a:spcPts val="0"/>
              </a:spcAft>
              <a:buNone/>
            </a:pPr>
            <a:endParaRPr dirty="0"/>
          </a:p>
        </p:txBody>
      </p:sp>
      <p:sp>
        <p:nvSpPr>
          <p:cNvPr id="209" name="Google Shape;209;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8b4c7ea4bc_3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8b4c7ea4bc_3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6" name="Google Shape;216;g8b4c7ea4bc_3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30</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8ed960cf7c_0_0:notes"/>
          <p:cNvSpPr txBox="1">
            <a:spLocks noGrp="1"/>
          </p:cNvSpPr>
          <p:nvPr>
            <p:ph type="body" idx="1"/>
          </p:nvPr>
        </p:nvSpPr>
        <p:spPr>
          <a:xfrm>
            <a:off x="685778" y="4343399"/>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2" name="Google Shape;222;g8ed960cf7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Arial"/>
              <a:buNone/>
            </a:pPr>
            <a:r>
              <a:rPr lang="en-US"/>
              <a:t>The learning objectives for this activity are to:</a:t>
            </a:r>
            <a:endParaRPr/>
          </a:p>
          <a:p>
            <a:pPr marL="171450" lvl="0" indent="-171450" algn="l" rtl="0">
              <a:spcBef>
                <a:spcPts val="0"/>
              </a:spcBef>
              <a:spcAft>
                <a:spcPts val="0"/>
              </a:spcAft>
              <a:buClr>
                <a:schemeClr val="dk1"/>
              </a:buClr>
              <a:buSzPts val="1200"/>
              <a:buFont typeface="Arial"/>
              <a:buChar char="•"/>
            </a:pPr>
            <a:r>
              <a:rPr lang="en-US"/>
              <a:t>Interpret the guideline recommendations and supporting evidence related to electrolytes.</a:t>
            </a:r>
            <a:endParaRPr/>
          </a:p>
          <a:p>
            <a:pPr marL="171450" lvl="0" indent="-171450" algn="l" rtl="0">
              <a:spcBef>
                <a:spcPts val="0"/>
              </a:spcBef>
              <a:spcAft>
                <a:spcPts val="0"/>
              </a:spcAft>
              <a:buClr>
                <a:schemeClr val="dk1"/>
              </a:buClr>
              <a:buSzPts val="1200"/>
              <a:buFont typeface="Arial"/>
              <a:buChar char="•"/>
            </a:pPr>
            <a:r>
              <a:rPr lang="en-US"/>
              <a:t>Discuss implementation strategies for best clinical practices.</a:t>
            </a:r>
            <a:endParaRPr/>
          </a:p>
        </p:txBody>
      </p:sp>
      <p:sp>
        <p:nvSpPr>
          <p:cNvPr id="72" name="Google Shape;72;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ed960cf7c_1_0:notes"/>
          <p:cNvSpPr txBox="1">
            <a:spLocks noGrp="1"/>
          </p:cNvSpPr>
          <p:nvPr>
            <p:ph type="body" idx="1"/>
          </p:nvPr>
        </p:nvSpPr>
        <p:spPr>
          <a:xfrm>
            <a:off x="685778" y="4343399"/>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5" name="Google Shape;235;g8ed960cf7c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8ed960cf7c_2_0:notes"/>
          <p:cNvSpPr txBox="1">
            <a:spLocks noGrp="1"/>
          </p:cNvSpPr>
          <p:nvPr>
            <p:ph type="body" idx="1"/>
          </p:nvPr>
        </p:nvSpPr>
        <p:spPr>
          <a:xfrm>
            <a:off x="685778" y="4343399"/>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g8ed960cf7c_2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8ed960cf7c_0_96:notes"/>
          <p:cNvSpPr txBox="1">
            <a:spLocks noGrp="1"/>
          </p:cNvSpPr>
          <p:nvPr>
            <p:ph type="body" idx="1"/>
          </p:nvPr>
        </p:nvSpPr>
        <p:spPr>
          <a:xfrm>
            <a:off x="685778" y="4343399"/>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g8ed960cf7c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3" name="Google Shape;253;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Long chain omega-3 polyunsaturated fatty acids (LC n-3 PUFA</a:t>
            </a:r>
            <a:r>
              <a:rPr lang="en-US" sz="1800" u="sng" dirty="0">
                <a:solidFill>
                  <a:srgbClr val="008080"/>
                </a:solidFill>
                <a:latin typeface="Times New Roman"/>
                <a:ea typeface="Times New Roman"/>
                <a:cs typeface="Times New Roman"/>
                <a:sym typeface="Times New Roman"/>
              </a:rPr>
              <a:t>s</a:t>
            </a:r>
            <a:r>
              <a:rPr lang="en-US" sz="1800" dirty="0">
                <a:latin typeface="Times New Roman"/>
                <a:ea typeface="Times New Roman"/>
                <a:cs typeface="Times New Roman"/>
                <a:sym typeface="Times New Roman"/>
              </a:rPr>
              <a:t>) include </a:t>
            </a:r>
            <a:r>
              <a:rPr lang="en-US" sz="1800" dirty="0" err="1">
                <a:latin typeface="Times New Roman"/>
                <a:ea typeface="Times New Roman"/>
                <a:cs typeface="Times New Roman"/>
                <a:sym typeface="Times New Roman"/>
              </a:rPr>
              <a:t>eicosapentaenoic</a:t>
            </a:r>
            <a:r>
              <a:rPr lang="en-US" sz="1800" dirty="0">
                <a:latin typeface="Times New Roman"/>
                <a:ea typeface="Times New Roman"/>
                <a:cs typeface="Times New Roman"/>
                <a:sym typeface="Times New Roman"/>
              </a:rPr>
              <a:t> (EPA) and </a:t>
            </a:r>
            <a:r>
              <a:rPr lang="en-US" sz="1800" dirty="0" err="1">
                <a:latin typeface="Times New Roman"/>
                <a:ea typeface="Times New Roman"/>
                <a:cs typeface="Times New Roman"/>
                <a:sym typeface="Times New Roman"/>
              </a:rPr>
              <a:t>docosapentaenoic</a:t>
            </a:r>
            <a:r>
              <a:rPr lang="en-US" sz="1800" dirty="0">
                <a:latin typeface="Times New Roman"/>
                <a:ea typeface="Times New Roman"/>
                <a:cs typeface="Times New Roman"/>
                <a:sym typeface="Times New Roman"/>
              </a:rPr>
              <a:t> and </a:t>
            </a:r>
            <a:r>
              <a:rPr lang="en-US" sz="1800" dirty="0" err="1">
                <a:latin typeface="Times New Roman"/>
                <a:ea typeface="Times New Roman"/>
                <a:cs typeface="Times New Roman"/>
                <a:sym typeface="Times New Roman"/>
              </a:rPr>
              <a:t>doc</a:t>
            </a:r>
            <a:r>
              <a:rPr lang="en-US" sz="1800" u="sng" dirty="0" err="1">
                <a:solidFill>
                  <a:srgbClr val="008080"/>
                </a:solidFill>
                <a:latin typeface="Times New Roman"/>
                <a:ea typeface="Times New Roman"/>
                <a:cs typeface="Times New Roman"/>
                <a:sym typeface="Times New Roman"/>
              </a:rPr>
              <a:t>os</a:t>
            </a:r>
            <a:r>
              <a:rPr lang="en-US" sz="1800" dirty="0" err="1">
                <a:latin typeface="Times New Roman"/>
                <a:ea typeface="Times New Roman"/>
                <a:cs typeface="Times New Roman"/>
                <a:sym typeface="Times New Roman"/>
              </a:rPr>
              <a:t>ohexaenoic</a:t>
            </a:r>
            <a:r>
              <a:rPr lang="en-US" sz="1800" dirty="0">
                <a:latin typeface="Times New Roman"/>
                <a:ea typeface="Times New Roman"/>
                <a:cs typeface="Times New Roman"/>
                <a:sym typeface="Times New Roman"/>
              </a:rPr>
              <a:t> acids (DHA), all of which are obtained primarily from dietary sources such as cold-water fish (i.e., fish oil) or linoleic acid, which is derived from flaxseed or certain other vegetable oils.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In recent decades, LC n-3 PUFA have demonstrated protean biological effects on eicosanoid production, cell membrane physiology, signal transduction, metabolism, apoptosis, oxidation, and inflammation. Accordingly, they have been tested in a variety of medical conditions. </a:t>
            </a:r>
            <a:endParaRPr dirty="0"/>
          </a:p>
          <a:p>
            <a:pPr marL="0" marR="0" lvl="0" indent="0" algn="l" rtl="0">
              <a:lnSpc>
                <a:spcPct val="100000"/>
              </a:lnSpc>
              <a:spcBef>
                <a:spcPts val="0"/>
              </a:spcBef>
              <a:spcAft>
                <a:spcPts val="0"/>
              </a:spcAft>
              <a:buClr>
                <a:schemeClr val="dk1"/>
              </a:buClr>
              <a:buSzPts val="1800"/>
              <a:buFont typeface="Arial"/>
              <a:buNone/>
            </a:pPr>
            <a:endParaRPr sz="1800"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263" name="Google Shape;26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2" name="Google Shape;262;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Of particular interest has been their putative effects on cardiac membrane stabilization, leading to possible reduction of malignant arrhythmias and sudden cardiac death.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Patients with CKD have been documented to have some of the lowest blood levels of LC n-3 PUFA</a:t>
            </a:r>
            <a:r>
              <a:rPr lang="en-US" sz="1800" u="sng" dirty="0">
                <a:solidFill>
                  <a:srgbClr val="008080"/>
                </a:solidFill>
                <a:latin typeface="Times New Roman"/>
                <a:ea typeface="Times New Roman"/>
                <a:cs typeface="Times New Roman"/>
                <a:sym typeface="Times New Roman"/>
              </a:rPr>
              <a:t>s</a:t>
            </a:r>
            <a:r>
              <a:rPr lang="en-US" sz="1800" dirty="0">
                <a:latin typeface="Times New Roman"/>
                <a:ea typeface="Times New Roman"/>
                <a:cs typeface="Times New Roman"/>
                <a:sym typeface="Times New Roman"/>
              </a:rPr>
              <a:t> on record, thus making them potentially very suitable candidates for supplementation interventions. LC n-3 PUFA supplementation has been studied as possible therapy for a number of conditions commonly observed in patients with CKD, including dyslipidemia, HD access failure, CVD, and death, as well as for their immunomodulatory effects in patients with kidney allografts.</a:t>
            </a:r>
            <a:endParaRPr dirty="0"/>
          </a:p>
          <a:p>
            <a:pPr marL="0" marR="0" lvl="0" indent="0" algn="l" rtl="0">
              <a:lnSpc>
                <a:spcPct val="100000"/>
              </a:lnSpc>
              <a:spcBef>
                <a:spcPts val="0"/>
              </a:spcBef>
              <a:spcAft>
                <a:spcPts val="0"/>
              </a:spcAft>
              <a:buClr>
                <a:schemeClr val="dk1"/>
              </a:buClr>
              <a:buSzPts val="1800"/>
              <a:buFont typeface="Arial"/>
              <a:buNone/>
            </a:pPr>
            <a:endParaRPr sz="1800" dirty="0">
              <a:latin typeface="Times New Roman"/>
              <a:ea typeface="Times New Roman"/>
              <a:cs typeface="Times New Roman"/>
              <a:sym typeface="Times New Roman"/>
            </a:endParaRPr>
          </a:p>
          <a:p>
            <a:pPr marL="0" lvl="0" indent="0" algn="l" rtl="0">
              <a:spcBef>
                <a:spcPts val="0"/>
              </a:spcBef>
              <a:spcAft>
                <a:spcPts val="0"/>
              </a:spcAft>
              <a:buNone/>
            </a:pPr>
            <a:endParaRPr dirty="0"/>
          </a:p>
        </p:txBody>
      </p:sp>
      <p:sp>
        <p:nvSpPr>
          <p:cNvPr id="263" name="Google Shape;263;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extLst>
      <p:ext uri="{BB962C8B-B14F-4D97-AF65-F5344CB8AC3E}">
        <p14:creationId xmlns:p14="http://schemas.microsoft.com/office/powerpoint/2010/main" val="42369587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74320" marR="0" lvl="0" indent="0" algn="just" rtl="0">
              <a:spcBef>
                <a:spcPts val="0"/>
              </a:spcBef>
              <a:spcAft>
                <a:spcPts val="0"/>
              </a:spcAft>
              <a:buClr>
                <a:srgbClr val="0070C0"/>
              </a:buClr>
              <a:buSzPts val="1800"/>
              <a:buFont typeface="Arial"/>
              <a:buNone/>
            </a:pPr>
            <a:r>
              <a:rPr lang="en-US" sz="1800" b="1" i="0" dirty="0">
                <a:solidFill>
                  <a:srgbClr val="0070C0"/>
                </a:solidFill>
                <a:latin typeface="Times New Roman"/>
                <a:ea typeface="Times New Roman"/>
                <a:cs typeface="Times New Roman"/>
                <a:sym typeface="Times New Roman"/>
              </a:rPr>
              <a:t>All -Cause Mortality and Cardiovascular Events</a:t>
            </a:r>
            <a:endParaRPr dirty="0"/>
          </a:p>
          <a:p>
            <a:pPr marL="285750" marR="0" lvl="0" indent="-285750" algn="just" rtl="0">
              <a:spcBef>
                <a:spcPts val="4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Despite the putative overall benefits of LC n-3 PUFA</a:t>
            </a:r>
            <a:r>
              <a:rPr lang="en-US" sz="1800" u="sng" dirty="0">
                <a:solidFill>
                  <a:srgbClr val="008080"/>
                </a:solidFill>
                <a:latin typeface="Times New Roman"/>
                <a:ea typeface="Times New Roman"/>
                <a:cs typeface="Times New Roman"/>
                <a:sym typeface="Times New Roman"/>
              </a:rPr>
              <a:t>s</a:t>
            </a:r>
            <a:r>
              <a:rPr lang="en-US" sz="1800" dirty="0">
                <a:latin typeface="Times New Roman"/>
                <a:ea typeface="Times New Roman"/>
                <a:cs typeface="Times New Roman"/>
                <a:sym typeface="Times New Roman"/>
              </a:rPr>
              <a:t> and the elevated risk for death in patients with CKD, 3 RCTs demonstrated no improvement in mortality with supplementation. However, the studies were heterogeneous in terms of study population (1 in patients with MHD [</a:t>
            </a:r>
            <a:r>
              <a:rPr lang="en-US" sz="1800" dirty="0" err="1">
                <a:latin typeface="Times New Roman"/>
                <a:ea typeface="Times New Roman"/>
                <a:cs typeface="Times New Roman"/>
                <a:sym typeface="Times New Roman"/>
              </a:rPr>
              <a:t>Svensson</a:t>
            </a:r>
            <a:r>
              <a:rPr lang="en-US" sz="1800" dirty="0">
                <a:latin typeface="Times New Roman"/>
                <a:ea typeface="Times New Roman"/>
                <a:cs typeface="Times New Roman"/>
                <a:sym typeface="Times New Roman"/>
              </a:rPr>
              <a:t> 2006], 2 in patients with CKD with kidney allografts [</a:t>
            </a:r>
            <a:r>
              <a:rPr lang="en-US" sz="1800" dirty="0" err="1">
                <a:latin typeface="Times New Roman"/>
                <a:ea typeface="Times New Roman"/>
                <a:cs typeface="Times New Roman"/>
                <a:sym typeface="Times New Roman"/>
              </a:rPr>
              <a:t>Berthoux</a:t>
            </a:r>
            <a:r>
              <a:rPr lang="en-US" sz="1800" dirty="0">
                <a:latin typeface="Times New Roman"/>
                <a:ea typeface="Times New Roman"/>
                <a:cs typeface="Times New Roman"/>
                <a:sym typeface="Times New Roman"/>
              </a:rPr>
              <a:t> 1992, </a:t>
            </a:r>
            <a:r>
              <a:rPr lang="en-US" sz="1800" dirty="0" err="1">
                <a:latin typeface="Times New Roman"/>
                <a:ea typeface="Times New Roman"/>
                <a:cs typeface="Times New Roman"/>
                <a:sym typeface="Times New Roman"/>
              </a:rPr>
              <a:t>Maachi</a:t>
            </a:r>
            <a:r>
              <a:rPr lang="en-US" sz="1800" dirty="0">
                <a:latin typeface="Times New Roman"/>
                <a:ea typeface="Times New Roman"/>
                <a:cs typeface="Times New Roman"/>
                <a:sym typeface="Times New Roman"/>
              </a:rPr>
              <a:t> 1995]), the dose of LC n-3 PUFA</a:t>
            </a:r>
            <a:r>
              <a:rPr lang="en-US" sz="1800" u="sng" dirty="0">
                <a:solidFill>
                  <a:srgbClr val="008080"/>
                </a:solidFill>
                <a:latin typeface="Times New Roman"/>
                <a:ea typeface="Times New Roman"/>
                <a:cs typeface="Times New Roman"/>
                <a:sym typeface="Times New Roman"/>
              </a:rPr>
              <a:t>s</a:t>
            </a:r>
            <a:r>
              <a:rPr lang="en-US" sz="1800" dirty="0">
                <a:latin typeface="Times New Roman"/>
                <a:ea typeface="Times New Roman"/>
                <a:cs typeface="Times New Roman"/>
                <a:sym typeface="Times New Roman"/>
              </a:rPr>
              <a:t> (</a:t>
            </a:r>
            <a:r>
              <a:rPr lang="en-US" sz="1800" dirty="0" err="1">
                <a:latin typeface="Times New Roman"/>
                <a:ea typeface="Times New Roman"/>
                <a:cs typeface="Times New Roman"/>
                <a:sym typeface="Times New Roman"/>
              </a:rPr>
              <a:t>Maachi</a:t>
            </a:r>
            <a:r>
              <a:rPr lang="en-US" sz="1800" dirty="0">
                <a:latin typeface="Times New Roman"/>
                <a:ea typeface="Times New Roman"/>
                <a:cs typeface="Times New Roman"/>
                <a:sym typeface="Times New Roman"/>
              </a:rPr>
              <a:t> et al, 1.44 g/d of EPA + 0.96 g/d of DHA; </a:t>
            </a:r>
            <a:r>
              <a:rPr lang="en-US" sz="1800" dirty="0" err="1">
                <a:latin typeface="Times New Roman"/>
                <a:ea typeface="Times New Roman"/>
                <a:cs typeface="Times New Roman"/>
                <a:sym typeface="Times New Roman"/>
              </a:rPr>
              <a:t>Berthoux</a:t>
            </a:r>
            <a:r>
              <a:rPr lang="en-US" sz="1800" dirty="0">
                <a:latin typeface="Times New Roman"/>
                <a:ea typeface="Times New Roman"/>
                <a:cs typeface="Times New Roman"/>
                <a:sym typeface="Times New Roman"/>
              </a:rPr>
              <a:t> et al,</a:t>
            </a:r>
            <a:r>
              <a:rPr lang="en-US" sz="1800" baseline="30000" dirty="0">
                <a:latin typeface="Times New Roman"/>
                <a:ea typeface="Times New Roman"/>
                <a:cs typeface="Times New Roman"/>
                <a:sym typeface="Times New Roman"/>
              </a:rPr>
              <a:t>245</a:t>
            </a:r>
            <a:r>
              <a:rPr lang="en-US" sz="1800" dirty="0">
                <a:latin typeface="Times New Roman"/>
                <a:ea typeface="Times New Roman"/>
                <a:cs typeface="Times New Roman"/>
                <a:sym typeface="Times New Roman"/>
              </a:rPr>
              <a:t> 1.62 g/d of EPA + 1.08 g/d of DHA; </a:t>
            </a:r>
            <a:r>
              <a:rPr lang="en-US" sz="1800" dirty="0" err="1">
                <a:latin typeface="Times New Roman"/>
                <a:ea typeface="Times New Roman"/>
                <a:cs typeface="Times New Roman"/>
                <a:sym typeface="Times New Roman"/>
              </a:rPr>
              <a:t>Svensson</a:t>
            </a:r>
            <a:r>
              <a:rPr lang="en-US" sz="1800" dirty="0">
                <a:latin typeface="Times New Roman"/>
                <a:ea typeface="Times New Roman"/>
                <a:cs typeface="Times New Roman"/>
                <a:sym typeface="Times New Roman"/>
              </a:rPr>
              <a:t> et al, 0.77 g/d of EPA + 0.64 g/d of DHA), and study duration (1-2 years), with the combined study population being fairly modest in size (n = 264).</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Two well-designed but modestly sized (combined n = 351) RCTs in patients receiving MHD reported mixed results on the effect of LC n-3 PUFA supplementation on cardiovascular events. (</a:t>
            </a:r>
            <a:r>
              <a:rPr lang="en-US" sz="1800" dirty="0" err="1">
                <a:latin typeface="Times New Roman"/>
                <a:ea typeface="Times New Roman"/>
                <a:cs typeface="Times New Roman"/>
                <a:sym typeface="Times New Roman"/>
              </a:rPr>
              <a:t>Svensson</a:t>
            </a:r>
            <a:r>
              <a:rPr lang="en-US" sz="1800" dirty="0">
                <a:latin typeface="Times New Roman"/>
                <a:ea typeface="Times New Roman"/>
                <a:cs typeface="Times New Roman"/>
                <a:sym typeface="Times New Roman"/>
              </a:rPr>
              <a:t> 2006, Lok 2012) Lok et al reported that 4 g/d of fish oil (1.6 g/d of EPA and 0.8 g/d of DHA) for 12 months as compared with corn oil–based placebo significantly lowered the cardiovascular event rate 0.41 (0.20-0.85)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 0.02) and improved cardiovascular event–free survival 0.43 (0.19-0.96)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 0.04 ) but did not influence the number of patients with 1 or more event 0.78 (0.55-1.09)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 0.15). All were secondary outcomes in a trial designed to study MHD vascular access. In a secondary prevention trial, </a:t>
            </a:r>
            <a:r>
              <a:rPr lang="en-US" sz="1800" dirty="0" err="1">
                <a:latin typeface="Times New Roman"/>
                <a:ea typeface="Times New Roman"/>
                <a:cs typeface="Times New Roman"/>
                <a:sym typeface="Times New Roman"/>
              </a:rPr>
              <a:t>Svensson</a:t>
            </a:r>
            <a:r>
              <a:rPr lang="en-US" sz="1800" dirty="0">
                <a:latin typeface="Times New Roman"/>
                <a:ea typeface="Times New Roman"/>
                <a:cs typeface="Times New Roman"/>
                <a:sym typeface="Times New Roman"/>
              </a:rPr>
              <a:t> et al reported that 1.7 g/d of fish oil (0.77 g/d of EPA and 0.64 g/d of DHA) for 2 years had no effect on the primary combined end point of cardiovascular events or death as compared with olive oil–based placebo,</a:t>
            </a:r>
            <a:r>
              <a:rPr lang="en-US" sz="1800" dirty="0">
                <a:solidFill>
                  <a:srgbClr val="000000"/>
                </a:solidFill>
                <a:latin typeface="Times New Roman"/>
                <a:ea typeface="Times New Roman"/>
                <a:cs typeface="Times New Roman"/>
                <a:sym typeface="Times New Roman"/>
              </a:rPr>
              <a:t> but improved the secondary end points of myocardial infarctions (MIs) (0.30 (0.10-</a:t>
            </a:r>
            <a:r>
              <a:rPr lang="en-US" sz="1800" dirty="0">
                <a:latin typeface="Times New Roman"/>
                <a:ea typeface="Times New Roman"/>
                <a:cs typeface="Times New Roman"/>
                <a:sym typeface="Times New Roman"/>
              </a:rPr>
              <a:t>0.92)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 0.036) and major coronary events (0.40 (0.17-0.97)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 0.043).</a:t>
            </a:r>
            <a:endParaRPr dirty="0"/>
          </a:p>
          <a:p>
            <a:pPr marL="0" marR="0" lvl="0" indent="0" algn="just" rtl="0">
              <a:lnSpc>
                <a:spcPct val="100000"/>
              </a:lnSpc>
              <a:spcBef>
                <a:spcPts val="800"/>
              </a:spcBef>
              <a:spcAft>
                <a:spcPts val="0"/>
              </a:spcAft>
              <a:buClr>
                <a:srgbClr val="0070C0"/>
              </a:buClr>
              <a:buSzPts val="1800"/>
              <a:buFont typeface="Arial"/>
              <a:buNone/>
            </a:pPr>
            <a:r>
              <a:rPr lang="en-US" sz="1800" b="1" i="0" dirty="0">
                <a:solidFill>
                  <a:srgbClr val="0070C0"/>
                </a:solidFill>
                <a:latin typeface="Times New Roman"/>
                <a:ea typeface="Times New Roman"/>
                <a:cs typeface="Times New Roman"/>
                <a:sym typeface="Times New Roman"/>
              </a:rPr>
              <a:t>HD  Access</a:t>
            </a:r>
            <a:endParaRPr dirty="0"/>
          </a:p>
          <a:p>
            <a:pPr marL="285750" marR="0" lvl="0" indent="-285750" algn="just" rtl="0">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4 RCTs examined whether LC n-3 PUFA supplementation could improve the patency of arteriovenous (AV) grafts or AV fistulas in patients receiving MHD. </a:t>
            </a:r>
            <a:endParaRPr dirty="0"/>
          </a:p>
          <a:p>
            <a:pPr marL="285750" marR="0" lvl="0" indent="-285750" algn="just" rtl="0">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Of the 3 RCTs (Lok 2012, Bowden 2009, Schmitz 2002) studying AV graft survival, the 2 smallest (using 0.96-1.76 g/d of EPA and 0.6-0.96 g/d of DHA) had mixed results, with 1 showing no benefit at 6 months (n = 29) (Bowden 2009) and the other (n = 24) reporting higher primary patency rates compared with the placebo group at 1 year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&lt; 0.03).(Schmitz 2002) </a:t>
            </a:r>
            <a:endParaRPr dirty="0"/>
          </a:p>
          <a:p>
            <a:pPr marL="285750" marR="0" lvl="0" indent="-285750" algn="just" rtl="0">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The third and much larger trial (n = 201) noted a borderline statistically significant improvement in the loss of native patency at 1 year 0.78 [0.60-1.03]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 0.064) after  providing 1.6 g/d of EPA and 0.8 g/d of DHA.(Lok 2012) Although the overall results are not clearly positive, they suggest at a possible beneficial effect. </a:t>
            </a:r>
            <a:endParaRPr dirty="0"/>
          </a:p>
          <a:p>
            <a:pPr marL="285750" marR="0" lvl="0" indent="-285750" algn="just" rtl="0">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The largest study in this field (n = 567), which examined patency rates in new AV fistulas at 12 months, (Irish 2017) reported that fish oil, 4 g/d (1.84 g/d of EPA and 1.52 g/d of DHA), had no benefit. </a:t>
            </a:r>
            <a:endParaRPr dirty="0"/>
          </a:p>
          <a:p>
            <a:pPr marL="0" marR="0" lvl="0" indent="0" algn="just" rtl="0">
              <a:lnSpc>
                <a:spcPct val="100000"/>
              </a:lnSpc>
              <a:spcBef>
                <a:spcPts val="800"/>
              </a:spcBef>
              <a:spcAft>
                <a:spcPts val="0"/>
              </a:spcAft>
              <a:buClr>
                <a:schemeClr val="dk1"/>
              </a:buClr>
              <a:buSzPts val="3600"/>
              <a:buFont typeface="Arial"/>
              <a:buNone/>
            </a:pPr>
            <a:r>
              <a:rPr lang="en-US" sz="3600" b="1" dirty="0">
                <a:solidFill>
                  <a:schemeClr val="dk1"/>
                </a:solidFill>
              </a:rPr>
              <a:t>Rejection Episodes and Graft Survival in Kidney Allografts</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Although LC n-3 PUFA</a:t>
            </a:r>
            <a:r>
              <a:rPr lang="en-US" sz="1800" u="sng" dirty="0">
                <a:solidFill>
                  <a:srgbClr val="008080"/>
                </a:solidFill>
                <a:latin typeface="Times New Roman"/>
                <a:ea typeface="Times New Roman"/>
                <a:cs typeface="Times New Roman"/>
                <a:sym typeface="Times New Roman"/>
              </a:rPr>
              <a:t>s</a:t>
            </a:r>
            <a:r>
              <a:rPr lang="en-US" sz="1800" dirty="0">
                <a:latin typeface="Times New Roman"/>
                <a:ea typeface="Times New Roman"/>
                <a:cs typeface="Times New Roman"/>
                <a:sym typeface="Times New Roman"/>
              </a:rPr>
              <a:t> have been reported to mediate the immunologic response, they have not yet demonstrated any benefits on kidney transplants. </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Two RCTs </a:t>
            </a:r>
            <a:r>
              <a:rPr lang="en-US" sz="1800" dirty="0">
                <a:solidFill>
                  <a:schemeClr val="dk1"/>
                </a:solidFill>
              </a:rPr>
              <a:t>(</a:t>
            </a:r>
            <a:r>
              <a:rPr lang="en-US" sz="1800" dirty="0" err="1">
                <a:solidFill>
                  <a:schemeClr val="dk1"/>
                </a:solidFill>
              </a:rPr>
              <a:t>Maachi</a:t>
            </a:r>
            <a:r>
              <a:rPr lang="en-US" sz="1800" dirty="0">
                <a:solidFill>
                  <a:schemeClr val="dk1"/>
                </a:solidFill>
              </a:rPr>
              <a:t> 1995, Bennett 1995) </a:t>
            </a:r>
            <a:r>
              <a:rPr lang="en-US" sz="1800" dirty="0">
                <a:latin typeface="Times New Roman"/>
                <a:ea typeface="Times New Roman"/>
                <a:cs typeface="Times New Roman"/>
                <a:sym typeface="Times New Roman"/>
              </a:rPr>
              <a:t>with differing study interventions (2.4 g/d of EPA + DHA for 1 year, 9 vs 18 g/d of EPA for 26 weeks) found no benefit on rejection episodes or a relationship between supplementation dose and rejection episodes.</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 Supplementation using approximately 2.5 g/d of EPA plus DHA also did not influence graft survival.</a:t>
            </a:r>
            <a:r>
              <a:rPr lang="en-US" sz="1800" dirty="0">
                <a:solidFill>
                  <a:schemeClr val="dk1"/>
                </a:solidFill>
              </a:rPr>
              <a:t> (</a:t>
            </a:r>
            <a:r>
              <a:rPr lang="en-US" sz="1800" dirty="0" err="1">
                <a:solidFill>
                  <a:schemeClr val="dk1"/>
                </a:solidFill>
              </a:rPr>
              <a:t>Berthoux</a:t>
            </a:r>
            <a:r>
              <a:rPr lang="en-US" sz="1800" dirty="0">
                <a:solidFill>
                  <a:schemeClr val="dk1"/>
                </a:solidFill>
              </a:rPr>
              <a:t> 1992, </a:t>
            </a:r>
            <a:r>
              <a:rPr lang="en-US" sz="1800" dirty="0" err="1">
                <a:solidFill>
                  <a:schemeClr val="dk1"/>
                </a:solidFill>
              </a:rPr>
              <a:t>Maachi</a:t>
            </a:r>
            <a:r>
              <a:rPr lang="en-US" sz="1800" dirty="0">
                <a:solidFill>
                  <a:schemeClr val="dk1"/>
                </a:solidFill>
              </a:rPr>
              <a:t> 1995)</a:t>
            </a:r>
            <a:endParaRPr dirty="0"/>
          </a:p>
          <a:p>
            <a:pPr marL="285750" marR="0" lvl="0" indent="-171450" algn="just" rtl="0">
              <a:lnSpc>
                <a:spcPct val="100000"/>
              </a:lnSpc>
              <a:spcBef>
                <a:spcPts val="800"/>
              </a:spcBef>
              <a:spcAft>
                <a:spcPts val="0"/>
              </a:spcAft>
              <a:buClr>
                <a:schemeClr val="dk1"/>
              </a:buClr>
              <a:buSzPts val="1800"/>
              <a:buFont typeface="Arial"/>
              <a:buNone/>
            </a:pPr>
            <a:endParaRPr sz="1800" dirty="0">
              <a:latin typeface="Times New Roman"/>
              <a:ea typeface="Times New Roman"/>
              <a:cs typeface="Times New Roman"/>
              <a:sym typeface="Times New Roman"/>
            </a:endParaRPr>
          </a:p>
          <a:p>
            <a:pPr marL="0" marR="0" lvl="0" indent="0" algn="just" rtl="0">
              <a:lnSpc>
                <a:spcPct val="100000"/>
              </a:lnSpc>
              <a:spcBef>
                <a:spcPts val="800"/>
              </a:spcBef>
              <a:spcAft>
                <a:spcPts val="0"/>
              </a:spcAft>
              <a:buClr>
                <a:schemeClr val="dk1"/>
              </a:buClr>
              <a:buSzPts val="3600"/>
              <a:buFont typeface="Arial"/>
              <a:buNone/>
            </a:pPr>
            <a:endParaRPr sz="3600" b="1" dirty="0">
              <a:solidFill>
                <a:schemeClr val="dk1"/>
              </a:solidFill>
            </a:endParaRPr>
          </a:p>
          <a:p>
            <a:pPr marL="285750" marR="0" lvl="0" indent="-171450" algn="just" rtl="0">
              <a:lnSpc>
                <a:spcPct val="100000"/>
              </a:lnSpc>
              <a:spcBef>
                <a:spcPts val="800"/>
              </a:spcBef>
              <a:spcAft>
                <a:spcPts val="0"/>
              </a:spcAft>
              <a:buClr>
                <a:schemeClr val="dk1"/>
              </a:buClr>
              <a:buSzPts val="1800"/>
              <a:buFont typeface="Arial"/>
              <a:buNone/>
            </a:pPr>
            <a:endParaRPr sz="1800" dirty="0">
              <a:latin typeface="Times New Roman"/>
              <a:ea typeface="Times New Roman"/>
              <a:cs typeface="Times New Roman"/>
              <a:sym typeface="Times New Roman"/>
            </a:endParaRPr>
          </a:p>
          <a:p>
            <a:pPr marL="285750" marR="0" lvl="0" indent="-171450" algn="just" rtl="0">
              <a:spcBef>
                <a:spcPts val="800"/>
              </a:spcBef>
              <a:spcAft>
                <a:spcPts val="0"/>
              </a:spcAft>
              <a:buClr>
                <a:schemeClr val="dk1"/>
              </a:buClr>
              <a:buSzPts val="1800"/>
              <a:buFont typeface="Arial"/>
              <a:buNone/>
            </a:pPr>
            <a:endParaRPr sz="1800" dirty="0">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277" name="Google Shape;27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38</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3" name="Google Shape;283;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GFR and CKD Progression</a:t>
            </a:r>
            <a:endParaRPr dirty="0"/>
          </a:p>
          <a:p>
            <a:pPr marL="285750" marR="0" lvl="0" indent="-285750" algn="just"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Based on 6 RCTs with widely differing study designs and populations (CKD stage 3, MHD, and kidney allografts),</a:t>
            </a:r>
            <a:r>
              <a:rPr lang="en-US" sz="1800" dirty="0">
                <a:solidFill>
                  <a:schemeClr val="dk1"/>
                </a:solidFill>
              </a:rPr>
              <a:t> (</a:t>
            </a:r>
            <a:r>
              <a:rPr lang="en-US" sz="1800" dirty="0" err="1">
                <a:solidFill>
                  <a:schemeClr val="dk1"/>
                </a:solidFill>
              </a:rPr>
              <a:t>Berthoux</a:t>
            </a:r>
            <a:r>
              <a:rPr lang="en-US" sz="1800" dirty="0">
                <a:solidFill>
                  <a:schemeClr val="dk1"/>
                </a:solidFill>
              </a:rPr>
              <a:t> 1992, </a:t>
            </a:r>
            <a:r>
              <a:rPr lang="en-US" sz="1800" dirty="0" err="1">
                <a:solidFill>
                  <a:schemeClr val="dk1"/>
                </a:solidFill>
              </a:rPr>
              <a:t>Maachi</a:t>
            </a:r>
            <a:r>
              <a:rPr lang="en-US" sz="1800" dirty="0">
                <a:solidFill>
                  <a:schemeClr val="dk1"/>
                </a:solidFill>
              </a:rPr>
              <a:t> 1995, Bennett 1995, </a:t>
            </a:r>
            <a:r>
              <a:rPr lang="en-US" sz="1800" dirty="0" err="1">
                <a:solidFill>
                  <a:schemeClr val="dk1"/>
                </a:solidFill>
              </a:rPr>
              <a:t>Bouzidi</a:t>
            </a:r>
            <a:r>
              <a:rPr lang="en-US" sz="1800" dirty="0">
                <a:solidFill>
                  <a:schemeClr val="dk1"/>
                </a:solidFill>
              </a:rPr>
              <a:t> 2010, </a:t>
            </a:r>
            <a:r>
              <a:rPr lang="en-US" sz="1800" dirty="0" err="1">
                <a:solidFill>
                  <a:schemeClr val="dk1"/>
                </a:solidFill>
              </a:rPr>
              <a:t>Guebre-Egziabher</a:t>
            </a:r>
            <a:r>
              <a:rPr lang="en-US" sz="1800" dirty="0">
                <a:solidFill>
                  <a:schemeClr val="dk1"/>
                </a:solidFill>
              </a:rPr>
              <a:t> 2013, Mori 2009)</a:t>
            </a:r>
            <a:r>
              <a:rPr lang="en-US" sz="1800" dirty="0">
                <a:latin typeface="Times New Roman"/>
                <a:ea typeface="Times New Roman"/>
                <a:cs typeface="Times New Roman"/>
                <a:sym typeface="Times New Roman"/>
              </a:rPr>
              <a:t> fish oil supplementation was not found to influence eGFR or measured GFR. In the study by </a:t>
            </a:r>
            <a:r>
              <a:rPr lang="en-US" sz="1800" dirty="0" err="1">
                <a:latin typeface="Times New Roman"/>
                <a:ea typeface="Times New Roman"/>
                <a:cs typeface="Times New Roman"/>
                <a:sym typeface="Times New Roman"/>
              </a:rPr>
              <a:t>Guebre</a:t>
            </a:r>
            <a:r>
              <a:rPr lang="en-US" sz="1800" dirty="0">
                <a:latin typeface="Times New Roman"/>
                <a:ea typeface="Times New Roman"/>
                <a:cs typeface="Times New Roman"/>
                <a:sym typeface="Times New Roman"/>
              </a:rPr>
              <a:t> </a:t>
            </a:r>
            <a:r>
              <a:rPr lang="en-US" sz="1800" dirty="0" err="1">
                <a:latin typeface="Times New Roman"/>
                <a:ea typeface="Times New Roman"/>
                <a:cs typeface="Times New Roman"/>
                <a:sym typeface="Times New Roman"/>
              </a:rPr>
              <a:t>Egziabher</a:t>
            </a:r>
            <a:r>
              <a:rPr lang="en-US" sz="1800" dirty="0">
                <a:latin typeface="Times New Roman"/>
                <a:ea typeface="Times New Roman"/>
                <a:cs typeface="Times New Roman"/>
                <a:sym typeface="Times New Roman"/>
              </a:rPr>
              <a:t> et al, participants received 1.8 g of n-3 fatty acids, but authors do not describe EPA or DHA amounts. In the study by Bennett et al, participants received “9 or 18g/d EPA capsules.” In the remaining studies, EPA dose ranged from 0.46 to 1.62 g/d, and DHA dose ranged from 0.25 to 1.08 g/d.</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Fish oil supplementation for 8 to 12 weeks did not influence serum creatinine levels in 3 studies of </a:t>
            </a:r>
            <a:r>
              <a:rPr lang="en-US" sz="1800" dirty="0" err="1">
                <a:latin typeface="Times New Roman"/>
                <a:ea typeface="Times New Roman"/>
                <a:cs typeface="Times New Roman"/>
                <a:sym typeface="Times New Roman"/>
              </a:rPr>
              <a:t>nondialyzed</a:t>
            </a:r>
            <a:r>
              <a:rPr lang="en-US" sz="1800" dirty="0">
                <a:latin typeface="Times New Roman"/>
                <a:ea typeface="Times New Roman"/>
                <a:cs typeface="Times New Roman"/>
                <a:sym typeface="Times New Roman"/>
              </a:rPr>
              <a:t> patients who used placebo or non–placebo-based control groups. In the study by </a:t>
            </a:r>
            <a:r>
              <a:rPr lang="en-US" sz="1800" dirty="0" err="1">
                <a:latin typeface="Times New Roman"/>
                <a:ea typeface="Times New Roman"/>
                <a:cs typeface="Times New Roman"/>
                <a:sym typeface="Times New Roman"/>
              </a:rPr>
              <a:t>Guebre</a:t>
            </a:r>
            <a:r>
              <a:rPr lang="en-US" sz="1800" dirty="0">
                <a:latin typeface="Times New Roman"/>
                <a:ea typeface="Times New Roman"/>
                <a:cs typeface="Times New Roman"/>
                <a:sym typeface="Times New Roman"/>
              </a:rPr>
              <a:t> </a:t>
            </a:r>
            <a:r>
              <a:rPr lang="en-US" sz="1800" dirty="0" err="1">
                <a:latin typeface="Times New Roman"/>
                <a:ea typeface="Times New Roman"/>
                <a:cs typeface="Times New Roman"/>
                <a:sym typeface="Times New Roman"/>
              </a:rPr>
              <a:t>Egziabher</a:t>
            </a:r>
            <a:r>
              <a:rPr lang="en-US" sz="1800" dirty="0">
                <a:latin typeface="Times New Roman"/>
                <a:ea typeface="Times New Roman"/>
                <a:cs typeface="Times New Roman"/>
                <a:sym typeface="Times New Roman"/>
              </a:rPr>
              <a:t> et al, participants received 1.8 g/d of n-3 fatty acids, but authors do not describe EPA or DHA amounts. In the remaining studies, EPA amounts ranged from 0.69 to 1.44 g/d, and DHA amounts ranged from 0.25 to 0.96 g/d. </a:t>
            </a:r>
            <a:r>
              <a:rPr lang="en-US" sz="1800" dirty="0">
                <a:solidFill>
                  <a:schemeClr val="dk1"/>
                </a:solidFill>
              </a:rPr>
              <a:t>(</a:t>
            </a:r>
            <a:r>
              <a:rPr lang="en-US" sz="1800" dirty="0" err="1">
                <a:solidFill>
                  <a:schemeClr val="dk1"/>
                </a:solidFill>
              </a:rPr>
              <a:t>Bouzidi</a:t>
            </a:r>
            <a:r>
              <a:rPr lang="en-US" sz="1800" dirty="0">
                <a:solidFill>
                  <a:schemeClr val="dk1"/>
                </a:solidFill>
              </a:rPr>
              <a:t> 2010, </a:t>
            </a:r>
            <a:r>
              <a:rPr lang="en-US" sz="1800" dirty="0" err="1">
                <a:solidFill>
                  <a:schemeClr val="dk1"/>
                </a:solidFill>
              </a:rPr>
              <a:t>Guebre-Egziabher</a:t>
            </a:r>
            <a:r>
              <a:rPr lang="en-US" sz="1800" dirty="0">
                <a:solidFill>
                  <a:schemeClr val="dk1"/>
                </a:solidFill>
              </a:rPr>
              <a:t> 2013, </a:t>
            </a:r>
            <a:r>
              <a:rPr lang="en-US" sz="1800" dirty="0" err="1">
                <a:solidFill>
                  <a:schemeClr val="dk1"/>
                </a:solidFill>
              </a:rPr>
              <a:t>Svensson</a:t>
            </a:r>
            <a:r>
              <a:rPr lang="en-US" sz="1800" dirty="0">
                <a:solidFill>
                  <a:schemeClr val="dk1"/>
                </a:solidFill>
              </a:rPr>
              <a:t> 2004)</a:t>
            </a:r>
            <a:endParaRPr dirty="0"/>
          </a:p>
          <a:p>
            <a:pPr marL="0" marR="0" lvl="0" indent="0" algn="just" rtl="0">
              <a:lnSpc>
                <a:spcPct val="100000"/>
              </a:lnSpc>
              <a:spcBef>
                <a:spcPts val="800"/>
              </a:spcBef>
              <a:spcAft>
                <a:spcPts val="0"/>
              </a:spcAft>
              <a:buClr>
                <a:schemeClr val="dk1"/>
              </a:buClr>
              <a:buSzPts val="1800"/>
              <a:buFont typeface="Arial"/>
              <a:buNone/>
            </a:pPr>
            <a:r>
              <a:rPr lang="en-US" sz="1800" b="1" dirty="0">
                <a:solidFill>
                  <a:schemeClr val="dk1"/>
                </a:solidFill>
              </a:rPr>
              <a:t>Blood Pressure</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Five RCTs examined the effect of LC n-3 PUFA supplementation on BP, 2 in </a:t>
            </a:r>
            <a:r>
              <a:rPr lang="en-US" sz="1800" dirty="0" err="1">
                <a:latin typeface="Times New Roman"/>
                <a:ea typeface="Times New Roman"/>
                <a:cs typeface="Times New Roman"/>
                <a:sym typeface="Times New Roman"/>
              </a:rPr>
              <a:t>nondialyzed</a:t>
            </a:r>
            <a:r>
              <a:rPr lang="en-US" sz="1800" dirty="0">
                <a:latin typeface="Times New Roman"/>
                <a:ea typeface="Times New Roman"/>
                <a:cs typeface="Times New Roman"/>
                <a:sym typeface="Times New Roman"/>
              </a:rPr>
              <a:t> patients (no stage reported), (Svenson 2004, Mori 2009) 2 in patients receiving MHD, (Lok 2012, </a:t>
            </a:r>
            <a:r>
              <a:rPr lang="en-US" sz="1800" dirty="0" err="1">
                <a:latin typeface="Times New Roman"/>
                <a:ea typeface="Times New Roman"/>
                <a:cs typeface="Times New Roman"/>
                <a:sym typeface="Times New Roman"/>
              </a:rPr>
              <a:t>Khajehedehi</a:t>
            </a:r>
            <a:r>
              <a:rPr lang="en-US" sz="1800" dirty="0">
                <a:latin typeface="Times New Roman"/>
                <a:ea typeface="Times New Roman"/>
                <a:cs typeface="Times New Roman"/>
                <a:sym typeface="Times New Roman"/>
              </a:rPr>
              <a:t> 2000) and 1 in patients with CKD with kidney allografts.(Bennett 1995).  The results were mixed. </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In </a:t>
            </a:r>
            <a:r>
              <a:rPr lang="en-US" sz="1800" dirty="0" err="1">
                <a:latin typeface="Times New Roman"/>
                <a:ea typeface="Times New Roman"/>
                <a:cs typeface="Times New Roman"/>
                <a:sym typeface="Times New Roman"/>
              </a:rPr>
              <a:t>nondialyzed</a:t>
            </a:r>
            <a:r>
              <a:rPr lang="en-US" sz="1800" dirty="0">
                <a:latin typeface="Times New Roman"/>
                <a:ea typeface="Times New Roman"/>
                <a:cs typeface="Times New Roman"/>
                <a:sym typeface="Times New Roman"/>
              </a:rPr>
              <a:t> patients, </a:t>
            </a:r>
            <a:r>
              <a:rPr lang="en-US" sz="1800" dirty="0" err="1">
                <a:latin typeface="Times New Roman"/>
                <a:ea typeface="Times New Roman"/>
                <a:cs typeface="Times New Roman"/>
                <a:sym typeface="Times New Roman"/>
              </a:rPr>
              <a:t>Svensson</a:t>
            </a:r>
            <a:r>
              <a:rPr lang="en-US" sz="1800" dirty="0">
                <a:latin typeface="Times New Roman"/>
                <a:ea typeface="Times New Roman"/>
                <a:cs typeface="Times New Roman"/>
                <a:sym typeface="Times New Roman"/>
              </a:rPr>
              <a:t> et al reported that fish oil (0.96 g/d of DHA and 1.44 g/d of EPA) for 8 weeks did not affect BP, whereas Mori et al found that fish oil (0.38 g/d of DHA and 0.46 g/d of EPA) for 8 weeks lowered both SB and DBP. A pooled analysis of these 2 trials did not find an overall beneficial effect. </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In patients receiving MHD, Lok et al reported an improvement in SBP in patients receiving MHD with fish oil (0.8 g/d of DHA and 1.6 g/d of EPA) for 1 year and a reduction in the number of BP medications, but no effect on DBP. In contrast, </a:t>
            </a:r>
            <a:r>
              <a:rPr lang="en-US" sz="1800" dirty="0" err="1">
                <a:latin typeface="Times New Roman"/>
                <a:ea typeface="Times New Roman"/>
                <a:cs typeface="Times New Roman"/>
                <a:sym typeface="Times New Roman"/>
              </a:rPr>
              <a:t>Khajehdehi</a:t>
            </a:r>
            <a:r>
              <a:rPr lang="en-US" sz="1800" dirty="0">
                <a:latin typeface="Times New Roman"/>
                <a:ea typeface="Times New Roman"/>
                <a:cs typeface="Times New Roman"/>
                <a:sym typeface="Times New Roman"/>
              </a:rPr>
              <a:t> et al found no effect on BP of 1.5 g/d of fish oil (DHA and EPA content not reported) as compared to placebo for 2 months. Data from these 2 trials could not be pooled. </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Bennett et al randomly assigned patients with CKD with kidney allografts and reported no benefit of “9 or 18 g EPA capsules” per day versus placebo for 26 weeks on SBP but noted a reduction in DBP in both EPA arms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&lt; 0.05 for each) only.</a:t>
            </a:r>
            <a:endParaRPr dirty="0"/>
          </a:p>
          <a:p>
            <a:pPr marL="285750" marR="0" lvl="0" indent="-171450" algn="just" rtl="0">
              <a:spcBef>
                <a:spcPts val="800"/>
              </a:spcBef>
              <a:spcAft>
                <a:spcPts val="0"/>
              </a:spcAft>
              <a:buClr>
                <a:schemeClr val="dk1"/>
              </a:buClr>
              <a:buSzPts val="1800"/>
              <a:buFont typeface="Arial"/>
              <a:buNone/>
            </a:pPr>
            <a:endParaRPr sz="1800" dirty="0">
              <a:latin typeface="Times New Roman"/>
              <a:ea typeface="Times New Roman"/>
              <a:cs typeface="Times New Roman"/>
              <a:sym typeface="Times New Roman"/>
            </a:endParaRPr>
          </a:p>
          <a:p>
            <a:pPr marL="0" lvl="0" indent="0" algn="l" rtl="0">
              <a:spcBef>
                <a:spcPts val="800"/>
              </a:spcBef>
              <a:spcAft>
                <a:spcPts val="0"/>
              </a:spcAft>
              <a:buNone/>
            </a:pPr>
            <a:endParaRPr b="1" dirty="0"/>
          </a:p>
        </p:txBody>
      </p:sp>
      <p:sp>
        <p:nvSpPr>
          <p:cNvPr id="284" name="Google Shape;284;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0" name="Google Shape;290;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Triglycerides</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Eighteen RCTs studied the impact of LC n-3 PUFA</a:t>
            </a:r>
            <a:r>
              <a:rPr lang="en-US" sz="1800" u="sng" dirty="0">
                <a:solidFill>
                  <a:srgbClr val="008080"/>
                </a:solidFill>
                <a:latin typeface="Times New Roman"/>
                <a:ea typeface="Times New Roman"/>
                <a:cs typeface="Times New Roman"/>
                <a:sym typeface="Times New Roman"/>
              </a:rPr>
              <a:t>s</a:t>
            </a:r>
            <a:r>
              <a:rPr lang="en-US" sz="1800" dirty="0">
                <a:latin typeface="Times New Roman"/>
                <a:ea typeface="Times New Roman"/>
                <a:cs typeface="Times New Roman"/>
                <a:sym typeface="Times New Roman"/>
              </a:rPr>
              <a:t> on serum TG levels.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Seven of the 13 trials studying patients with MHD found no effect</a:t>
            </a:r>
            <a:r>
              <a:rPr lang="en-US" sz="1800" baseline="30000" dirty="0">
                <a:latin typeface="Times New Roman"/>
                <a:ea typeface="Times New Roman"/>
                <a:cs typeface="Times New Roman"/>
                <a:sym typeface="Times New Roman"/>
              </a:rPr>
              <a:t> </a:t>
            </a:r>
            <a:r>
              <a:rPr lang="en-US" sz="1800" dirty="0">
                <a:solidFill>
                  <a:schemeClr val="dk1"/>
                </a:solidFill>
              </a:rPr>
              <a:t>(</a:t>
            </a:r>
            <a:r>
              <a:rPr lang="en-US" sz="1800" dirty="0" err="1">
                <a:solidFill>
                  <a:schemeClr val="dk1"/>
                </a:solidFill>
                <a:highlight>
                  <a:srgbClr val="FFFF00"/>
                </a:highlight>
              </a:rPr>
              <a:t>Lemos</a:t>
            </a:r>
            <a:r>
              <a:rPr lang="en-US" sz="1800" dirty="0">
                <a:solidFill>
                  <a:schemeClr val="dk1"/>
                </a:solidFill>
                <a:highlight>
                  <a:srgbClr val="FFFF00"/>
                </a:highlight>
              </a:rPr>
              <a:t> 2012</a:t>
            </a:r>
            <a:r>
              <a:rPr lang="en-US" sz="1800" dirty="0">
                <a:solidFill>
                  <a:schemeClr val="dk1"/>
                </a:solidFill>
              </a:rPr>
              <a:t>, Bowden 2009, Daud 2012, Ewers 2009, </a:t>
            </a:r>
            <a:r>
              <a:rPr lang="en-US" sz="1800" dirty="0" err="1">
                <a:solidFill>
                  <a:schemeClr val="dk1"/>
                </a:solidFill>
              </a:rPr>
              <a:t>Poulia</a:t>
            </a:r>
            <a:r>
              <a:rPr lang="en-US" sz="1800" dirty="0">
                <a:solidFill>
                  <a:schemeClr val="dk1"/>
                </a:solidFill>
              </a:rPr>
              <a:t> 2011, Saifullah 2007, Tayebi-</a:t>
            </a:r>
            <a:r>
              <a:rPr lang="en-US" sz="1800" dirty="0" err="1">
                <a:solidFill>
                  <a:schemeClr val="dk1"/>
                </a:solidFill>
              </a:rPr>
              <a:t>Khoosroshahi</a:t>
            </a:r>
            <a:r>
              <a:rPr lang="en-US" sz="1800" dirty="0">
                <a:solidFill>
                  <a:schemeClr val="dk1"/>
                </a:solidFill>
              </a:rPr>
              <a:t> 2013) </a:t>
            </a:r>
            <a:r>
              <a:rPr lang="en-US" sz="1800" dirty="0">
                <a:latin typeface="Times New Roman"/>
                <a:ea typeface="Times New Roman"/>
                <a:cs typeface="Times New Roman"/>
                <a:sym typeface="Times New Roman"/>
              </a:rPr>
              <a:t> and 6 reported a reduction in levels. </a:t>
            </a:r>
            <a:r>
              <a:rPr lang="en-US" sz="1800" dirty="0">
                <a:solidFill>
                  <a:schemeClr val="dk1"/>
                </a:solidFill>
              </a:rPr>
              <a:t>(</a:t>
            </a:r>
            <a:r>
              <a:rPr lang="en-US" sz="1800" dirty="0" err="1">
                <a:solidFill>
                  <a:schemeClr val="dk1"/>
                </a:solidFill>
                <a:highlight>
                  <a:srgbClr val="FFFF00"/>
                </a:highlight>
              </a:rPr>
              <a:t>Lemos</a:t>
            </a:r>
            <a:r>
              <a:rPr lang="en-US" sz="1800" dirty="0">
                <a:solidFill>
                  <a:schemeClr val="dk1"/>
                </a:solidFill>
                <a:highlight>
                  <a:srgbClr val="FFFF00"/>
                </a:highlight>
              </a:rPr>
              <a:t> 2012</a:t>
            </a:r>
            <a:r>
              <a:rPr lang="en-US" sz="1800" dirty="0">
                <a:solidFill>
                  <a:schemeClr val="dk1"/>
                </a:solidFill>
              </a:rPr>
              <a:t>, </a:t>
            </a:r>
            <a:r>
              <a:rPr lang="en-US" sz="1800" dirty="0" err="1">
                <a:solidFill>
                  <a:schemeClr val="dk1"/>
                </a:solidFill>
              </a:rPr>
              <a:t>Khalatbari</a:t>
            </a:r>
            <a:r>
              <a:rPr lang="en-US" sz="1800" dirty="0">
                <a:solidFill>
                  <a:schemeClr val="dk1"/>
                </a:solidFill>
              </a:rPr>
              <a:t> 2013, </a:t>
            </a:r>
            <a:r>
              <a:rPr lang="en-US" sz="1800" dirty="0" err="1">
                <a:solidFill>
                  <a:schemeClr val="dk1"/>
                </a:solidFill>
              </a:rPr>
              <a:t>Khajehdehi</a:t>
            </a:r>
            <a:r>
              <a:rPr lang="en-US" sz="1800" dirty="0">
                <a:solidFill>
                  <a:schemeClr val="dk1"/>
                </a:solidFill>
              </a:rPr>
              <a:t> 2000, </a:t>
            </a:r>
            <a:r>
              <a:rPr lang="en-US" sz="1800" dirty="0" err="1">
                <a:solidFill>
                  <a:schemeClr val="dk1"/>
                </a:solidFill>
              </a:rPr>
              <a:t>Kooshki</a:t>
            </a:r>
            <a:r>
              <a:rPr lang="en-US" sz="1800" dirty="0">
                <a:solidFill>
                  <a:schemeClr val="dk1"/>
                </a:solidFill>
              </a:rPr>
              <a:t> 2011, Sorensen 2015, </a:t>
            </a:r>
            <a:r>
              <a:rPr lang="en-US" sz="1800" dirty="0" err="1">
                <a:solidFill>
                  <a:schemeClr val="dk1"/>
                </a:solidFill>
              </a:rPr>
              <a:t>Taziki</a:t>
            </a:r>
            <a:r>
              <a:rPr lang="en-US" sz="1800" dirty="0">
                <a:solidFill>
                  <a:schemeClr val="dk1"/>
                </a:solidFill>
              </a:rPr>
              <a:t> 2007)</a:t>
            </a:r>
            <a:r>
              <a:rPr lang="en-US" sz="1800" dirty="0">
                <a:latin typeface="Times New Roman"/>
                <a:ea typeface="Times New Roman"/>
                <a:cs typeface="Times New Roman"/>
                <a:sym typeface="Times New Roman"/>
              </a:rPr>
              <a:t> In a pooled analysis of 12 of these studies, LC n-3 PUFA supplementation lowered TG levels by an average of −33.78 (95% CI, −63.21 to −4.36) mg/dL as compared with placebo/controls, though heterogeneity was high (</a:t>
            </a:r>
            <a:r>
              <a:rPr lang="en-US" sz="1800" i="1" dirty="0">
                <a:latin typeface="Times New Roman"/>
                <a:ea typeface="Times New Roman"/>
                <a:cs typeface="Times New Roman"/>
                <a:sym typeface="Times New Roman"/>
              </a:rPr>
              <a:t>I</a:t>
            </a:r>
            <a:r>
              <a:rPr lang="en-US" sz="1800" baseline="30000" dirty="0">
                <a:latin typeface="Times New Roman"/>
                <a:ea typeface="Times New Roman"/>
                <a:cs typeface="Times New Roman"/>
                <a:sym typeface="Times New Roman"/>
              </a:rPr>
              <a:t>2 </a:t>
            </a:r>
            <a:r>
              <a:rPr lang="en-US" sz="1800" dirty="0">
                <a:latin typeface="Times New Roman"/>
                <a:ea typeface="Times New Roman"/>
                <a:cs typeface="Times New Roman"/>
                <a:sym typeface="Times New Roman"/>
              </a:rPr>
              <a:t>= 92.36%;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&lt; 0.001). Although outcomes did not appear to be related to study quality or duration, TG lowering tended to be associated with using lower doses of LC n-3 PUFA</a:t>
            </a:r>
            <a:r>
              <a:rPr lang="en-US" sz="1800" u="sng" dirty="0">
                <a:solidFill>
                  <a:srgbClr val="008080"/>
                </a:solidFill>
                <a:latin typeface="Times New Roman"/>
                <a:ea typeface="Times New Roman"/>
                <a:cs typeface="Times New Roman"/>
                <a:sym typeface="Times New Roman"/>
              </a:rPr>
              <a:t>s</a:t>
            </a:r>
            <a:r>
              <a:rPr lang="en-US" sz="1800" dirty="0">
                <a:latin typeface="Times New Roman"/>
                <a:ea typeface="Times New Roman"/>
                <a:cs typeface="Times New Roman"/>
                <a:sym typeface="Times New Roman"/>
              </a:rPr>
              <a:t> (0.42-0.96 g/d of EPA and 0.24-0.6 g/d of DHA), flaxseed oil (2 g/d), or ground flaxseed (40 g/d), a counterintuitive finding. </a:t>
            </a:r>
            <a:endParaRPr dirty="0"/>
          </a:p>
          <a:p>
            <a:pPr marL="285750" marR="0" lvl="0" indent="-285750" algn="l" rtl="0">
              <a:lnSpc>
                <a:spcPct val="100000"/>
              </a:lnSpc>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Positive results were more consistent in </a:t>
            </a:r>
            <a:r>
              <a:rPr lang="en-US" sz="1800" dirty="0" err="1">
                <a:latin typeface="Times New Roman"/>
                <a:ea typeface="Times New Roman"/>
                <a:cs typeface="Times New Roman"/>
                <a:sym typeface="Times New Roman"/>
              </a:rPr>
              <a:t>nondialyzed</a:t>
            </a:r>
            <a:r>
              <a:rPr lang="en-US" sz="1800" dirty="0">
                <a:latin typeface="Times New Roman"/>
                <a:ea typeface="Times New Roman"/>
                <a:cs typeface="Times New Roman"/>
                <a:sym typeface="Times New Roman"/>
              </a:rPr>
              <a:t> patients, for whom fish oil supplementation (1.8 g/d total or 0.46-1.44 g/d of EPA with 0.25-0.96 g/d of DHA) for 8 to 12 weeks consistently lowered TG levels.</a:t>
            </a:r>
            <a:endParaRPr dirty="0"/>
          </a:p>
          <a:p>
            <a:pPr marL="0" marR="0" lvl="0" indent="0" algn="l" rtl="0">
              <a:lnSpc>
                <a:spcPct val="100000"/>
              </a:lnSpc>
              <a:spcBef>
                <a:spcPts val="0"/>
              </a:spcBef>
              <a:spcAft>
                <a:spcPts val="0"/>
              </a:spcAft>
              <a:buClr>
                <a:srgbClr val="000000"/>
              </a:buClr>
              <a:buSzPts val="1800"/>
              <a:buFont typeface="Arial"/>
              <a:buNone/>
            </a:pPr>
            <a:r>
              <a:rPr lang="en-US" sz="1800" b="1" i="0" dirty="0">
                <a:solidFill>
                  <a:srgbClr val="000000"/>
                </a:solidFill>
                <a:latin typeface="Times New Roman"/>
                <a:ea typeface="Times New Roman"/>
                <a:cs typeface="Times New Roman"/>
                <a:sym typeface="Times New Roman"/>
              </a:rPr>
              <a:t>Total  cholesterol</a:t>
            </a:r>
            <a:endParaRPr dirty="0"/>
          </a:p>
          <a:p>
            <a:pPr marL="285750" marR="0" lvl="0" indent="-285750" algn="just" rtl="0">
              <a:spcBef>
                <a:spcPts val="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Eleven of 13 studies in patients receiving MHD reported no effect (0.42-1.8 g of EPA and 0.24-1.14 g of DHA per day for 4 weeks to 6 months),</a:t>
            </a:r>
            <a:r>
              <a:rPr lang="en-US" sz="1800" dirty="0">
                <a:solidFill>
                  <a:schemeClr val="dk1"/>
                </a:solidFill>
              </a:rPr>
              <a:t> (</a:t>
            </a:r>
            <a:r>
              <a:rPr lang="en-US" sz="1800" dirty="0" err="1">
                <a:solidFill>
                  <a:schemeClr val="dk1"/>
                </a:solidFill>
                <a:highlight>
                  <a:srgbClr val="FFFF00"/>
                </a:highlight>
              </a:rPr>
              <a:t>Lemos</a:t>
            </a:r>
            <a:r>
              <a:rPr lang="en-US" sz="1800" dirty="0">
                <a:solidFill>
                  <a:schemeClr val="dk1"/>
                </a:solidFill>
                <a:highlight>
                  <a:srgbClr val="FFFF00"/>
                </a:highlight>
              </a:rPr>
              <a:t> 2012</a:t>
            </a:r>
            <a:r>
              <a:rPr lang="en-US" sz="1800" dirty="0">
                <a:solidFill>
                  <a:schemeClr val="dk1"/>
                </a:solidFill>
              </a:rPr>
              <a:t>, Bowden 2009, </a:t>
            </a:r>
            <a:r>
              <a:rPr lang="en-US" sz="1800" dirty="0" err="1">
                <a:solidFill>
                  <a:schemeClr val="dk1"/>
                </a:solidFill>
              </a:rPr>
              <a:t>Khajehdehi</a:t>
            </a:r>
            <a:r>
              <a:rPr lang="en-US" sz="1800" dirty="0">
                <a:solidFill>
                  <a:schemeClr val="dk1"/>
                </a:solidFill>
              </a:rPr>
              <a:t> 2000, Daud 2012, Ewers 2009, </a:t>
            </a:r>
            <a:r>
              <a:rPr lang="en-US" sz="1800" dirty="0" err="1">
                <a:solidFill>
                  <a:schemeClr val="dk1"/>
                </a:solidFill>
              </a:rPr>
              <a:t>Kooshki</a:t>
            </a:r>
            <a:r>
              <a:rPr lang="en-US" sz="1800" dirty="0">
                <a:solidFill>
                  <a:schemeClr val="dk1"/>
                </a:solidFill>
              </a:rPr>
              <a:t> 2011, </a:t>
            </a:r>
            <a:r>
              <a:rPr lang="en-US" sz="1800" dirty="0" err="1">
                <a:solidFill>
                  <a:schemeClr val="dk1"/>
                </a:solidFill>
              </a:rPr>
              <a:t>Poulia</a:t>
            </a:r>
            <a:r>
              <a:rPr lang="en-US" sz="1800" dirty="0">
                <a:solidFill>
                  <a:schemeClr val="dk1"/>
                </a:solidFill>
              </a:rPr>
              <a:t> 2011, Saifullah 2007, Sorensen 2015, Tayebi-</a:t>
            </a:r>
            <a:r>
              <a:rPr lang="en-US" sz="1800" dirty="0" err="1">
                <a:solidFill>
                  <a:schemeClr val="dk1"/>
                </a:solidFill>
              </a:rPr>
              <a:t>Khoroshahi</a:t>
            </a:r>
            <a:r>
              <a:rPr lang="en-US" sz="1800" dirty="0">
                <a:solidFill>
                  <a:schemeClr val="dk1"/>
                </a:solidFill>
              </a:rPr>
              <a:t> 2013, </a:t>
            </a:r>
            <a:r>
              <a:rPr lang="en-US" sz="1800" dirty="0" err="1">
                <a:solidFill>
                  <a:schemeClr val="dk1"/>
                </a:solidFill>
              </a:rPr>
              <a:t>Taziki</a:t>
            </a:r>
            <a:r>
              <a:rPr lang="en-US" sz="1800" dirty="0">
                <a:solidFill>
                  <a:schemeClr val="dk1"/>
                </a:solidFill>
              </a:rPr>
              <a:t> 2007) </a:t>
            </a:r>
            <a:r>
              <a:rPr lang="en-US" sz="1800" dirty="0">
                <a:latin typeface="Times New Roman"/>
                <a:ea typeface="Times New Roman"/>
                <a:cs typeface="Times New Roman"/>
                <a:sym typeface="Times New Roman"/>
              </a:rPr>
              <a:t>while the 2 studies supplementing with flaxseed oil (2 g/d for 120 days) (</a:t>
            </a:r>
            <a:r>
              <a:rPr lang="en-US" sz="1800" dirty="0" err="1">
                <a:latin typeface="Times New Roman"/>
                <a:ea typeface="Times New Roman"/>
                <a:cs typeface="Times New Roman"/>
                <a:sym typeface="Times New Roman"/>
              </a:rPr>
              <a:t>Lemos</a:t>
            </a:r>
            <a:r>
              <a:rPr lang="en-US" sz="1800" dirty="0">
                <a:latin typeface="Times New Roman"/>
                <a:ea typeface="Times New Roman"/>
                <a:cs typeface="Times New Roman"/>
                <a:sym typeface="Times New Roman"/>
              </a:rPr>
              <a:t> 2012) or ground flaxseed (40 g/d for 8 weeks) (</a:t>
            </a:r>
            <a:r>
              <a:rPr lang="en-US" sz="1800" dirty="0" err="1">
                <a:latin typeface="Times New Roman"/>
                <a:ea typeface="Times New Roman"/>
                <a:cs typeface="Times New Roman"/>
                <a:sym typeface="Times New Roman"/>
              </a:rPr>
              <a:t>Khalatbari</a:t>
            </a:r>
            <a:r>
              <a:rPr lang="en-US" sz="1800" dirty="0">
                <a:latin typeface="Times New Roman"/>
                <a:ea typeface="Times New Roman"/>
                <a:cs typeface="Times New Roman"/>
                <a:sym typeface="Times New Roman"/>
              </a:rPr>
              <a:t> 2013) noted a significant reduction in TC levels (though 1 study did not compare differences between groups). A pooled analysis of all 13 studies did not find any effect on mean TC level but noted a high level of heterogeneity in the data (</a:t>
            </a:r>
            <a:r>
              <a:rPr lang="en-US" sz="1800" i="1" dirty="0">
                <a:latin typeface="Times New Roman"/>
                <a:ea typeface="Times New Roman"/>
                <a:cs typeface="Times New Roman"/>
                <a:sym typeface="Times New Roman"/>
              </a:rPr>
              <a:t>I</a:t>
            </a:r>
            <a:r>
              <a:rPr lang="en-US" sz="1800" baseline="30000" dirty="0">
                <a:latin typeface="Times New Roman"/>
                <a:ea typeface="Times New Roman"/>
                <a:cs typeface="Times New Roman"/>
                <a:sym typeface="Times New Roman"/>
              </a:rPr>
              <a:t>2 </a:t>
            </a:r>
            <a:r>
              <a:rPr lang="en-US" sz="1800" dirty="0">
                <a:latin typeface="Times New Roman"/>
                <a:ea typeface="Times New Roman"/>
                <a:cs typeface="Times New Roman"/>
                <a:sym typeface="Times New Roman"/>
              </a:rPr>
              <a:t>= 95.77%;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&lt; 0.001). </a:t>
            </a:r>
            <a:endParaRPr dirty="0"/>
          </a:p>
          <a:p>
            <a:pPr marL="285750" marR="0" lvl="0" indent="-285750" algn="just" rtl="0">
              <a:lnSpc>
                <a:spcPct val="100000"/>
              </a:lnSpc>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Three of 4 supplementation studies in </a:t>
            </a:r>
            <a:r>
              <a:rPr lang="en-US" sz="1800" dirty="0" err="1">
                <a:latin typeface="Times New Roman"/>
                <a:ea typeface="Times New Roman"/>
                <a:cs typeface="Times New Roman"/>
                <a:sym typeface="Times New Roman"/>
              </a:rPr>
              <a:t>nondialyzed</a:t>
            </a:r>
            <a:r>
              <a:rPr lang="en-US" sz="1800" dirty="0">
                <a:latin typeface="Times New Roman"/>
                <a:ea typeface="Times New Roman"/>
                <a:cs typeface="Times New Roman"/>
                <a:sym typeface="Times New Roman"/>
              </a:rPr>
              <a:t> patients reported no effect on TC levels,</a:t>
            </a:r>
            <a:r>
              <a:rPr lang="en-US" sz="1800" dirty="0">
                <a:solidFill>
                  <a:schemeClr val="dk1"/>
                </a:solidFill>
              </a:rPr>
              <a:t> (</a:t>
            </a:r>
            <a:r>
              <a:rPr lang="en-US" sz="1800" dirty="0" err="1">
                <a:solidFill>
                  <a:schemeClr val="dk1"/>
                </a:solidFill>
              </a:rPr>
              <a:t>Svensson</a:t>
            </a:r>
            <a:r>
              <a:rPr lang="en-US" sz="1800" dirty="0">
                <a:solidFill>
                  <a:schemeClr val="dk1"/>
                </a:solidFill>
              </a:rPr>
              <a:t> 2006, Mori 2009, </a:t>
            </a:r>
            <a:r>
              <a:rPr lang="en-US" sz="1800" dirty="0" err="1">
                <a:solidFill>
                  <a:schemeClr val="dk1"/>
                </a:solidFill>
              </a:rPr>
              <a:t>Guebre-Egziabher</a:t>
            </a:r>
            <a:r>
              <a:rPr lang="en-US" sz="1800" dirty="0">
                <a:solidFill>
                  <a:schemeClr val="dk1"/>
                </a:solidFill>
              </a:rPr>
              <a:t> 2005) </a:t>
            </a:r>
            <a:r>
              <a:rPr lang="en-US" sz="1800" dirty="0">
                <a:latin typeface="Times New Roman"/>
                <a:ea typeface="Times New Roman"/>
                <a:cs typeface="Times New Roman"/>
                <a:sym typeface="Times New Roman"/>
              </a:rPr>
              <a:t>whereas the fourth demonstrated a reduction at 3 months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&lt; 0.05) with no difference between arms.</a:t>
            </a:r>
            <a:r>
              <a:rPr lang="en-US" sz="1800" dirty="0">
                <a:solidFill>
                  <a:schemeClr val="dk1"/>
                </a:solidFill>
              </a:rPr>
              <a:t> (</a:t>
            </a:r>
            <a:r>
              <a:rPr lang="en-US" sz="1800" dirty="0" err="1">
                <a:solidFill>
                  <a:schemeClr val="dk1"/>
                </a:solidFill>
              </a:rPr>
              <a:t>Bouzidi</a:t>
            </a:r>
            <a:r>
              <a:rPr lang="en-US" sz="1800" dirty="0">
                <a:solidFill>
                  <a:schemeClr val="dk1"/>
                </a:solidFill>
              </a:rPr>
              <a:t> 2010).  </a:t>
            </a:r>
            <a:r>
              <a:rPr lang="en-US" sz="1800" dirty="0">
                <a:latin typeface="Times New Roman"/>
                <a:ea typeface="Times New Roman"/>
                <a:cs typeface="Times New Roman"/>
                <a:sym typeface="Times New Roman"/>
              </a:rPr>
              <a:t>Results could not be pooled for these 4 studies. </a:t>
            </a:r>
            <a:endParaRPr dirty="0"/>
          </a:p>
          <a:p>
            <a:pPr marL="285750" marR="0" lvl="0" indent="-285750" algn="just" rtl="0">
              <a:spcBef>
                <a:spcPts val="800"/>
              </a:spcBef>
              <a:spcAft>
                <a:spcPts val="0"/>
              </a:spcAft>
              <a:buClr>
                <a:schemeClr val="dk1"/>
              </a:buClr>
              <a:buSzPts val="1800"/>
              <a:buFont typeface="Arial"/>
              <a:buChar char="•"/>
            </a:pPr>
            <a:r>
              <a:rPr lang="en-US" sz="1800" dirty="0">
                <a:latin typeface="Times New Roman"/>
                <a:ea typeface="Times New Roman"/>
                <a:cs typeface="Times New Roman"/>
                <a:sym typeface="Times New Roman"/>
              </a:rPr>
              <a:t>Although </a:t>
            </a:r>
            <a:r>
              <a:rPr lang="en-US" sz="1800" dirty="0" err="1">
                <a:latin typeface="Times New Roman"/>
                <a:ea typeface="Times New Roman"/>
                <a:cs typeface="Times New Roman"/>
                <a:sym typeface="Times New Roman"/>
              </a:rPr>
              <a:t>Ramezani</a:t>
            </a:r>
            <a:r>
              <a:rPr lang="en-US" sz="1800" dirty="0">
                <a:latin typeface="Times New Roman"/>
                <a:ea typeface="Times New Roman"/>
                <a:cs typeface="Times New Roman"/>
                <a:sym typeface="Times New Roman"/>
              </a:rPr>
              <a:t> et al reported lower cholesterol levels in patients with CKD with kidney allografts compared to placebo after 6 months of supplementation with 1.76 g/d of EPA with 0.96 g/d of DHA in fish oil, Schmitz et al found no such benefit in a similar population.</a:t>
            </a:r>
            <a:endParaRPr lang="en-US" sz="1200" dirty="0">
              <a:latin typeface="Arial"/>
              <a:ea typeface="Times New Roman"/>
              <a:cs typeface="Arial"/>
              <a:sym typeface="Arial"/>
            </a:endParaRPr>
          </a:p>
          <a:p>
            <a:pPr marL="285750" marR="0" lvl="0" indent="-285750" algn="just" rtl="0">
              <a:spcBef>
                <a:spcPts val="800"/>
              </a:spcBef>
              <a:spcAft>
                <a:spcPts val="0"/>
              </a:spcAft>
              <a:buClr>
                <a:schemeClr val="dk1"/>
              </a:buClr>
              <a:buSzPts val="1800"/>
              <a:buFont typeface="Arial"/>
              <a:buChar char="•"/>
            </a:pPr>
            <a:r>
              <a:rPr lang="en-US" sz="1800" dirty="0" err="1">
                <a:latin typeface="Times New Roman"/>
                <a:ea typeface="Times New Roman"/>
                <a:cs typeface="Times New Roman"/>
                <a:sym typeface="Times New Roman"/>
              </a:rPr>
              <a:t>Lemos</a:t>
            </a:r>
            <a:r>
              <a:rPr lang="en-US" sz="1800" dirty="0">
                <a:latin typeface="Times New Roman"/>
                <a:ea typeface="Times New Roman"/>
                <a:cs typeface="Times New Roman"/>
                <a:sym typeface="Times New Roman"/>
              </a:rPr>
              <a:t> 2012 - </a:t>
            </a:r>
            <a:r>
              <a:rPr lang="en-US" sz="1800" dirty="0">
                <a:latin typeface="Segoe UI" panose="020B0502040204020203" pitchFamily="34" charset="0"/>
              </a:rPr>
              <a:t>the evidence states: Though the median decrease in triglyceride levels was not significant in the intervention group (p=0.06), there was a significant increase in the placebo group (p&lt;0.05).</a:t>
            </a:r>
          </a:p>
          <a:p>
            <a:pPr marL="0" marR="0" lvl="0" indent="0" algn="just" rtl="0">
              <a:spcBef>
                <a:spcPts val="800"/>
              </a:spcBef>
              <a:spcAft>
                <a:spcPts val="0"/>
              </a:spcAft>
              <a:buNone/>
            </a:pPr>
            <a:endParaRPr sz="1800" dirty="0">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291" name="Google Shape;291;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LDL Cholesterol</a:t>
            </a:r>
            <a:endParaRPr dirty="0"/>
          </a:p>
          <a:p>
            <a:pPr marL="171450" marR="0" lvl="0" indent="-171450" algn="just"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Times New Roman"/>
                <a:ea typeface="Times New Roman"/>
                <a:cs typeface="Times New Roman"/>
                <a:sym typeface="Times New Roman"/>
              </a:rPr>
              <a:t>Eight of 12 studies in patients receiving MHD found no benefit of supplementation, (</a:t>
            </a:r>
            <a:r>
              <a:rPr lang="en-US" sz="1200" dirty="0" err="1">
                <a:latin typeface="Times New Roman"/>
                <a:ea typeface="Times New Roman"/>
                <a:cs typeface="Times New Roman"/>
                <a:sym typeface="Times New Roman"/>
              </a:rPr>
              <a:t>Lemos</a:t>
            </a:r>
            <a:r>
              <a:rPr lang="en-US" sz="1200" dirty="0">
                <a:latin typeface="Times New Roman"/>
                <a:ea typeface="Times New Roman"/>
                <a:cs typeface="Times New Roman"/>
                <a:sym typeface="Times New Roman"/>
              </a:rPr>
              <a:t> 2012, </a:t>
            </a:r>
            <a:r>
              <a:rPr lang="en-US" sz="1200" dirty="0" err="1">
                <a:latin typeface="Times New Roman"/>
                <a:ea typeface="Times New Roman"/>
                <a:cs typeface="Times New Roman"/>
                <a:sym typeface="Times New Roman"/>
              </a:rPr>
              <a:t>Daud</a:t>
            </a:r>
            <a:r>
              <a:rPr lang="en-US" sz="1200" dirty="0">
                <a:latin typeface="Times New Roman"/>
                <a:ea typeface="Times New Roman"/>
                <a:cs typeface="Times New Roman"/>
                <a:sym typeface="Times New Roman"/>
              </a:rPr>
              <a:t> 2012, Ewers 2009, </a:t>
            </a:r>
            <a:r>
              <a:rPr lang="en-US" sz="1200" dirty="0" err="1">
                <a:latin typeface="Times New Roman"/>
                <a:ea typeface="Times New Roman"/>
                <a:cs typeface="Times New Roman"/>
                <a:sym typeface="Times New Roman"/>
              </a:rPr>
              <a:t>Kooshi</a:t>
            </a:r>
            <a:r>
              <a:rPr lang="en-US" sz="1200" dirty="0">
                <a:latin typeface="Times New Roman"/>
                <a:ea typeface="Times New Roman"/>
                <a:cs typeface="Times New Roman"/>
                <a:sym typeface="Times New Roman"/>
              </a:rPr>
              <a:t> 2011, Saifullah 2007, Sorensen 2015, Tayebi-</a:t>
            </a:r>
            <a:r>
              <a:rPr lang="en-US" sz="1200" dirty="0" err="1">
                <a:latin typeface="Times New Roman"/>
                <a:ea typeface="Times New Roman"/>
                <a:cs typeface="Times New Roman"/>
                <a:sym typeface="Times New Roman"/>
              </a:rPr>
              <a:t>Khosroshahi</a:t>
            </a:r>
            <a:r>
              <a:rPr lang="en-US" sz="1200" dirty="0">
                <a:latin typeface="Times New Roman"/>
                <a:ea typeface="Times New Roman"/>
                <a:cs typeface="Times New Roman"/>
                <a:sym typeface="Times New Roman"/>
              </a:rPr>
              <a:t> 2013, </a:t>
            </a:r>
            <a:r>
              <a:rPr lang="en-US" sz="1200" dirty="0" err="1">
                <a:latin typeface="Times New Roman"/>
                <a:ea typeface="Times New Roman"/>
                <a:cs typeface="Times New Roman"/>
                <a:sym typeface="Times New Roman"/>
              </a:rPr>
              <a:t>Taziki</a:t>
            </a:r>
            <a:r>
              <a:rPr lang="en-US" sz="1200" dirty="0">
                <a:latin typeface="Times New Roman"/>
                <a:ea typeface="Times New Roman"/>
                <a:cs typeface="Times New Roman"/>
                <a:sym typeface="Times New Roman"/>
              </a:rPr>
              <a:t> 2007) while 4 reported a reduction in LDL-C  levels. </a:t>
            </a:r>
            <a:r>
              <a:rPr lang="en-US" sz="1200" dirty="0">
                <a:solidFill>
                  <a:schemeClr val="dk1"/>
                </a:solidFill>
              </a:rPr>
              <a:t>(</a:t>
            </a:r>
            <a:r>
              <a:rPr lang="en-US" sz="1200" dirty="0" err="1">
                <a:solidFill>
                  <a:schemeClr val="dk1"/>
                </a:solidFill>
              </a:rPr>
              <a:t>Lemos</a:t>
            </a:r>
            <a:r>
              <a:rPr lang="en-US" sz="1200" dirty="0">
                <a:solidFill>
                  <a:schemeClr val="dk1"/>
                </a:solidFill>
              </a:rPr>
              <a:t> 2012, </a:t>
            </a:r>
            <a:r>
              <a:rPr lang="en-US" sz="1200" dirty="0" err="1">
                <a:solidFill>
                  <a:schemeClr val="dk1"/>
                </a:solidFill>
              </a:rPr>
              <a:t>Khalatbari</a:t>
            </a:r>
            <a:r>
              <a:rPr lang="en-US" sz="1200" dirty="0">
                <a:solidFill>
                  <a:schemeClr val="dk1"/>
                </a:solidFill>
              </a:rPr>
              <a:t> 2013, Bowden 2009, </a:t>
            </a:r>
            <a:r>
              <a:rPr lang="en-US" sz="1200" dirty="0" err="1">
                <a:solidFill>
                  <a:schemeClr val="dk1"/>
                </a:solidFill>
              </a:rPr>
              <a:t>Khajehdehi</a:t>
            </a:r>
            <a:r>
              <a:rPr lang="en-US" sz="1200" dirty="0">
                <a:solidFill>
                  <a:schemeClr val="dk1"/>
                </a:solidFill>
              </a:rPr>
              <a:t> 2000).</a:t>
            </a:r>
            <a:r>
              <a:rPr lang="en-US" sz="1200" dirty="0">
                <a:latin typeface="Times New Roman"/>
                <a:ea typeface="Times New Roman"/>
                <a:cs typeface="Times New Roman"/>
                <a:sym typeface="Times New Roman"/>
              </a:rPr>
              <a:t> </a:t>
            </a:r>
          </a:p>
          <a:p>
            <a:pPr marL="171450" marR="0" lvl="0" indent="-171450" algn="just"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Times New Roman"/>
                <a:ea typeface="Times New Roman"/>
                <a:cs typeface="Times New Roman"/>
                <a:sym typeface="Times New Roman"/>
              </a:rPr>
              <a:t>Two of the 4 positive studies supplemented with fish oil (1.5 g total in </a:t>
            </a:r>
            <a:r>
              <a:rPr lang="en-US" sz="1200" dirty="0" err="1">
                <a:latin typeface="Times New Roman"/>
                <a:ea typeface="Times New Roman"/>
                <a:cs typeface="Times New Roman"/>
                <a:sym typeface="Times New Roman"/>
              </a:rPr>
              <a:t>Khajehdehi</a:t>
            </a:r>
            <a:r>
              <a:rPr lang="en-US" sz="1200" dirty="0">
                <a:latin typeface="Times New Roman"/>
                <a:ea typeface="Times New Roman"/>
                <a:cs typeface="Times New Roman"/>
                <a:sym typeface="Times New Roman"/>
              </a:rPr>
              <a:t> et al and 0.96 g/d of EPA with 0.6 g/d of DHA in Bowden et al, while the other 2 used flaxseed oil or ground flaxseed (</a:t>
            </a:r>
            <a:r>
              <a:rPr lang="en-US" sz="1200" dirty="0" err="1">
                <a:latin typeface="Times New Roman"/>
                <a:ea typeface="Times New Roman"/>
                <a:cs typeface="Times New Roman"/>
                <a:sym typeface="Times New Roman"/>
              </a:rPr>
              <a:t>Lemos</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Khalatbari</a:t>
            </a:r>
            <a:r>
              <a:rPr lang="en-US" sz="1200" dirty="0">
                <a:latin typeface="Times New Roman"/>
                <a:ea typeface="Times New Roman"/>
                <a:cs typeface="Times New Roman"/>
                <a:sym typeface="Times New Roman"/>
              </a:rPr>
              <a:t>)  [with both latter studies observing a decrease in LDL-C levels]). (</a:t>
            </a:r>
            <a:r>
              <a:rPr lang="en-US" sz="1200" dirty="0" err="1">
                <a:latin typeface="Times New Roman"/>
                <a:ea typeface="Times New Roman"/>
                <a:cs typeface="Times New Roman"/>
                <a:sym typeface="Times New Roman"/>
              </a:rPr>
              <a:t>Lemos</a:t>
            </a: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Khalatbari</a:t>
            </a:r>
            <a:r>
              <a:rPr lang="en-US" sz="1200" dirty="0">
                <a:latin typeface="Times New Roman"/>
                <a:ea typeface="Times New Roman"/>
                <a:cs typeface="Times New Roman"/>
                <a:sym typeface="Times New Roman"/>
              </a:rPr>
              <a:t>)  </a:t>
            </a:r>
          </a:p>
          <a:p>
            <a:pPr marL="171450" marR="0" lvl="0" indent="-171450" algn="just"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Times New Roman"/>
                <a:ea typeface="Times New Roman"/>
                <a:cs typeface="Times New Roman"/>
                <a:sym typeface="Times New Roman"/>
              </a:rPr>
              <a:t>Study quality or duration or type of comparison group used did not influence the outcome. A pooled analysis of all 12 studies noted an improvement in LDL-C levels only when excluding the flaxseed-based supplement studies (mean difference, −5.26 [95% CI, −9.51 to −1.00] mg/dL) and even then, the result was clinically marginal. </a:t>
            </a:r>
          </a:p>
          <a:p>
            <a:pPr marL="171450" marR="0" lvl="0" indent="-171450" algn="just"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Times New Roman"/>
                <a:ea typeface="Times New Roman"/>
                <a:cs typeface="Times New Roman"/>
                <a:sym typeface="Times New Roman"/>
              </a:rPr>
              <a:t> </a:t>
            </a:r>
            <a:r>
              <a:rPr lang="en-US" sz="1200" dirty="0" err="1">
                <a:latin typeface="Times New Roman"/>
                <a:ea typeface="Times New Roman"/>
                <a:cs typeface="Times New Roman"/>
                <a:sym typeface="Times New Roman"/>
              </a:rPr>
              <a:t>Nondialyzed</a:t>
            </a:r>
            <a:r>
              <a:rPr lang="en-US" sz="1200" dirty="0">
                <a:latin typeface="Times New Roman"/>
                <a:ea typeface="Times New Roman"/>
                <a:cs typeface="Times New Roman"/>
                <a:sym typeface="Times New Roman"/>
              </a:rPr>
              <a:t> patients, 4 studies of 8 to 12 weeks length using fish oil found no effect on LDL-C levels (1.8 g/d total in </a:t>
            </a:r>
            <a:r>
              <a:rPr lang="en-US" sz="1200" dirty="0" err="1">
                <a:latin typeface="Times New Roman"/>
                <a:ea typeface="Times New Roman"/>
                <a:cs typeface="Times New Roman"/>
                <a:sym typeface="Times New Roman"/>
              </a:rPr>
              <a:t>Guebre-Egziabher</a:t>
            </a:r>
            <a:r>
              <a:rPr lang="en-US" sz="1200" dirty="0">
                <a:latin typeface="Times New Roman"/>
                <a:ea typeface="Times New Roman"/>
                <a:cs typeface="Times New Roman"/>
                <a:sym typeface="Times New Roman"/>
              </a:rPr>
              <a:t> et al and 0.46-1.44 g/d of EPA with 0.25-0.96 g/d of DHA). </a:t>
            </a:r>
          </a:p>
          <a:p>
            <a:pPr marL="171450" marR="0" lvl="0" indent="-171450" algn="just"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Times New Roman"/>
                <a:ea typeface="Times New Roman"/>
                <a:cs typeface="Times New Roman"/>
                <a:sym typeface="Times New Roman"/>
              </a:rPr>
              <a:t>In patients with CKD with kidney allografts, 1 study reported that EPA “9g capsules” per day increased LDL-C levels (but a higher dose did not), while another study reported negative results.</a:t>
            </a:r>
            <a:endParaRPr lang="en-US" sz="1200" dirty="0">
              <a:latin typeface="Arial"/>
              <a:ea typeface="Times New Roman"/>
              <a:cs typeface="Times New Roman"/>
              <a:sym typeface="Times New Roman"/>
            </a:endParaRPr>
          </a:p>
          <a:p>
            <a:pPr marL="171450" marR="0" lvl="0" indent="-171450" algn="just" rtl="0">
              <a:lnSpc>
                <a:spcPct val="100000"/>
              </a:lnSpc>
              <a:spcBef>
                <a:spcPts val="0"/>
              </a:spcBef>
              <a:spcAft>
                <a:spcPts val="0"/>
              </a:spcAft>
              <a:buClr>
                <a:schemeClr val="dk1"/>
              </a:buClr>
              <a:buSzPts val="1200"/>
              <a:buFont typeface="Arial" panose="020B0604020202020204" pitchFamily="34" charset="0"/>
              <a:buChar char="•"/>
            </a:pPr>
            <a:r>
              <a:rPr lang="en-US" sz="1800" dirty="0">
                <a:latin typeface="Segoe UI" panose="020B0502040204020203" pitchFamily="34" charset="0"/>
              </a:rPr>
              <a:t>The preponderance of evidence suggests that omega 3 supplementation from fish oil may lower LDL cholesterol levels by approximately 5 mg/dL in HD patients compared to controls when administered at 1.3-3g/d, though evidence was somewhat mixed. Ground flaxseed may have a much larger effect on lowering LDL cholesterol levels in HD patients, but results were limited. Omega 3 fish oil supplementation did not affect LDL cholesterol levels in non-dialyzed patients and evidence was limited and inconclusive with renal transplant patients.</a:t>
            </a:r>
          </a:p>
          <a:p>
            <a:pPr marL="0" marR="0" lvl="0" indent="0" algn="just" rtl="0">
              <a:spcBef>
                <a:spcPts val="800"/>
              </a:spcBef>
              <a:spcAft>
                <a:spcPts val="0"/>
              </a:spcAft>
              <a:buNone/>
            </a:pPr>
            <a:endParaRPr sz="1200" dirty="0">
              <a:latin typeface="Times New Roman"/>
              <a:ea typeface="Times New Roman"/>
              <a:cs typeface="Times New Roman"/>
              <a:sym typeface="Times New Roman"/>
            </a:endParaRPr>
          </a:p>
          <a:p>
            <a:pPr marL="0" lvl="0" indent="0" algn="l" rtl="0">
              <a:spcBef>
                <a:spcPts val="800"/>
              </a:spcBef>
              <a:spcAft>
                <a:spcPts val="0"/>
              </a:spcAft>
              <a:buNone/>
            </a:pPr>
            <a:r>
              <a:rPr lang="en-US" b="1" dirty="0"/>
              <a:t>HDL Cholesterol</a:t>
            </a:r>
            <a:endParaRPr dirty="0"/>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Times New Roman"/>
                <a:ea typeface="Times New Roman"/>
                <a:cs typeface="Times New Roman"/>
                <a:sym typeface="Times New Roman"/>
              </a:rPr>
              <a:t>Seventeen RCTs included HDL-C level as an outcome. Though HDL-C level may be influenced by physical activity, smoking status, and sex, the preponderance of these studies did not control for these factors.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Times New Roman"/>
                <a:ea typeface="Times New Roman"/>
                <a:cs typeface="Times New Roman"/>
                <a:sym typeface="Times New Roman"/>
              </a:rPr>
              <a:t>Of the 12 studies in patients receiving MHD, 6 reported negative results </a:t>
            </a:r>
            <a:r>
              <a:rPr lang="en-US" sz="1200" dirty="0">
                <a:solidFill>
                  <a:schemeClr val="dk1"/>
                </a:solidFill>
              </a:rPr>
              <a:t>(</a:t>
            </a:r>
            <a:r>
              <a:rPr lang="en-US" sz="1200" dirty="0" err="1">
                <a:solidFill>
                  <a:schemeClr val="dk1"/>
                </a:solidFill>
              </a:rPr>
              <a:t>Lemos</a:t>
            </a:r>
            <a:r>
              <a:rPr lang="en-US" sz="1200" dirty="0">
                <a:solidFill>
                  <a:schemeClr val="dk1"/>
                </a:solidFill>
              </a:rPr>
              <a:t> 2012, Daud 2012, Ewers 2009, </a:t>
            </a:r>
            <a:r>
              <a:rPr lang="en-US" sz="1200" dirty="0" err="1">
                <a:solidFill>
                  <a:schemeClr val="dk1"/>
                </a:solidFill>
              </a:rPr>
              <a:t>Kooshi</a:t>
            </a:r>
            <a:r>
              <a:rPr lang="en-US" sz="1200" dirty="0">
                <a:solidFill>
                  <a:schemeClr val="dk1"/>
                </a:solidFill>
              </a:rPr>
              <a:t> 2011, Saifullah 2007, Tayebi-</a:t>
            </a:r>
            <a:r>
              <a:rPr lang="en-US" sz="1200" dirty="0" err="1">
                <a:solidFill>
                  <a:schemeClr val="dk1"/>
                </a:solidFill>
              </a:rPr>
              <a:t>Khosroshahi</a:t>
            </a:r>
            <a:r>
              <a:rPr lang="en-US" sz="1200" dirty="0">
                <a:solidFill>
                  <a:schemeClr val="dk1"/>
                </a:solidFill>
              </a:rPr>
              <a:t> 2013)</a:t>
            </a:r>
            <a:r>
              <a:rPr lang="en-US" sz="1200" dirty="0">
                <a:latin typeface="Times New Roman"/>
                <a:ea typeface="Times New Roman"/>
                <a:cs typeface="Times New Roman"/>
                <a:sym typeface="Times New Roman"/>
              </a:rPr>
              <a:t> and 6 found that HDL-C levels were increased. (</a:t>
            </a:r>
            <a:r>
              <a:rPr lang="en-US" sz="1200" dirty="0" err="1">
                <a:latin typeface="Times New Roman"/>
                <a:ea typeface="Times New Roman"/>
                <a:cs typeface="Times New Roman"/>
                <a:sym typeface="Times New Roman"/>
              </a:rPr>
              <a:t>Lemos</a:t>
            </a:r>
            <a:r>
              <a:rPr lang="en-US" sz="1200" dirty="0">
                <a:latin typeface="Times New Roman"/>
                <a:ea typeface="Times New Roman"/>
                <a:cs typeface="Times New Roman"/>
                <a:sym typeface="Times New Roman"/>
              </a:rPr>
              <a:t> 2012, </a:t>
            </a:r>
            <a:r>
              <a:rPr lang="en-US" sz="1200" dirty="0" err="1">
                <a:latin typeface="Times New Roman"/>
                <a:ea typeface="Times New Roman"/>
                <a:cs typeface="Times New Roman"/>
                <a:sym typeface="Times New Roman"/>
              </a:rPr>
              <a:t>Khallatbari</a:t>
            </a:r>
            <a:r>
              <a:rPr lang="en-US" sz="1200" dirty="0">
                <a:latin typeface="Times New Roman"/>
                <a:ea typeface="Times New Roman"/>
                <a:cs typeface="Times New Roman"/>
                <a:sym typeface="Times New Roman"/>
              </a:rPr>
              <a:t> 2013, Bowden 2009, </a:t>
            </a:r>
            <a:r>
              <a:rPr lang="en-US" sz="1200" dirty="0" err="1">
                <a:latin typeface="Times New Roman"/>
                <a:ea typeface="Times New Roman"/>
                <a:cs typeface="Times New Roman"/>
                <a:sym typeface="Times New Roman"/>
              </a:rPr>
              <a:t>Khajehedehi</a:t>
            </a:r>
            <a:r>
              <a:rPr lang="en-US" sz="1200" dirty="0">
                <a:latin typeface="Times New Roman"/>
                <a:ea typeface="Times New Roman"/>
                <a:cs typeface="Times New Roman"/>
                <a:sym typeface="Times New Roman"/>
              </a:rPr>
              <a:t> 2000, Sorensen 2015, </a:t>
            </a:r>
            <a:r>
              <a:rPr lang="en-US" sz="1200" dirty="0" err="1">
                <a:latin typeface="Times New Roman"/>
                <a:ea typeface="Times New Roman"/>
                <a:cs typeface="Times New Roman"/>
                <a:sym typeface="Times New Roman"/>
              </a:rPr>
              <a:t>Taziki</a:t>
            </a:r>
            <a:r>
              <a:rPr lang="en-US" sz="1200" dirty="0">
                <a:latin typeface="Times New Roman"/>
                <a:ea typeface="Times New Roman"/>
                <a:cs typeface="Times New Roman"/>
                <a:sym typeface="Times New Roman"/>
              </a:rPr>
              <a:t> 2007) Effects were not clearly influenced by study quality or duration. However, the positive studies tended to use lower doses of LC n-3 PUFA</a:t>
            </a:r>
            <a:r>
              <a:rPr lang="en-US" sz="1200" u="sng" dirty="0">
                <a:solidFill>
                  <a:srgbClr val="008080"/>
                </a:solidFill>
                <a:latin typeface="Times New Roman"/>
                <a:ea typeface="Times New Roman"/>
                <a:cs typeface="Times New Roman"/>
                <a:sym typeface="Times New Roman"/>
              </a:rPr>
              <a:t>s</a:t>
            </a:r>
            <a:r>
              <a:rPr lang="en-US" sz="1200" dirty="0">
                <a:latin typeface="Times New Roman"/>
                <a:ea typeface="Times New Roman"/>
                <a:cs typeface="Times New Roman"/>
                <a:sym typeface="Times New Roman"/>
              </a:rPr>
              <a:t> (0.72-0.96 g/d of EPA with 0.42-0.6 g/d of DHA), flaxseed oil (2 g/d), or ground flaxseed (40 g/d). In a pooled analysis of all 12 studies, LC n-3 PUFA supplementation was found to increase HDL-C levels by a mean of 7.1 (95% CI, 0.52-13.63) mg/dL. However, heterogeneity was high overall.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Times New Roman"/>
                <a:ea typeface="Times New Roman"/>
                <a:cs typeface="Times New Roman"/>
                <a:sym typeface="Times New Roman"/>
              </a:rPr>
              <a:t>Results were mixed in the 4 trials of </a:t>
            </a:r>
            <a:r>
              <a:rPr lang="en-US" sz="1200" dirty="0" err="1">
                <a:latin typeface="Times New Roman"/>
                <a:ea typeface="Times New Roman"/>
                <a:cs typeface="Times New Roman"/>
                <a:sym typeface="Times New Roman"/>
              </a:rPr>
              <a:t>predialysis</a:t>
            </a:r>
            <a:r>
              <a:rPr lang="en-US" sz="1200" dirty="0">
                <a:latin typeface="Times New Roman"/>
                <a:ea typeface="Times New Roman"/>
                <a:cs typeface="Times New Roman"/>
                <a:sym typeface="Times New Roman"/>
              </a:rPr>
              <a:t> patients, with 2 showing a benefit </a:t>
            </a:r>
            <a:r>
              <a:rPr lang="en-US" dirty="0">
                <a:solidFill>
                  <a:schemeClr val="dk1"/>
                </a:solidFill>
              </a:rPr>
              <a:t>(</a:t>
            </a:r>
            <a:r>
              <a:rPr lang="en-US" dirty="0" err="1">
                <a:solidFill>
                  <a:schemeClr val="dk1"/>
                </a:solidFill>
              </a:rPr>
              <a:t>Svensson</a:t>
            </a:r>
            <a:r>
              <a:rPr lang="en-US" dirty="0">
                <a:solidFill>
                  <a:schemeClr val="dk1"/>
                </a:solidFill>
              </a:rPr>
              <a:t> 2004, </a:t>
            </a:r>
            <a:r>
              <a:rPr lang="en-US" dirty="0" err="1">
                <a:solidFill>
                  <a:schemeClr val="dk1"/>
                </a:solidFill>
              </a:rPr>
              <a:t>Guebre-Egziabher</a:t>
            </a:r>
            <a:r>
              <a:rPr lang="en-US" dirty="0">
                <a:solidFill>
                  <a:schemeClr val="dk1"/>
                </a:solidFill>
              </a:rPr>
              <a:t> 2005)</a:t>
            </a:r>
            <a:r>
              <a:rPr lang="en-US" sz="1200" dirty="0">
                <a:latin typeface="Times New Roman"/>
                <a:ea typeface="Times New Roman"/>
                <a:cs typeface="Times New Roman"/>
                <a:sym typeface="Times New Roman"/>
              </a:rPr>
              <a:t> and 2 reporting no effect. </a:t>
            </a:r>
            <a:r>
              <a:rPr lang="en-US" dirty="0">
                <a:solidFill>
                  <a:schemeClr val="dk1"/>
                </a:solidFill>
              </a:rPr>
              <a:t>(</a:t>
            </a:r>
            <a:r>
              <a:rPr lang="en-US" dirty="0" err="1">
                <a:solidFill>
                  <a:schemeClr val="dk1"/>
                </a:solidFill>
              </a:rPr>
              <a:t>Bouzidi</a:t>
            </a:r>
            <a:r>
              <a:rPr lang="en-US" dirty="0">
                <a:solidFill>
                  <a:schemeClr val="dk1"/>
                </a:solidFill>
              </a:rPr>
              <a:t> 2010, Mori 2009) </a:t>
            </a:r>
            <a:r>
              <a:rPr lang="en-US" sz="1200" dirty="0">
                <a:latin typeface="Times New Roman"/>
                <a:ea typeface="Times New Roman"/>
                <a:cs typeface="Times New Roman"/>
                <a:sym typeface="Times New Roman"/>
              </a:rPr>
              <a:t> Again, the outcome was not clearly influenced by quality of study, study duration, or dosage, and results could not be pooled. </a:t>
            </a: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200" dirty="0">
                <a:latin typeface="Times New Roman"/>
                <a:ea typeface="Times New Roman"/>
                <a:cs typeface="Times New Roman"/>
                <a:sym typeface="Times New Roman"/>
              </a:rPr>
              <a:t>Finally, the only study in patients with CKD with kidney allografts showed no benefit.</a:t>
            </a:r>
            <a:endParaRPr lang="en-US" sz="1200" dirty="0">
              <a:latin typeface="Arial"/>
              <a:ea typeface="Times New Roman"/>
              <a:cs typeface="Times New Roman"/>
              <a:sym typeface="Times New Roman"/>
            </a:endParaRPr>
          </a:p>
          <a:p>
            <a:pPr marL="171450" marR="0" lvl="0" indent="-171450" algn="l" rtl="0">
              <a:lnSpc>
                <a:spcPct val="100000"/>
              </a:lnSpc>
              <a:spcBef>
                <a:spcPts val="0"/>
              </a:spcBef>
              <a:spcAft>
                <a:spcPts val="0"/>
              </a:spcAft>
              <a:buClr>
                <a:schemeClr val="dk1"/>
              </a:buClr>
              <a:buSzPts val="1200"/>
              <a:buFont typeface="Arial" panose="020B0604020202020204" pitchFamily="34" charset="0"/>
              <a:buChar char="•"/>
            </a:pPr>
            <a:r>
              <a:rPr lang="en-US" sz="1800" dirty="0">
                <a:latin typeface="Segoe UI" panose="020B0502040204020203" pitchFamily="34" charset="0"/>
              </a:rPr>
              <a:t>Omega 3 supplementation (1.3-3g/d) increased HDL cholesterol levels approximately 7 mg/dL in HD participants, but heterogeneity of results was high, and most studies did not appropriately control for confounding variables, so results should be interpreted with caution. The effect of omega 3 supplementation on HDL cholesterol levels in non-dialyzed patients was unclear and research was limited in renal transplant patients.</a:t>
            </a:r>
          </a:p>
          <a:p>
            <a:pPr marL="0" lvl="0" indent="0" algn="l" rtl="0">
              <a:spcBef>
                <a:spcPts val="0"/>
              </a:spcBef>
              <a:spcAft>
                <a:spcPts val="0"/>
              </a:spcAft>
              <a:buNone/>
            </a:pPr>
            <a:endParaRPr dirty="0"/>
          </a:p>
        </p:txBody>
      </p:sp>
      <p:sp>
        <p:nvSpPr>
          <p:cNvPr id="298" name="Google Shape;298;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 name="Google Shape;7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Sections</a:t>
            </a:r>
            <a:endParaRPr/>
          </a:p>
          <a:p>
            <a:pPr marL="171450" lvl="0" indent="-171450" algn="l" rtl="0">
              <a:spcBef>
                <a:spcPts val="0"/>
              </a:spcBef>
              <a:spcAft>
                <a:spcPts val="0"/>
              </a:spcAft>
              <a:buClr>
                <a:schemeClr val="dk1"/>
              </a:buClr>
              <a:buSzPts val="1200"/>
              <a:buFont typeface="Arial"/>
              <a:buChar char="•"/>
            </a:pPr>
            <a:r>
              <a:rPr lang="en-US"/>
              <a:t>General considerations</a:t>
            </a:r>
            <a:endParaRPr/>
          </a:p>
          <a:p>
            <a:pPr marL="171450" lvl="0" indent="-171450" algn="l" rtl="0">
              <a:spcBef>
                <a:spcPts val="0"/>
              </a:spcBef>
              <a:spcAft>
                <a:spcPts val="0"/>
              </a:spcAft>
              <a:buClr>
                <a:schemeClr val="dk1"/>
              </a:buClr>
              <a:buSzPts val="1200"/>
              <a:buFont typeface="Arial"/>
              <a:buChar char="•"/>
            </a:pPr>
            <a:r>
              <a:rPr lang="en-US"/>
              <a:t>Acid-Base</a:t>
            </a:r>
            <a:endParaRPr/>
          </a:p>
          <a:p>
            <a:pPr marL="171450" lvl="0" indent="-171450" algn="l" rtl="0">
              <a:spcBef>
                <a:spcPts val="0"/>
              </a:spcBef>
              <a:spcAft>
                <a:spcPts val="0"/>
              </a:spcAft>
              <a:buClr>
                <a:schemeClr val="dk1"/>
              </a:buClr>
              <a:buSzPts val="1200"/>
              <a:buFont typeface="Arial"/>
              <a:buChar char="•"/>
            </a:pPr>
            <a:r>
              <a:rPr lang="en-US"/>
              <a:t>Calcium</a:t>
            </a:r>
            <a:endParaRPr/>
          </a:p>
          <a:p>
            <a:pPr marL="171450" lvl="0" indent="-171450" algn="l" rtl="0">
              <a:spcBef>
                <a:spcPts val="0"/>
              </a:spcBef>
              <a:spcAft>
                <a:spcPts val="0"/>
              </a:spcAft>
              <a:buClr>
                <a:schemeClr val="dk1"/>
              </a:buClr>
              <a:buSzPts val="1200"/>
              <a:buFont typeface="Arial"/>
              <a:buChar char="•"/>
            </a:pPr>
            <a:r>
              <a:rPr lang="en-US"/>
              <a:t>Phosphorus</a:t>
            </a:r>
            <a:endParaRPr/>
          </a:p>
          <a:p>
            <a:pPr marL="171450" lvl="0" indent="-171450" algn="l" rtl="0">
              <a:spcBef>
                <a:spcPts val="0"/>
              </a:spcBef>
              <a:spcAft>
                <a:spcPts val="0"/>
              </a:spcAft>
              <a:buClr>
                <a:schemeClr val="dk1"/>
              </a:buClr>
              <a:buSzPts val="1200"/>
              <a:buFont typeface="Arial"/>
              <a:buChar char="•"/>
            </a:pPr>
            <a:r>
              <a:rPr lang="en-US"/>
              <a:t>Sodium</a:t>
            </a:r>
            <a:endParaRPr/>
          </a:p>
          <a:p>
            <a:pPr marL="171450" lvl="0" indent="-171450" algn="l" rtl="0">
              <a:spcBef>
                <a:spcPts val="0"/>
              </a:spcBef>
              <a:spcAft>
                <a:spcPts val="0"/>
              </a:spcAft>
              <a:buClr>
                <a:schemeClr val="dk1"/>
              </a:buClr>
              <a:buSzPts val="1200"/>
              <a:buFont typeface="Arial"/>
              <a:buChar char="•"/>
            </a:pPr>
            <a:r>
              <a:rPr lang="en-US"/>
              <a:t>Potassium</a:t>
            </a:r>
            <a:endParaRPr/>
          </a:p>
        </p:txBody>
      </p:sp>
      <p:sp>
        <p:nvSpPr>
          <p:cNvPr id="79" name="Google Shape;7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dirty="0"/>
              <a:t>C-Reactive Protein</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dirty="0">
                <a:latin typeface="Times New Roman"/>
                <a:ea typeface="Times New Roman"/>
                <a:cs typeface="Times New Roman"/>
                <a:sym typeface="Times New Roman"/>
              </a:rPr>
              <a:t>Fourteen RCTs studied the effect of fish oil supplementation on circulating CRP levels. </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dirty="0">
                <a:latin typeface="Times New Roman"/>
                <a:ea typeface="Times New Roman"/>
                <a:cs typeface="Times New Roman"/>
                <a:sym typeface="Times New Roman"/>
              </a:rPr>
              <a:t>In </a:t>
            </a:r>
            <a:r>
              <a:rPr lang="en-US" sz="1800" dirty="0" err="1">
                <a:latin typeface="Times New Roman"/>
                <a:ea typeface="Times New Roman"/>
                <a:cs typeface="Times New Roman"/>
                <a:sym typeface="Times New Roman"/>
              </a:rPr>
              <a:t>predialysis</a:t>
            </a:r>
            <a:r>
              <a:rPr lang="en-US" sz="1800" dirty="0">
                <a:latin typeface="Times New Roman"/>
                <a:ea typeface="Times New Roman"/>
                <a:cs typeface="Times New Roman"/>
                <a:sym typeface="Times New Roman"/>
              </a:rPr>
              <a:t> patients throughout the stages of CKD, fish oil either compared to placebo (</a:t>
            </a:r>
            <a:r>
              <a:rPr lang="en-US" sz="3600" dirty="0">
                <a:solidFill>
                  <a:schemeClr val="dk1"/>
                </a:solidFill>
              </a:rPr>
              <a:t>Mori 2009, Madsen 2007)</a:t>
            </a:r>
            <a:r>
              <a:rPr lang="en-US" sz="1800" dirty="0">
                <a:latin typeface="Times New Roman"/>
                <a:ea typeface="Times New Roman"/>
                <a:cs typeface="Times New Roman"/>
                <a:sym typeface="Times New Roman"/>
              </a:rPr>
              <a:t>  or at varying doses (</a:t>
            </a:r>
            <a:r>
              <a:rPr lang="en-US" sz="3600" dirty="0" err="1">
                <a:solidFill>
                  <a:schemeClr val="dk1"/>
                </a:solidFill>
              </a:rPr>
              <a:t>Guebre-Egziabher</a:t>
            </a:r>
            <a:r>
              <a:rPr lang="en-US" sz="3600" dirty="0">
                <a:solidFill>
                  <a:schemeClr val="dk1"/>
                </a:solidFill>
              </a:rPr>
              <a:t> 2005) </a:t>
            </a:r>
            <a:r>
              <a:rPr lang="en-US" sz="1800" dirty="0">
                <a:latin typeface="Times New Roman"/>
                <a:ea typeface="Times New Roman"/>
                <a:cs typeface="Times New Roman"/>
                <a:sym typeface="Times New Roman"/>
              </a:rPr>
              <a:t> had no effect. </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dirty="0">
                <a:latin typeface="Times New Roman"/>
                <a:ea typeface="Times New Roman"/>
                <a:cs typeface="Times New Roman"/>
                <a:sym typeface="Times New Roman"/>
              </a:rPr>
              <a:t>The pattern in patients receiving MHD was similar. A pooled analysis of 10 studies </a:t>
            </a:r>
            <a:r>
              <a:rPr lang="en-US" sz="1800" dirty="0">
                <a:solidFill>
                  <a:schemeClr val="dk1"/>
                </a:solidFill>
              </a:rPr>
              <a:t>(</a:t>
            </a:r>
            <a:r>
              <a:rPr lang="en-US" sz="1800" dirty="0" err="1">
                <a:solidFill>
                  <a:schemeClr val="dk1"/>
                </a:solidFill>
              </a:rPr>
              <a:t>Lemos</a:t>
            </a:r>
            <a:r>
              <a:rPr lang="en-US" sz="1800" dirty="0">
                <a:solidFill>
                  <a:schemeClr val="dk1"/>
                </a:solidFill>
              </a:rPr>
              <a:t> 2012, </a:t>
            </a:r>
            <a:r>
              <a:rPr lang="en-US" sz="1800" dirty="0" err="1">
                <a:solidFill>
                  <a:schemeClr val="dk1"/>
                </a:solidFill>
              </a:rPr>
              <a:t>Khalatbari</a:t>
            </a:r>
            <a:r>
              <a:rPr lang="en-US" sz="1800" dirty="0">
                <a:solidFill>
                  <a:schemeClr val="dk1"/>
                </a:solidFill>
              </a:rPr>
              <a:t> 2013, Bowden 2009, Daud 2012, </a:t>
            </a:r>
            <a:r>
              <a:rPr lang="en-US" sz="1800" dirty="0" err="1">
                <a:solidFill>
                  <a:schemeClr val="dk1"/>
                </a:solidFill>
              </a:rPr>
              <a:t>Kooshki</a:t>
            </a:r>
            <a:r>
              <a:rPr lang="en-US" sz="1800" dirty="0">
                <a:solidFill>
                  <a:schemeClr val="dk1"/>
                </a:solidFill>
              </a:rPr>
              <a:t> 2011, </a:t>
            </a:r>
            <a:r>
              <a:rPr lang="en-US" sz="1800" dirty="0" err="1">
                <a:solidFill>
                  <a:schemeClr val="dk1"/>
                </a:solidFill>
              </a:rPr>
              <a:t>Poulia</a:t>
            </a:r>
            <a:r>
              <a:rPr lang="en-US" sz="1800" dirty="0">
                <a:solidFill>
                  <a:schemeClr val="dk1"/>
                </a:solidFill>
              </a:rPr>
              <a:t> 2011, Saifullah 2007, </a:t>
            </a:r>
            <a:r>
              <a:rPr lang="en-US" sz="1800" dirty="0" err="1">
                <a:solidFill>
                  <a:schemeClr val="dk1"/>
                </a:solidFill>
              </a:rPr>
              <a:t>Gharekhani</a:t>
            </a:r>
            <a:r>
              <a:rPr lang="en-US" sz="1800" dirty="0">
                <a:solidFill>
                  <a:schemeClr val="dk1"/>
                </a:solidFill>
              </a:rPr>
              <a:t> 2014, </a:t>
            </a:r>
            <a:r>
              <a:rPr lang="en-US" sz="1800" dirty="0" err="1">
                <a:solidFill>
                  <a:schemeClr val="dk1"/>
                </a:solidFill>
              </a:rPr>
              <a:t>Harving</a:t>
            </a:r>
            <a:r>
              <a:rPr lang="en-US" sz="1800" dirty="0">
                <a:solidFill>
                  <a:schemeClr val="dk1"/>
                </a:solidFill>
              </a:rPr>
              <a:t> 2015, Hung 2015)</a:t>
            </a:r>
            <a:r>
              <a:rPr lang="en-US" sz="1800" dirty="0">
                <a:latin typeface="Times New Roman"/>
                <a:ea typeface="Times New Roman"/>
                <a:cs typeface="Times New Roman"/>
                <a:sym typeface="Times New Roman"/>
              </a:rPr>
              <a:t> found no effect of LC n-3 PUFA supplementation (9 using fish oil containing 0.42-1.8 g/d of EPA with 0.24-1.14 g/d of DHA, 1 using 2 g/d of flaxseed oil) on circulating CRP levels as compared to placebo. Ewers et al found that fat supplementation (which also included fats other than LC-n-3 PUFA</a:t>
            </a:r>
            <a:r>
              <a:rPr lang="en-US" sz="1800" u="sng" dirty="0">
                <a:solidFill>
                  <a:srgbClr val="008080"/>
                </a:solidFill>
                <a:latin typeface="Times New Roman"/>
                <a:ea typeface="Times New Roman"/>
                <a:cs typeface="Times New Roman"/>
                <a:sym typeface="Times New Roman"/>
              </a:rPr>
              <a:t>s</a:t>
            </a:r>
            <a:r>
              <a:rPr lang="en-US" sz="1800" dirty="0">
                <a:latin typeface="Times New Roman"/>
                <a:ea typeface="Times New Roman"/>
                <a:cs typeface="Times New Roman"/>
                <a:sym typeface="Times New Roman"/>
              </a:rPr>
              <a:t> and specific n-3 PUFAs were not described) was associated with a reduction in CRP levels (</a:t>
            </a:r>
            <a:r>
              <a:rPr lang="en-US" sz="1800" i="1" dirty="0">
                <a:latin typeface="Times New Roman"/>
                <a:ea typeface="Times New Roman"/>
                <a:cs typeface="Times New Roman"/>
                <a:sym typeface="Times New Roman"/>
              </a:rPr>
              <a:t>P</a:t>
            </a:r>
            <a:r>
              <a:rPr lang="en-US" sz="1800" dirty="0">
                <a:latin typeface="Times New Roman"/>
                <a:ea typeface="Times New Roman"/>
                <a:cs typeface="Times New Roman"/>
                <a:sym typeface="Times New Roman"/>
              </a:rPr>
              <a:t> = 0.01) after 12 weeks as compared with </a:t>
            </a:r>
            <a:r>
              <a:rPr lang="en-US" sz="1800" dirty="0" err="1">
                <a:latin typeface="Times New Roman"/>
                <a:ea typeface="Times New Roman"/>
                <a:cs typeface="Times New Roman"/>
                <a:sym typeface="Times New Roman"/>
              </a:rPr>
              <a:t>nonsupplemented</a:t>
            </a:r>
            <a:r>
              <a:rPr lang="en-US" sz="1800" dirty="0">
                <a:latin typeface="Times New Roman"/>
                <a:ea typeface="Times New Roman"/>
                <a:cs typeface="Times New Roman"/>
                <a:sym typeface="Times New Roman"/>
              </a:rPr>
              <a:t> patients.</a:t>
            </a:r>
            <a:endParaRPr dirty="0"/>
          </a:p>
          <a:p>
            <a:pPr marL="0" lvl="0" indent="0" algn="l" rtl="0">
              <a:spcBef>
                <a:spcPts val="0"/>
              </a:spcBef>
              <a:spcAft>
                <a:spcPts val="0"/>
              </a:spcAft>
              <a:buNone/>
            </a:pPr>
            <a:r>
              <a:rPr lang="en-US" b="1" dirty="0"/>
              <a:t>Interleukin 6</a:t>
            </a:r>
            <a:endParaRPr dirty="0"/>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dirty="0">
                <a:latin typeface="Times New Roman"/>
                <a:ea typeface="Times New Roman"/>
                <a:cs typeface="Times New Roman"/>
                <a:sym typeface="Times New Roman"/>
              </a:rPr>
              <a:t>Six RCTs studied the effect of LC n-3 PUFA</a:t>
            </a:r>
            <a:r>
              <a:rPr lang="en-US" sz="1800" u="sng" dirty="0">
                <a:solidFill>
                  <a:srgbClr val="008080"/>
                </a:solidFill>
                <a:latin typeface="Times New Roman"/>
                <a:ea typeface="Times New Roman"/>
                <a:cs typeface="Times New Roman"/>
                <a:sym typeface="Times New Roman"/>
              </a:rPr>
              <a:t>s</a:t>
            </a:r>
            <a:r>
              <a:rPr lang="en-US" sz="1800" dirty="0">
                <a:latin typeface="Times New Roman"/>
                <a:ea typeface="Times New Roman"/>
                <a:cs typeface="Times New Roman"/>
                <a:sym typeface="Times New Roman"/>
              </a:rPr>
              <a:t> on circulating IL-6 levels. </a:t>
            </a:r>
          </a:p>
          <a:p>
            <a:pPr marL="285750" marR="0" lvl="0" indent="-285750" algn="l" rtl="0">
              <a:lnSpc>
                <a:spcPct val="100000"/>
              </a:lnSpc>
              <a:spcBef>
                <a:spcPts val="0"/>
              </a:spcBef>
              <a:spcAft>
                <a:spcPts val="0"/>
              </a:spcAft>
              <a:buClr>
                <a:schemeClr val="dk1"/>
              </a:buClr>
              <a:buSzPts val="1800"/>
              <a:buFont typeface="Arial" panose="020B0604020202020204" pitchFamily="34" charset="0"/>
              <a:buChar char="•"/>
            </a:pPr>
            <a:r>
              <a:rPr lang="en-US" sz="1800" dirty="0">
                <a:latin typeface="Times New Roman"/>
                <a:ea typeface="Times New Roman"/>
                <a:cs typeface="Times New Roman"/>
                <a:sym typeface="Times New Roman"/>
              </a:rPr>
              <a:t>Neither of the 2 studies in </a:t>
            </a:r>
            <a:r>
              <a:rPr lang="en-US" sz="1800" dirty="0" err="1">
                <a:latin typeface="Times New Roman"/>
                <a:ea typeface="Times New Roman"/>
                <a:cs typeface="Times New Roman"/>
                <a:sym typeface="Times New Roman"/>
              </a:rPr>
              <a:t>predialysis</a:t>
            </a:r>
            <a:r>
              <a:rPr lang="en-US" sz="1800" dirty="0">
                <a:latin typeface="Times New Roman"/>
                <a:ea typeface="Times New Roman"/>
                <a:cs typeface="Times New Roman"/>
                <a:sym typeface="Times New Roman"/>
              </a:rPr>
              <a:t> patients comparing fish oil supplementation with placebo or at varying doses found a significant effect on IL-6 levels (1 study reported 1.8 g/d of n-3 PUFAs total and 1 reported 1.4 g/d of EPA with 1.0 g of DHA) </a:t>
            </a:r>
            <a:r>
              <a:rPr lang="en-US" sz="1800" dirty="0">
                <a:solidFill>
                  <a:schemeClr val="dk1"/>
                </a:solidFill>
              </a:rPr>
              <a:t>(</a:t>
            </a:r>
            <a:r>
              <a:rPr lang="en-US" sz="1800" dirty="0" err="1">
                <a:solidFill>
                  <a:schemeClr val="dk1"/>
                </a:solidFill>
              </a:rPr>
              <a:t>Guebre-Egziabher</a:t>
            </a:r>
            <a:r>
              <a:rPr lang="en-US" sz="1800" dirty="0">
                <a:solidFill>
                  <a:schemeClr val="dk1"/>
                </a:solidFill>
              </a:rPr>
              <a:t> 2005, </a:t>
            </a:r>
            <a:r>
              <a:rPr lang="en-US" sz="1800" dirty="0" err="1">
                <a:solidFill>
                  <a:schemeClr val="dk1"/>
                </a:solidFill>
              </a:rPr>
              <a:t>Deike</a:t>
            </a:r>
            <a:r>
              <a:rPr lang="en-US" sz="1800" dirty="0">
                <a:solidFill>
                  <a:schemeClr val="dk1"/>
                </a:solidFill>
              </a:rPr>
              <a:t> 2012)</a:t>
            </a:r>
            <a:r>
              <a:rPr lang="en-US" sz="1800" dirty="0">
                <a:latin typeface="Times New Roman"/>
                <a:ea typeface="Times New Roman"/>
                <a:cs typeface="Times New Roman"/>
                <a:sym typeface="Times New Roman"/>
              </a:rPr>
              <a:t>,  nor did a pooled analysis of 4 studies in patients receiving MHD in which participants received 0 to 1.93 g/d of EPA with 0.72 to 0.97 g/d of DHA. </a:t>
            </a:r>
            <a:r>
              <a:rPr lang="en-US" sz="3600" dirty="0">
                <a:solidFill>
                  <a:schemeClr val="dk1"/>
                </a:solidFill>
              </a:rPr>
              <a:t>(</a:t>
            </a:r>
            <a:r>
              <a:rPr lang="en-US" sz="3600" dirty="0" err="1">
                <a:solidFill>
                  <a:schemeClr val="dk1"/>
                </a:solidFill>
              </a:rPr>
              <a:t>Kooshki</a:t>
            </a:r>
            <a:r>
              <a:rPr lang="en-US" sz="3600" dirty="0">
                <a:solidFill>
                  <a:schemeClr val="dk1"/>
                </a:solidFill>
              </a:rPr>
              <a:t> 2011, </a:t>
            </a:r>
            <a:r>
              <a:rPr lang="en-US" sz="3600" dirty="0" err="1">
                <a:solidFill>
                  <a:schemeClr val="dk1"/>
                </a:solidFill>
              </a:rPr>
              <a:t>Gharekhani</a:t>
            </a:r>
            <a:r>
              <a:rPr lang="en-US" sz="3600" dirty="0">
                <a:solidFill>
                  <a:schemeClr val="dk1"/>
                </a:solidFill>
              </a:rPr>
              <a:t> 2014, Hung 2015, Himmelfarb2007)</a:t>
            </a:r>
            <a:endParaRPr sz="1800" dirty="0">
              <a:latin typeface="Times New Roman"/>
              <a:ea typeface="Times New Roman"/>
              <a:cs typeface="Times New Roman"/>
              <a:sym typeface="Times New Roman"/>
            </a:endParaRPr>
          </a:p>
          <a:p>
            <a:pPr marL="0" lvl="0" indent="0" algn="l" rtl="0">
              <a:spcBef>
                <a:spcPts val="0"/>
              </a:spcBef>
              <a:spcAft>
                <a:spcPts val="0"/>
              </a:spcAft>
              <a:buNone/>
            </a:pPr>
            <a:endParaRPr b="1" dirty="0"/>
          </a:p>
        </p:txBody>
      </p:sp>
      <p:sp>
        <p:nvSpPr>
          <p:cNvPr id="305" name="Google Shape;305;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342900" marR="0" lvl="0" indent="-342900" algn="just" rtl="0">
              <a:lnSpc>
                <a:spcPct val="107000"/>
              </a:lnSpc>
              <a:spcBef>
                <a:spcPts val="0"/>
              </a:spcBef>
              <a:spcAft>
                <a:spcPts val="0"/>
              </a:spcAft>
              <a:buClr>
                <a:schemeClr val="dk1"/>
              </a:buClr>
              <a:buSzPts val="1800"/>
              <a:buFont typeface="Noto Sans Symbols"/>
              <a:buChar char="∙"/>
            </a:pPr>
            <a:r>
              <a:rPr lang="en-US" sz="1800" dirty="0">
                <a:latin typeface="Times New Roman"/>
                <a:ea typeface="Times New Roman"/>
                <a:cs typeface="Times New Roman"/>
                <a:sym typeface="Times New Roman"/>
              </a:rPr>
              <a:t>LC n-3 PUFA supplementation considerations will differ depending on whether the intervention is diet based or capsule based.</a:t>
            </a:r>
            <a:endParaRPr dirty="0"/>
          </a:p>
          <a:p>
            <a:pPr marL="342900" marR="0" lvl="0" indent="-342900" algn="just" rtl="0">
              <a:lnSpc>
                <a:spcPct val="107000"/>
              </a:lnSpc>
              <a:spcBef>
                <a:spcPts val="0"/>
              </a:spcBef>
              <a:spcAft>
                <a:spcPts val="0"/>
              </a:spcAft>
              <a:buClr>
                <a:schemeClr val="dk1"/>
              </a:buClr>
              <a:buSzPts val="1800"/>
              <a:buFont typeface="Noto Sans Symbols"/>
              <a:buChar char="∙"/>
            </a:pPr>
            <a:r>
              <a:rPr lang="en-US" sz="1800" dirty="0">
                <a:latin typeface="Times New Roman"/>
                <a:ea typeface="Times New Roman"/>
                <a:cs typeface="Times New Roman"/>
                <a:sym typeface="Times New Roman"/>
              </a:rPr>
              <a:t>For dietary interventions, the goal of supplementation must be clearly defined. If it is to increase blood levels of α-linolenic acid (ALA), supplementation should focus on soybean, flaxseed, and other oils, as well as meat and dairy products. If it is to increase EPA or DHA blood/tissue levels, the primary dietary sources must be sardine, mackerel, salmon, and other high-content marine-based foods.  Potential limitations to dietary supplementation include their relatively high cost and difficulty achieving high daily intake. In addition, the source and processing method will influence LC n-3 PUFA foodstuff content. For example, farmed fish typically (but not always) have lower LC n-3 PUFA content compared with wild fish, while frying fish could alter the n-3 to n-6 ratio, which may be of clinical significance.</a:t>
            </a:r>
            <a:endParaRPr sz="1800" dirty="0">
              <a:latin typeface="Times New Roman"/>
              <a:ea typeface="Times New Roman"/>
              <a:cs typeface="Times New Roman"/>
              <a:sym typeface="Times New Roman"/>
            </a:endParaRPr>
          </a:p>
          <a:p>
            <a:pPr marL="342900" marR="0" lvl="0" indent="-342900" algn="just" rtl="0">
              <a:lnSpc>
                <a:spcPct val="107000"/>
              </a:lnSpc>
              <a:spcBef>
                <a:spcPts val="0"/>
              </a:spcBef>
              <a:spcAft>
                <a:spcPts val="0"/>
              </a:spcAft>
              <a:buClr>
                <a:schemeClr val="dk1"/>
              </a:buClr>
              <a:buSzPts val="1800"/>
              <a:buFont typeface="Noto Sans Symbols"/>
              <a:buChar char="∙"/>
            </a:pPr>
            <a:r>
              <a:rPr lang="en-US" sz="1800" dirty="0">
                <a:latin typeface="Times New Roman"/>
                <a:ea typeface="Times New Roman"/>
                <a:cs typeface="Times New Roman"/>
                <a:sym typeface="Times New Roman"/>
              </a:rPr>
              <a:t>Capsule-based supplementation involves a set of different considerations. Although dozens of commercial LC n-3 PUFA supplements are available, quality control is often </a:t>
            </a:r>
            <a:r>
              <a:rPr lang="en-US" sz="1800">
                <a:latin typeface="Times New Roman"/>
                <a:ea typeface="Times New Roman"/>
                <a:cs typeface="Times New Roman"/>
                <a:sym typeface="Times New Roman"/>
              </a:rPr>
              <a:t>lacking.  This </a:t>
            </a:r>
            <a:r>
              <a:rPr lang="en-US" sz="1800" dirty="0">
                <a:latin typeface="Times New Roman"/>
                <a:ea typeface="Times New Roman"/>
                <a:cs typeface="Times New Roman"/>
                <a:sym typeface="Times New Roman"/>
              </a:rPr>
              <a:t>makes precise dosing recommendations difficult. An alternative route is to have the patient obtain supplements through physician prescription (</a:t>
            </a:r>
            <a:r>
              <a:rPr lang="en-US" sz="1800" dirty="0" err="1">
                <a:latin typeface="Times New Roman"/>
                <a:ea typeface="Times New Roman"/>
                <a:cs typeface="Times New Roman"/>
                <a:sym typeface="Times New Roman"/>
              </a:rPr>
              <a:t>eg</a:t>
            </a:r>
            <a:r>
              <a:rPr lang="en-US" sz="1800" dirty="0">
                <a:latin typeface="Times New Roman"/>
                <a:ea typeface="Times New Roman"/>
                <a:cs typeface="Times New Roman"/>
                <a:sym typeface="Times New Roman"/>
              </a:rPr>
              <a:t>, </a:t>
            </a:r>
            <a:r>
              <a:rPr lang="en-US" sz="1800" dirty="0" err="1">
                <a:latin typeface="Times New Roman"/>
                <a:ea typeface="Times New Roman"/>
                <a:cs typeface="Times New Roman"/>
                <a:sym typeface="Times New Roman"/>
              </a:rPr>
              <a:t>icosapent</a:t>
            </a:r>
            <a:r>
              <a:rPr lang="en-US" sz="1800" dirty="0">
                <a:latin typeface="Times New Roman"/>
                <a:ea typeface="Times New Roman"/>
                <a:cs typeface="Times New Roman"/>
                <a:sym typeface="Times New Roman"/>
              </a:rPr>
              <a:t> ethyl and omega-3 ethyl esters). For either option, cost could be an issue. Achieving high-dose supplementation will be easier with capsules than through dietary consumption. Adverse effects of capsule-based supplementation may lead to gastrointestinal side effects such as stomach upset and eructation (though the latter can be masked by different formulations). Theoretical risks such as bleeding have not been borne out in clinical trials. LC n-3 PUFA content is listed on the website of the National Institutes of Health.</a:t>
            </a:r>
            <a:endParaRPr sz="1800" dirty="0">
              <a:latin typeface="Times New Roman"/>
              <a:ea typeface="Times New Roman"/>
              <a:cs typeface="Times New Roman"/>
              <a:sym typeface="Times New Roman"/>
            </a:endParaRPr>
          </a:p>
          <a:p>
            <a:pPr marL="0" lvl="0" indent="0" algn="l" rtl="0">
              <a:spcBef>
                <a:spcPts val="800"/>
              </a:spcBef>
              <a:spcAft>
                <a:spcPts val="0"/>
              </a:spcAft>
              <a:buNone/>
            </a:pPr>
            <a:endParaRPr dirty="0"/>
          </a:p>
        </p:txBody>
      </p:sp>
      <p:sp>
        <p:nvSpPr>
          <p:cNvPr id="312" name="Google Shape;312;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43</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8e0d1605e5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8e0d1605e5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g8e0d1605e5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44</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g8e0d1605e5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6" name="Google Shape;326;g8e0d1605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Sure, some studies show that lipid profiles may improve with supplementation, with specific food changes, or with specialized MNT through cooking and shopping sessions. But consider that there are many other areas of MNT that may need to be addressed first before focusing on getting a patient to supplement with an expensive or GI intolerant supplement or with a new eating regimen </a:t>
            </a:r>
            <a:r>
              <a:rPr lang="en-US" i="1" dirty="0" err="1"/>
              <a:t>soley</a:t>
            </a:r>
            <a:r>
              <a:rPr lang="en-US" dirty="0"/>
              <a:t> for a change in the TGs or another lipid profile indicator alone. Take a step back and prioritize what the IDT and the patient agree are important and are equally willing and able to address. Consider interventions that align with what is already known to improve quality of life and reduce mortality (think healthy dietary patterns that are high in fiber and antioxidants). </a:t>
            </a:r>
            <a:endParaRPr dirty="0"/>
          </a:p>
          <a:p>
            <a:pPr marL="0" lvl="0" indent="0" algn="l" rtl="0">
              <a:spcBef>
                <a:spcPts val="0"/>
              </a:spcBef>
              <a:spcAft>
                <a:spcPts val="0"/>
              </a:spcAft>
              <a:buNone/>
            </a:pPr>
            <a:endParaRPr dirty="0"/>
          </a:p>
        </p:txBody>
      </p:sp>
      <p:sp>
        <p:nvSpPr>
          <p:cNvPr id="327" name="Google Shape;327;g8e0d1605e5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45</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46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541813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These resources from the Academy of Nutrition and Dietetics and the National Kidney Foundation provide additional information to support implementation of the KDOQI Guideline for Nutrition in CKD.</a:t>
            </a:r>
          </a:p>
          <a:p>
            <a:pPr marL="0" lvl="0" indent="0" algn="l" rtl="0">
              <a:spcBef>
                <a:spcPts val="0"/>
              </a:spcBef>
              <a:spcAft>
                <a:spcPts val="0"/>
              </a:spcAft>
              <a:buNone/>
            </a:pPr>
            <a:r>
              <a:rPr lang="en-US" dirty="0"/>
              <a:t>For NKF resources go to kidney.org</a:t>
            </a:r>
          </a:p>
          <a:p>
            <a:pPr marL="0" lvl="0" indent="0" algn="l" rtl="0">
              <a:spcBef>
                <a:spcPts val="0"/>
              </a:spcBef>
              <a:spcAft>
                <a:spcPts val="0"/>
              </a:spcAft>
              <a:buNone/>
            </a:pPr>
            <a:r>
              <a:rPr lang="en-US" dirty="0"/>
              <a:t>For Academy resources go to eatright.org</a:t>
            </a:r>
            <a:endParaRPr dirty="0"/>
          </a:p>
        </p:txBody>
      </p:sp>
      <p:sp>
        <p:nvSpPr>
          <p:cNvPr id="624" name="Google Shape;624;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9" name="Google Shape;369;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 name="Google Shape;8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PEW is common among patients with CKD, especially those undergoing maintenance dialysis, and is associated with increased morbidity and mortality. The cause of PEW in patients with CKD is complex and multifactorial and includes reduced energy and protein intake resulting from anorexia and dietary restrictions, inflammation, hypercatabolism, protein losses during dialysis, metabolic acidosis, uremic toxicity, and the presence of comorbid conditions.</a:t>
            </a:r>
            <a:r>
              <a:rPr lang="en-US" sz="1200" baseline="30000" dirty="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 As a result, patients with CKD may develop an imbalance between dietary intake and nutritional requirements. Many patients with CKD consume less protein and energy than their recommended intakes even when individualized dietary counseling is provided by a renal dietitian.</a:t>
            </a:r>
            <a:endParaRPr dirty="0"/>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When dietary counseling alone proves insufficient to bridge the gap between protein-energy intake and the target requirements in patients with CKD, provision of ONS is often the next appropriate step to prevent and treat PEW. Therefore, it is important to establish the effectiveness of ONS on nutritional status, clinical outcomes, and QoL in patients with CKD.</a:t>
            </a:r>
          </a:p>
          <a:p>
            <a:pPr marL="171450" lvl="0" indent="-171450" algn="l" rtl="0">
              <a:spcBef>
                <a:spcPts val="0"/>
              </a:spcBef>
              <a:spcAft>
                <a:spcPts val="0"/>
              </a:spcAft>
              <a:buClr>
                <a:schemeClr val="dk1"/>
              </a:buClr>
              <a:buSzPts val="1200"/>
              <a:buFont typeface="Arial"/>
              <a:buChar char="•"/>
            </a:pPr>
            <a:r>
              <a:rPr lang="en-US" sz="1200" dirty="0">
                <a:solidFill>
                  <a:schemeClr val="dk1"/>
                </a:solidFill>
                <a:latin typeface="Arial"/>
                <a:cs typeface="Arial"/>
                <a:sym typeface="Arial"/>
              </a:rPr>
              <a:t>Although feeding through the gastrointestinal route should be the preferred choice of nutritional supplementation, feeding through the parenteral route may be a safe and convenient approach for patients who cannot tolerate oral or enteral administration of nutrients.  A form of parenteral nutrition specifically designed for MHD patients is called intradialytic parenteral nutrition (IDPN).  The </a:t>
            </a:r>
            <a:r>
              <a:rPr lang="en-US" sz="1200" dirty="0">
                <a:solidFill>
                  <a:schemeClr val="dk1"/>
                </a:solidFill>
                <a:latin typeface="Arial"/>
                <a:ea typeface="Arial"/>
                <a:cs typeface="Arial"/>
                <a:sym typeface="Arial"/>
              </a:rPr>
              <a:t>use of the HD access for IDPN provides a significant advantage by eliminating the need for an additional permanent venous catheter placement. Because HD access is routinely used for the HD procedure, IDPN can be conveniently administered during HD through the dialysis tubing.  When IDPN combined with oral intake fails to meet the target nutritional requirements, total parenteral nutrition (TPN) should be considered for nutritional support.</a:t>
            </a:r>
          </a:p>
        </p:txBody>
      </p:sp>
      <p:sp>
        <p:nvSpPr>
          <p:cNvPr id="95" name="Google Shape;95;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This evidence review included 15 clinical trials: 12 RCTs (</a:t>
            </a:r>
            <a:r>
              <a:rPr lang="en-US" sz="1200" dirty="0">
                <a:solidFill>
                  <a:schemeClr val="dk1"/>
                </a:solidFill>
              </a:rPr>
              <a:t>Allman 1990, Bolasco 2011, Calegari 2011, Fouque 2008, Gonzalez-Espinoza 2005, Hung 2009, Moretti 2009,Texixido-Planas 2005,Tomayko 2015, Wilson 2001, Wu 2013)</a:t>
            </a:r>
            <a:r>
              <a:rPr lang="en-US" sz="1200" dirty="0">
                <a:solidFill>
                  <a:schemeClr val="dk1"/>
                </a:solidFill>
                <a:latin typeface="Arial"/>
                <a:ea typeface="Arial"/>
                <a:cs typeface="Arial"/>
                <a:sym typeface="Arial"/>
              </a:rPr>
              <a:t> and 3 NRCTs </a:t>
            </a:r>
            <a:r>
              <a:rPr lang="en-US" dirty="0">
                <a:solidFill>
                  <a:schemeClr val="dk1"/>
                </a:solidFill>
              </a:rPr>
              <a:t>(</a:t>
            </a:r>
            <a:r>
              <a:rPr lang="en-US" dirty="0" err="1">
                <a:solidFill>
                  <a:schemeClr val="dk1"/>
                </a:solidFill>
              </a:rPr>
              <a:t>Cheu</a:t>
            </a:r>
            <a:r>
              <a:rPr lang="en-US" dirty="0">
                <a:solidFill>
                  <a:schemeClr val="dk1"/>
                </a:solidFill>
              </a:rPr>
              <a:t> 2013, Scott 2009, </a:t>
            </a:r>
            <a:r>
              <a:rPr lang="en-US" dirty="0" err="1">
                <a:solidFill>
                  <a:schemeClr val="dk1"/>
                </a:solidFill>
              </a:rPr>
              <a:t>Sezer</a:t>
            </a:r>
            <a:r>
              <a:rPr lang="en-US" dirty="0">
                <a:solidFill>
                  <a:schemeClr val="dk1"/>
                </a:solidFill>
              </a:rPr>
              <a:t> 2014)</a:t>
            </a:r>
            <a:r>
              <a:rPr lang="en-US" sz="1200" dirty="0">
                <a:solidFill>
                  <a:schemeClr val="dk1"/>
                </a:solidFill>
                <a:latin typeface="Arial"/>
                <a:ea typeface="Arial"/>
                <a:cs typeface="Arial"/>
                <a:sym typeface="Arial"/>
              </a:rPr>
              <a:t>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Most of the studies examined the effect of ONS in patients receiving MHD. However, Moretti et al</a:t>
            </a:r>
            <a:r>
              <a:rPr lang="en-US" sz="1200" baseline="30000" dirty="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included patients receiving MHD and PD with the results merged, Gonzalez-Espinoza et al</a:t>
            </a:r>
            <a:r>
              <a:rPr lang="en-US" sz="1200" baseline="30000" dirty="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and </a:t>
            </a:r>
            <a:r>
              <a:rPr lang="en-US" sz="1200" dirty="0" err="1">
                <a:solidFill>
                  <a:schemeClr val="dk1"/>
                </a:solidFill>
                <a:latin typeface="Arial"/>
                <a:ea typeface="Arial"/>
                <a:cs typeface="Arial"/>
                <a:sym typeface="Arial"/>
              </a:rPr>
              <a:t>Teixido-Planas</a:t>
            </a:r>
            <a:r>
              <a:rPr lang="en-US" sz="1200" dirty="0">
                <a:solidFill>
                  <a:schemeClr val="dk1"/>
                </a:solidFill>
                <a:latin typeface="Arial"/>
                <a:ea typeface="Arial"/>
                <a:cs typeface="Arial"/>
                <a:sym typeface="Arial"/>
              </a:rPr>
              <a:t> et al</a:t>
            </a:r>
            <a:r>
              <a:rPr lang="en-US" sz="1200" baseline="30000" dirty="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studied patients receiving PD only, and Wu et al.</a:t>
            </a:r>
            <a:r>
              <a:rPr lang="en-US" sz="1200" baseline="30000" dirty="0">
                <a:solidFill>
                  <a:schemeClr val="dk1"/>
                </a:solidFill>
                <a:latin typeface="Arial"/>
                <a:ea typeface="Arial"/>
                <a:cs typeface="Arial"/>
                <a:sym typeface="Arial"/>
              </a:rPr>
              <a:t> </a:t>
            </a:r>
            <a:r>
              <a:rPr lang="en-US" sz="1200" dirty="0">
                <a:solidFill>
                  <a:schemeClr val="dk1"/>
                </a:solidFill>
                <a:latin typeface="Arial"/>
                <a:ea typeface="Arial"/>
                <a:cs typeface="Arial"/>
                <a:sym typeface="Arial"/>
              </a:rPr>
              <a:t>studied patients with CKD stages 3-4. No studies were performed in patients with CKD with kidney allografts.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Most of the studies examined the effect of oral protein-energy or protein-based ONS using commercial products. However, Allman et al used a glucose-polymer ONS and Wu et al used a nonprotein calorie ONS. Four studies used renal-specific protein-energy ONS. (Fouque 2008, Hung 2009, Scott 2009, </a:t>
            </a:r>
            <a:r>
              <a:rPr lang="en-US" sz="1200" dirty="0" err="1">
                <a:solidFill>
                  <a:schemeClr val="dk1"/>
                </a:solidFill>
                <a:latin typeface="Arial"/>
                <a:ea typeface="Arial"/>
                <a:cs typeface="Arial"/>
                <a:sym typeface="Arial"/>
              </a:rPr>
              <a:t>Sezer</a:t>
            </a:r>
            <a:r>
              <a:rPr lang="en-US" sz="1200" dirty="0">
                <a:solidFill>
                  <a:schemeClr val="dk1"/>
                </a:solidFill>
                <a:latin typeface="Arial"/>
                <a:ea typeface="Arial"/>
                <a:cs typeface="Arial"/>
                <a:sym typeface="Arial"/>
              </a:rPr>
              <a:t> 2014)</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A major drawback of the literature was the limited use of a placebo group, though most studies included a comparator group that was defined as participants not receiving ONS or receiving only nutritional counseling.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Study durations ranged from 12 weeks to 13.5 months. </a:t>
            </a:r>
            <a:endParaRPr dirty="0"/>
          </a:p>
          <a:p>
            <a:pPr marL="171450" marR="0" lvl="0" indent="-171450" algn="l" rtl="0">
              <a:lnSpc>
                <a:spcPct val="100000"/>
              </a:lnSpc>
              <a:spcBef>
                <a:spcPts val="0"/>
              </a:spcBef>
              <a:spcAft>
                <a:spcPts val="0"/>
              </a:spcAft>
              <a:buClr>
                <a:schemeClr val="dk1"/>
              </a:buClr>
              <a:buSzPts val="1200"/>
              <a:buFont typeface="Arial"/>
              <a:buChar char="•"/>
            </a:pPr>
            <a:r>
              <a:rPr lang="en-US" sz="1200" dirty="0">
                <a:solidFill>
                  <a:schemeClr val="dk1"/>
                </a:solidFill>
                <a:latin typeface="Arial"/>
                <a:ea typeface="Arial"/>
                <a:cs typeface="Arial"/>
                <a:sym typeface="Arial"/>
              </a:rPr>
              <a:t>Seven of the RCTs included participants with some level of malnutrition at baseline. </a:t>
            </a:r>
            <a:r>
              <a:rPr lang="en-US" sz="1200" dirty="0">
                <a:solidFill>
                  <a:schemeClr val="dk1"/>
                </a:solidFill>
              </a:rPr>
              <a:t>(Allman 1990, Bolasco 2011, Calegari 2011, Fouque 2008, Gonzalez-Espinoza 2005, Wilson 2001, Hiroshige 1998)</a:t>
            </a:r>
            <a:r>
              <a:rPr lang="en-US" sz="1200" dirty="0">
                <a:solidFill>
                  <a:schemeClr val="dk1"/>
                </a:solidFill>
                <a:latin typeface="Arial"/>
                <a:ea typeface="Arial"/>
                <a:cs typeface="Arial"/>
                <a:sym typeface="Arial"/>
              </a:rPr>
              <a:t> In contrast, 5 studies did not actively enroll malnourished patients. (</a:t>
            </a:r>
            <a:r>
              <a:rPr lang="en-US" sz="1200" dirty="0">
                <a:solidFill>
                  <a:schemeClr val="dk1"/>
                </a:solidFill>
              </a:rPr>
              <a:t>Hung 2009, Moretti 2009,Texixido-Planas 2005,Tomayko 2015, </a:t>
            </a:r>
            <a:r>
              <a:rPr lang="en-US" sz="1200" dirty="0">
                <a:solidFill>
                  <a:schemeClr val="dk1"/>
                </a:solidFill>
                <a:latin typeface="Arial"/>
                <a:ea typeface="Arial"/>
                <a:cs typeface="Arial"/>
                <a:sym typeface="Arial"/>
              </a:rPr>
              <a:t>Wu 2013).  Of the NRCTs, </a:t>
            </a:r>
            <a:r>
              <a:rPr lang="en-US" sz="1200" dirty="0" err="1">
                <a:solidFill>
                  <a:schemeClr val="dk1"/>
                </a:solidFill>
                <a:latin typeface="Arial"/>
                <a:ea typeface="Arial"/>
                <a:cs typeface="Arial"/>
                <a:sym typeface="Arial"/>
              </a:rPr>
              <a:t>Sezer</a:t>
            </a:r>
            <a:r>
              <a:rPr lang="en-US" sz="1200" dirty="0">
                <a:solidFill>
                  <a:schemeClr val="dk1"/>
                </a:solidFill>
                <a:latin typeface="Arial"/>
                <a:ea typeface="Arial"/>
                <a:cs typeface="Arial"/>
                <a:sym typeface="Arial"/>
              </a:rPr>
              <a:t> et al enrolled malnourished patients as defined by serum albumin level or weight loss, </a:t>
            </a:r>
            <a:r>
              <a:rPr lang="en-US" sz="1200" dirty="0" err="1">
                <a:solidFill>
                  <a:schemeClr val="dk1"/>
                </a:solidFill>
                <a:latin typeface="Arial"/>
                <a:ea typeface="Arial"/>
                <a:cs typeface="Arial"/>
                <a:sym typeface="Arial"/>
              </a:rPr>
              <a:t>Cheu</a:t>
            </a:r>
            <a:r>
              <a:rPr lang="en-US" sz="1200" dirty="0">
                <a:solidFill>
                  <a:schemeClr val="dk1"/>
                </a:solidFill>
                <a:latin typeface="Arial"/>
                <a:ea typeface="Arial"/>
                <a:cs typeface="Arial"/>
                <a:sym typeface="Arial"/>
              </a:rPr>
              <a:t> et al enrolled patients with hypoalbuminemia, and Scott et al did not actively recruit patients with malnutrition.</a:t>
            </a:r>
            <a:endParaRPr dirty="0"/>
          </a:p>
          <a:p>
            <a:pPr marL="0" lvl="0" indent="0" algn="l" rtl="0">
              <a:spcBef>
                <a:spcPts val="0"/>
              </a:spcBef>
              <a:spcAft>
                <a:spcPts val="0"/>
              </a:spcAft>
              <a:buNone/>
            </a:pPr>
            <a:endParaRPr dirty="0"/>
          </a:p>
        </p:txBody>
      </p:sp>
      <p:sp>
        <p:nvSpPr>
          <p:cNvPr id="102" name="Google Shape;1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just" rtl="0">
              <a:spcBef>
                <a:spcPts val="0"/>
              </a:spcBef>
              <a:spcAft>
                <a:spcPts val="0"/>
              </a:spcAft>
              <a:buNone/>
            </a:pPr>
            <a:r>
              <a:rPr lang="en-US" b="1" dirty="0">
                <a:latin typeface="Calibri"/>
                <a:ea typeface="Calibri"/>
                <a:cs typeface="Calibri"/>
                <a:sym typeface="Calibri"/>
              </a:rPr>
              <a:t>Mortality</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One NRCT examined the effect of ONS on mortality in 276 patients receiving MHD who received ONS for a low serum albumin level versus 194 similar patients who refused ONS or for whom treatment was deemed inappropriate. (</a:t>
            </a:r>
            <a:r>
              <a:rPr lang="en-US" dirty="0" err="1">
                <a:latin typeface="Calibri"/>
                <a:ea typeface="Calibri"/>
                <a:cs typeface="Calibri"/>
                <a:sym typeface="Calibri"/>
              </a:rPr>
              <a:t>Cheu</a:t>
            </a:r>
            <a:r>
              <a:rPr lang="en-US" dirty="0">
                <a:latin typeface="Calibri"/>
                <a:ea typeface="Calibri"/>
                <a:cs typeface="Calibri"/>
                <a:sym typeface="Calibri"/>
              </a:rPr>
              <a:t> 2013) </a:t>
            </a:r>
            <a:endParaRPr dirty="0">
              <a:latin typeface="Calibri"/>
              <a:ea typeface="Calibri"/>
              <a:cs typeface="Calibri"/>
              <a:sym typeface="Calibri"/>
            </a:endParaRPr>
          </a:p>
          <a:p>
            <a:pPr marL="285750" marR="0" lvl="0" indent="-247650" algn="just" rtl="0">
              <a:spcBef>
                <a:spcPts val="800"/>
              </a:spcBef>
              <a:spcAft>
                <a:spcPts val="0"/>
              </a:spcAft>
              <a:buClr>
                <a:schemeClr val="dk1"/>
              </a:buClr>
              <a:buSzPts val="1200"/>
              <a:buFont typeface="Calibri"/>
              <a:buChar char="•"/>
            </a:pPr>
            <a:r>
              <a:rPr lang="en-US" dirty="0">
                <a:latin typeface="Calibri"/>
                <a:ea typeface="Calibri"/>
                <a:cs typeface="Calibri"/>
                <a:sym typeface="Calibri"/>
              </a:rPr>
              <a:t>No difference in mortality (HR, 0.70 [95% CI, 0.36-1.35]) was noted over a median duration of 13.5 months.</a:t>
            </a:r>
            <a:endParaRPr dirty="0">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800"/>
              <a:buFont typeface="Arial"/>
              <a:buNone/>
            </a:pPr>
            <a:endParaRPr b="1" dirty="0">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800"/>
              <a:buFont typeface="Times New Roman"/>
              <a:buNone/>
            </a:pPr>
            <a:r>
              <a:rPr lang="en-US" b="1" dirty="0">
                <a:latin typeface="Calibri"/>
                <a:ea typeface="Calibri"/>
                <a:cs typeface="Calibri"/>
                <a:sym typeface="Calibri"/>
              </a:rPr>
              <a:t>Hospitalization</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Arial"/>
              <a:buChar char="•"/>
            </a:pPr>
            <a:r>
              <a:rPr lang="en-US" dirty="0">
                <a:latin typeface="Calibri"/>
                <a:ea typeface="Calibri"/>
                <a:cs typeface="Calibri"/>
                <a:sym typeface="Calibri"/>
              </a:rPr>
              <a:t>Two RCTs </a:t>
            </a:r>
            <a:r>
              <a:rPr lang="en-US" dirty="0">
                <a:solidFill>
                  <a:schemeClr val="dk1"/>
                </a:solidFill>
                <a:latin typeface="Calibri"/>
                <a:ea typeface="Calibri"/>
                <a:cs typeface="Calibri"/>
                <a:sym typeface="Calibri"/>
              </a:rPr>
              <a:t>(Moretti 2009, Wilson 2001) </a:t>
            </a:r>
            <a:r>
              <a:rPr lang="en-US" dirty="0">
                <a:latin typeface="Calibri"/>
                <a:ea typeface="Calibri"/>
                <a:cs typeface="Calibri"/>
                <a:sym typeface="Calibri"/>
              </a:rPr>
              <a:t>and 1 NRCT </a:t>
            </a: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Cheu</a:t>
            </a:r>
            <a:r>
              <a:rPr lang="en-US" dirty="0">
                <a:solidFill>
                  <a:schemeClr val="dk1"/>
                </a:solidFill>
                <a:latin typeface="Calibri"/>
                <a:ea typeface="Calibri"/>
                <a:cs typeface="Calibri"/>
                <a:sym typeface="Calibri"/>
              </a:rPr>
              <a:t> 2013) </a:t>
            </a:r>
            <a:r>
              <a:rPr lang="en-US" dirty="0">
                <a:latin typeface="Calibri"/>
                <a:ea typeface="Calibri"/>
                <a:cs typeface="Calibri"/>
                <a:sym typeface="Calibri"/>
              </a:rPr>
              <a:t>evaluated the effect of ONS on hospitalization over a period of 6 to 13.5 months in patients receiving MHD or PD. </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Arial"/>
              <a:buChar char="•"/>
            </a:pPr>
            <a:r>
              <a:rPr lang="en-US" dirty="0">
                <a:latin typeface="Calibri"/>
                <a:ea typeface="Calibri"/>
                <a:cs typeface="Calibri"/>
                <a:sym typeface="Calibri"/>
              </a:rPr>
              <a:t>A pooled analysis of the 2 RCTs </a:t>
            </a:r>
            <a:r>
              <a:rPr lang="en-US" dirty="0">
                <a:solidFill>
                  <a:schemeClr val="dk1"/>
                </a:solidFill>
                <a:latin typeface="Calibri"/>
                <a:ea typeface="Calibri"/>
                <a:cs typeface="Calibri"/>
                <a:sym typeface="Calibri"/>
              </a:rPr>
              <a:t>(Moretti 2009, Wilson 2001) </a:t>
            </a:r>
            <a:r>
              <a:rPr lang="en-US" dirty="0">
                <a:latin typeface="Calibri"/>
                <a:ea typeface="Calibri"/>
                <a:cs typeface="Calibri"/>
                <a:sym typeface="Calibri"/>
              </a:rPr>
              <a:t>found no significant difference in the odds of hospitalization by group assignment, but an NRCT </a:t>
            </a:r>
            <a:r>
              <a:rPr lang="en-US" dirty="0">
                <a:solidFill>
                  <a:schemeClr val="dk1"/>
                </a:solidFill>
                <a:latin typeface="Calibri"/>
                <a:ea typeface="Calibri"/>
                <a:cs typeface="Calibri"/>
                <a:sym typeface="Calibri"/>
              </a:rPr>
              <a:t>(</a:t>
            </a:r>
            <a:r>
              <a:rPr lang="en-US" dirty="0" err="1">
                <a:solidFill>
                  <a:schemeClr val="dk1"/>
                </a:solidFill>
                <a:latin typeface="Calibri"/>
                <a:ea typeface="Calibri"/>
                <a:cs typeface="Calibri"/>
                <a:sym typeface="Calibri"/>
              </a:rPr>
              <a:t>Cheu</a:t>
            </a:r>
            <a:r>
              <a:rPr lang="en-US" dirty="0">
                <a:solidFill>
                  <a:schemeClr val="dk1"/>
                </a:solidFill>
                <a:latin typeface="Calibri"/>
                <a:ea typeface="Calibri"/>
                <a:cs typeface="Calibri"/>
                <a:sym typeface="Calibri"/>
              </a:rPr>
              <a:t> 2013) </a:t>
            </a:r>
            <a:r>
              <a:rPr lang="en-US" dirty="0">
                <a:latin typeface="Calibri"/>
                <a:ea typeface="Calibri"/>
                <a:cs typeface="Calibri"/>
                <a:sym typeface="Calibri"/>
              </a:rPr>
              <a:t>reported a 34% reduction in hospitalization risk (0.66 [0.50, 0.85])  by 12 months in patients receiving ONS compared with controls.</a:t>
            </a:r>
            <a:endParaRPr dirty="0">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800"/>
              <a:buFont typeface="Arial"/>
              <a:buNone/>
            </a:pPr>
            <a:endParaRPr b="1" dirty="0">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800"/>
              <a:buFont typeface="Times New Roman"/>
              <a:buNone/>
            </a:pPr>
            <a:r>
              <a:rPr lang="en-US" b="1" dirty="0">
                <a:latin typeface="Calibri"/>
                <a:ea typeface="Calibri"/>
                <a:cs typeface="Calibri"/>
                <a:sym typeface="Calibri"/>
              </a:rPr>
              <a:t>QoL</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Arial"/>
              <a:buChar char="•"/>
            </a:pPr>
            <a:r>
              <a:rPr lang="en-US" dirty="0">
                <a:latin typeface="Calibri"/>
                <a:ea typeface="Calibri"/>
                <a:cs typeface="Calibri"/>
                <a:sym typeface="Calibri"/>
              </a:rPr>
              <a:t>Three studies (2 RCTs [</a:t>
            </a:r>
            <a:r>
              <a:rPr lang="en-US" dirty="0">
                <a:solidFill>
                  <a:schemeClr val="dk1"/>
                </a:solidFill>
                <a:latin typeface="Calibri"/>
                <a:ea typeface="Calibri"/>
                <a:cs typeface="Calibri"/>
                <a:sym typeface="Calibri"/>
              </a:rPr>
              <a:t>Calegari 2011, Fouque 2008] </a:t>
            </a:r>
            <a:r>
              <a:rPr lang="en-US" dirty="0">
                <a:latin typeface="Calibri"/>
                <a:ea typeface="Calibri"/>
                <a:cs typeface="Calibri"/>
                <a:sym typeface="Calibri"/>
              </a:rPr>
              <a:t>and 1 NRCT [</a:t>
            </a:r>
            <a:r>
              <a:rPr lang="en-US" dirty="0">
                <a:solidFill>
                  <a:schemeClr val="dk1"/>
                </a:solidFill>
                <a:latin typeface="Calibri"/>
                <a:ea typeface="Calibri"/>
                <a:cs typeface="Calibri"/>
                <a:sym typeface="Calibri"/>
              </a:rPr>
              <a:t>Scott 2009])</a:t>
            </a:r>
            <a:r>
              <a:rPr lang="en-US" dirty="0">
                <a:latin typeface="Calibri"/>
                <a:ea typeface="Calibri"/>
                <a:cs typeface="Calibri"/>
                <a:sym typeface="Calibri"/>
              </a:rPr>
              <a:t>, each of 3 months’ duration, examined the effect of ONS on QoL measures in patients receiving MHD. </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Arial"/>
              <a:buChar char="•"/>
            </a:pPr>
            <a:r>
              <a:rPr lang="en-US" dirty="0">
                <a:latin typeface="Calibri"/>
                <a:ea typeface="Calibri"/>
                <a:cs typeface="Calibri"/>
                <a:sym typeface="Calibri"/>
              </a:rPr>
              <a:t>One RCT</a:t>
            </a:r>
            <a:r>
              <a:rPr lang="en-US" baseline="30000" dirty="0">
                <a:latin typeface="Calibri"/>
                <a:ea typeface="Calibri"/>
                <a:cs typeface="Calibri"/>
                <a:sym typeface="Calibri"/>
              </a:rPr>
              <a:t> </a:t>
            </a:r>
            <a:r>
              <a:rPr lang="en-US" dirty="0">
                <a:latin typeface="Calibri"/>
                <a:ea typeface="Calibri"/>
                <a:cs typeface="Calibri"/>
                <a:sym typeface="Calibri"/>
              </a:rPr>
              <a:t>(</a:t>
            </a:r>
            <a:r>
              <a:rPr lang="en-US" dirty="0">
                <a:solidFill>
                  <a:schemeClr val="dk1"/>
                </a:solidFill>
                <a:latin typeface="Calibri"/>
                <a:ea typeface="Calibri"/>
                <a:cs typeface="Calibri"/>
                <a:sym typeface="Calibri"/>
              </a:rPr>
              <a:t>Calegari 2011) </a:t>
            </a:r>
            <a:r>
              <a:rPr lang="en-US" dirty="0">
                <a:latin typeface="Calibri"/>
                <a:ea typeface="Calibri"/>
                <a:cs typeface="Calibri"/>
                <a:sym typeface="Calibri"/>
              </a:rPr>
              <a:t>and 1 NRCT </a:t>
            </a:r>
            <a:r>
              <a:rPr lang="en-US" dirty="0">
                <a:solidFill>
                  <a:schemeClr val="dk1"/>
                </a:solidFill>
                <a:latin typeface="Calibri"/>
                <a:ea typeface="Calibri"/>
                <a:cs typeface="Calibri"/>
                <a:sym typeface="Calibri"/>
              </a:rPr>
              <a:t>(Scott 2009) </a:t>
            </a:r>
            <a:r>
              <a:rPr lang="en-US" dirty="0">
                <a:latin typeface="Calibri"/>
                <a:ea typeface="Calibri"/>
                <a:cs typeface="Calibri"/>
                <a:sym typeface="Calibri"/>
              </a:rPr>
              <a:t>reported that patients receiving general</a:t>
            </a:r>
            <a:r>
              <a:rPr lang="en-US" baseline="30000" dirty="0">
                <a:latin typeface="Calibri"/>
                <a:ea typeface="Calibri"/>
                <a:cs typeface="Calibri"/>
                <a:sym typeface="Calibri"/>
              </a:rPr>
              <a:t> </a:t>
            </a:r>
            <a:r>
              <a:rPr lang="en-US" dirty="0">
                <a:latin typeface="Calibri"/>
                <a:ea typeface="Calibri"/>
                <a:cs typeface="Calibri"/>
                <a:sym typeface="Calibri"/>
              </a:rPr>
              <a:t>or renal-specific</a:t>
            </a:r>
            <a:r>
              <a:rPr lang="en-US" baseline="30000" dirty="0">
                <a:latin typeface="Calibri"/>
                <a:ea typeface="Calibri"/>
                <a:cs typeface="Calibri"/>
                <a:sym typeface="Calibri"/>
              </a:rPr>
              <a:t> </a:t>
            </a:r>
            <a:r>
              <a:rPr lang="en-US" dirty="0">
                <a:latin typeface="Calibri"/>
                <a:ea typeface="Calibri"/>
                <a:cs typeface="Calibri"/>
                <a:sym typeface="Calibri"/>
              </a:rPr>
              <a:t>protein-energy ONS, respectively, had higher QoL scores in the domains of physical functioning</a:t>
            </a:r>
            <a:r>
              <a:rPr lang="en-US" baseline="30000" dirty="0">
                <a:latin typeface="Calibri"/>
                <a:ea typeface="Calibri"/>
                <a:cs typeface="Calibri"/>
                <a:sym typeface="Calibri"/>
              </a:rPr>
              <a:t> </a:t>
            </a:r>
            <a:r>
              <a:rPr lang="en-US" dirty="0">
                <a:latin typeface="Calibri"/>
                <a:ea typeface="Calibri"/>
                <a:cs typeface="Calibri"/>
                <a:sym typeface="Calibri"/>
              </a:rPr>
              <a:t>(Calegari 2011, Scott 2009) and bodily pain</a:t>
            </a:r>
            <a:r>
              <a:rPr lang="en-US" baseline="30000" dirty="0">
                <a:latin typeface="Calibri"/>
                <a:ea typeface="Calibri"/>
                <a:cs typeface="Calibri"/>
                <a:sym typeface="Calibri"/>
              </a:rPr>
              <a:t> </a:t>
            </a:r>
            <a:r>
              <a:rPr lang="en-US" dirty="0">
                <a:latin typeface="Calibri"/>
                <a:ea typeface="Calibri"/>
                <a:cs typeface="Calibri"/>
                <a:sym typeface="Calibri"/>
              </a:rPr>
              <a:t>(Calegari 2011) compared to receiving dietary advice only (</a:t>
            </a:r>
            <a:r>
              <a:rPr lang="en-US" dirty="0" err="1">
                <a:latin typeface="Calibri"/>
                <a:ea typeface="Calibri"/>
                <a:cs typeface="Calibri"/>
                <a:sym typeface="Calibri"/>
              </a:rPr>
              <a:t>Calegarit</a:t>
            </a:r>
            <a:r>
              <a:rPr lang="en-US" dirty="0">
                <a:latin typeface="Calibri"/>
                <a:ea typeface="Calibri"/>
                <a:cs typeface="Calibri"/>
                <a:sym typeface="Calibri"/>
              </a:rPr>
              <a:t> 2011) or no supplementation,</a:t>
            </a:r>
            <a:r>
              <a:rPr lang="en-US" dirty="0">
                <a:solidFill>
                  <a:schemeClr val="dk1"/>
                </a:solidFill>
                <a:latin typeface="Calibri"/>
                <a:ea typeface="Calibri"/>
                <a:cs typeface="Calibri"/>
                <a:sym typeface="Calibri"/>
              </a:rPr>
              <a:t> (Scott 2009) </a:t>
            </a:r>
            <a:r>
              <a:rPr lang="en-US" dirty="0">
                <a:latin typeface="Calibri"/>
                <a:ea typeface="Calibri"/>
                <a:cs typeface="Calibri"/>
                <a:sym typeface="Calibri"/>
              </a:rPr>
              <a:t> but another RCT (Fouque 2008) reported that renal-specific protein-energy ONS did not influence QoL scores in any domain. </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Arial"/>
              <a:buChar char="•"/>
            </a:pPr>
            <a:r>
              <a:rPr lang="en-US" dirty="0">
                <a:latin typeface="Calibri"/>
                <a:ea typeface="Calibri"/>
                <a:cs typeface="Calibri"/>
                <a:sym typeface="Calibri"/>
              </a:rPr>
              <a:t>A pooled analysis of the 2 RCTs </a:t>
            </a:r>
            <a:r>
              <a:rPr lang="en-US" dirty="0">
                <a:solidFill>
                  <a:schemeClr val="dk1"/>
                </a:solidFill>
                <a:latin typeface="Calibri"/>
                <a:ea typeface="Calibri"/>
                <a:cs typeface="Calibri"/>
                <a:sym typeface="Calibri"/>
              </a:rPr>
              <a:t>(Calegari 2011, Fouque 2008) </a:t>
            </a:r>
            <a:r>
              <a:rPr lang="en-US" dirty="0">
                <a:latin typeface="Calibri"/>
                <a:ea typeface="Calibri"/>
                <a:cs typeface="Calibri"/>
                <a:sym typeface="Calibri"/>
              </a:rPr>
              <a:t>found that ONS did not significantly influence bodily pain, physical functioning, or general health QoL domain scores.</a:t>
            </a:r>
            <a:endParaRPr dirty="0">
              <a:latin typeface="Calibri"/>
              <a:ea typeface="Calibri"/>
              <a:cs typeface="Calibri"/>
              <a:sym typeface="Calibri"/>
            </a:endParaRPr>
          </a:p>
          <a:p>
            <a:pPr marL="285750" marR="0" lvl="0" indent="-171450" algn="just" rtl="0">
              <a:lnSpc>
                <a:spcPct val="100000"/>
              </a:lnSpc>
              <a:spcBef>
                <a:spcPts val="800"/>
              </a:spcBef>
              <a:spcAft>
                <a:spcPts val="0"/>
              </a:spcAft>
              <a:buClr>
                <a:schemeClr val="dk1"/>
              </a:buClr>
              <a:buSzPts val="1800"/>
              <a:buFont typeface="Arial"/>
              <a:buNone/>
            </a:pPr>
            <a:endParaRPr dirty="0">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800"/>
              <a:buFont typeface="Arial"/>
              <a:buNone/>
            </a:pPr>
            <a:r>
              <a:rPr lang="en-US" b="1" dirty="0">
                <a:latin typeface="Calibri"/>
                <a:ea typeface="Calibri"/>
                <a:cs typeface="Calibri"/>
                <a:sym typeface="Calibri"/>
              </a:rPr>
              <a:t>CKD Progression</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Calibri"/>
              <a:buChar char="•"/>
            </a:pPr>
            <a:r>
              <a:rPr lang="en-US" dirty="0">
                <a:latin typeface="Calibri"/>
                <a:ea typeface="Calibri"/>
                <a:cs typeface="Calibri"/>
                <a:sym typeface="Calibri"/>
              </a:rPr>
              <a:t>A RCT (Wu 2013) conducted for 24 weeks examined the effect of an energy-based ONS on progression of CKD in 109 patients with CKD 3-4 who were following an LPD. </a:t>
            </a:r>
            <a:endParaRPr dirty="0">
              <a:latin typeface="Calibri"/>
              <a:ea typeface="Calibri"/>
              <a:cs typeface="Calibri"/>
              <a:sym typeface="Calibri"/>
            </a:endParaRPr>
          </a:p>
          <a:p>
            <a:pPr marL="285750" marR="0" lvl="0" indent="-247650" algn="just" rtl="0">
              <a:lnSpc>
                <a:spcPct val="100000"/>
              </a:lnSpc>
              <a:spcBef>
                <a:spcPts val="800"/>
              </a:spcBef>
              <a:spcAft>
                <a:spcPts val="0"/>
              </a:spcAft>
              <a:buClr>
                <a:schemeClr val="dk1"/>
              </a:buClr>
              <a:buSzPts val="1200"/>
              <a:buFont typeface="Calibri"/>
              <a:buChar char="•"/>
            </a:pPr>
            <a:r>
              <a:rPr lang="en-US" dirty="0">
                <a:latin typeface="Calibri"/>
                <a:ea typeface="Calibri"/>
                <a:cs typeface="Calibri"/>
                <a:sym typeface="Calibri"/>
              </a:rPr>
              <a:t>Although no difference in serum creatinine levels or eGFRs was observed between ONS and controls, there was a comparative reduction in proteinuria in the ONS arm (</a:t>
            </a:r>
            <a:r>
              <a:rPr lang="en-US" i="1" dirty="0">
                <a:latin typeface="Calibri"/>
                <a:ea typeface="Calibri"/>
                <a:cs typeface="Calibri"/>
                <a:sym typeface="Calibri"/>
              </a:rPr>
              <a:t>P</a:t>
            </a:r>
            <a:r>
              <a:rPr lang="en-US" dirty="0">
                <a:latin typeface="Calibri"/>
                <a:ea typeface="Calibri"/>
                <a:cs typeface="Calibri"/>
                <a:sym typeface="Calibri"/>
              </a:rPr>
              <a:t> &lt; 0.05).</a:t>
            </a:r>
            <a:endParaRPr dirty="0">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800"/>
              <a:buFont typeface="Arial"/>
              <a:buNone/>
            </a:pPr>
            <a:endParaRPr b="1" dirty="0">
              <a:latin typeface="Calibri"/>
              <a:ea typeface="Calibri"/>
              <a:cs typeface="Calibri"/>
              <a:sym typeface="Calibri"/>
            </a:endParaRPr>
          </a:p>
          <a:p>
            <a:pPr marL="0" marR="0" lvl="0" indent="0" algn="just" rtl="0">
              <a:lnSpc>
                <a:spcPct val="100000"/>
              </a:lnSpc>
              <a:spcBef>
                <a:spcPts val="800"/>
              </a:spcBef>
              <a:spcAft>
                <a:spcPts val="0"/>
              </a:spcAft>
              <a:buClr>
                <a:schemeClr val="dk1"/>
              </a:buClr>
              <a:buSzPts val="1800"/>
              <a:buFont typeface="Arial"/>
              <a:buNone/>
            </a:pPr>
            <a:endParaRPr b="1" dirty="0">
              <a:latin typeface="Calibri"/>
              <a:ea typeface="Calibri"/>
              <a:cs typeface="Calibri"/>
              <a:sym typeface="Calibri"/>
            </a:endParaRPr>
          </a:p>
          <a:p>
            <a:pPr marL="0" lvl="0" indent="0" algn="l" rtl="0">
              <a:spcBef>
                <a:spcPts val="800"/>
              </a:spcBef>
              <a:spcAft>
                <a:spcPts val="0"/>
              </a:spcAft>
              <a:buNone/>
            </a:pPr>
            <a:endParaRPr i="0" u="none" strike="noStrike" dirty="0">
              <a:solidFill>
                <a:schemeClr val="dk1"/>
              </a:solidFill>
              <a:latin typeface="Calibri"/>
              <a:ea typeface="Calibri"/>
              <a:cs typeface="Calibri"/>
              <a:sym typeface="Calibri"/>
            </a:endParaRPr>
          </a:p>
        </p:txBody>
      </p:sp>
      <p:sp>
        <p:nvSpPr>
          <p:cNvPr id="109" name="Google Shape;109;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Char char="•"/>
            </a:pPr>
            <a:r>
              <a:rPr lang="en-GB" dirty="0"/>
              <a:t>The study looked at the association</a:t>
            </a:r>
            <a:r>
              <a:rPr lang="en-GB" baseline="0" dirty="0"/>
              <a:t> between oral nutritional supplementation and clinical outcomes in patients with end-stage renal disease.</a:t>
            </a:r>
          </a:p>
          <a:p>
            <a:pPr>
              <a:buFont typeface="Arial" panose="020B0604020202020204" pitchFamily="34" charset="0"/>
              <a:buChar char="•"/>
            </a:pPr>
            <a:r>
              <a:rPr lang="en-GB" baseline="0" dirty="0"/>
              <a:t>As you can see, oral nutritional supplementation use was associated with significantly lower hospitalisation rates, but had no significant effect on mortality.</a:t>
            </a:r>
          </a:p>
        </p:txBody>
      </p:sp>
      <p:sp>
        <p:nvSpPr>
          <p:cNvPr id="4" name="Slide Number Placeholder 3"/>
          <p:cNvSpPr>
            <a:spLocks noGrp="1"/>
          </p:cNvSpPr>
          <p:nvPr>
            <p:ph type="sldNum" sz="quarter" idx="10"/>
          </p:nvPr>
        </p:nvSpPr>
        <p:spPr/>
        <p:txBody>
          <a:bodyPr/>
          <a:lstStyle/>
          <a:p>
            <a:fld id="{EB843137-0E58-4934-A532-E4A89AA523D9}" type="slidenum">
              <a:rPr lang="en-GB" smtClean="0"/>
              <a:t>9</a:t>
            </a:fld>
            <a:endParaRPr lang="en-GB" dirty="0"/>
          </a:p>
        </p:txBody>
      </p:sp>
    </p:spTree>
    <p:extLst>
      <p:ext uri="{BB962C8B-B14F-4D97-AF65-F5344CB8AC3E}">
        <p14:creationId xmlns:p14="http://schemas.microsoft.com/office/powerpoint/2010/main" val="3862295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1">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7072647"/>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2">
    <p:spTree>
      <p:nvGrpSpPr>
        <p:cNvPr id="1" name=""/>
        <p:cNvGrpSpPr/>
        <p:nvPr/>
      </p:nvGrpSpPr>
      <p:grpSpPr>
        <a:xfrm>
          <a:off x="0" y="0"/>
          <a:ext cx="0" cy="0"/>
          <a:chOff x="0" y="0"/>
          <a:chExt cx="0" cy="0"/>
        </a:xfrm>
      </p:grpSpPr>
      <p:sp>
        <p:nvSpPr>
          <p:cNvPr id="3" name="Title 64"/>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770975433"/>
      </p:ext>
    </p:extLst>
  </p:cSld>
  <p:clrMapOvr>
    <a:masterClrMapping/>
  </p:clrMapOvr>
  <p:extLst>
    <p:ext uri="{DCECCB84-F9BA-43D5-87BE-67443E8EF086}">
      <p15:sldGuideLst xmlns:p15="http://schemas.microsoft.com/office/powerpoint/2012/main">
        <p15:guide id="1" orient="horz" pos="960">
          <p15:clr>
            <a:srgbClr val="547EBF"/>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4">
    <p:spTree>
      <p:nvGrpSpPr>
        <p:cNvPr id="1" name=""/>
        <p:cNvGrpSpPr/>
        <p:nvPr/>
      </p:nvGrpSpPr>
      <p:grpSpPr>
        <a:xfrm>
          <a:off x="0" y="0"/>
          <a:ext cx="0" cy="0"/>
          <a:chOff x="0" y="0"/>
          <a:chExt cx="0" cy="0"/>
        </a:xfrm>
      </p:grpSpPr>
      <p:sp>
        <p:nvSpPr>
          <p:cNvPr id="3" name="Title 64"/>
          <p:cNvSpPr>
            <a:spLocks noGrp="1"/>
          </p:cNvSpPr>
          <p:nvPr>
            <p:ph type="title"/>
          </p:nvPr>
        </p:nvSpPr>
        <p:spPr>
          <a:xfrm>
            <a:off x="1790700" y="762000"/>
            <a:ext cx="8636508"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5" name="Picture Placeholder 4"/>
          <p:cNvSpPr>
            <a:spLocks noGrp="1"/>
          </p:cNvSpPr>
          <p:nvPr>
            <p:ph type="pic" sz="quarter" idx="17" hasCustomPrompt="1"/>
          </p:nvPr>
        </p:nvSpPr>
        <p:spPr>
          <a:xfrm>
            <a:off x="0"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7" name="Picture Placeholder 6"/>
          <p:cNvSpPr>
            <a:spLocks noGrp="1"/>
          </p:cNvSpPr>
          <p:nvPr>
            <p:ph type="pic" sz="quarter" idx="18" hasCustomPrompt="1"/>
          </p:nvPr>
        </p:nvSpPr>
        <p:spPr>
          <a:xfrm>
            <a:off x="3054096"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8" name="Picture Placeholder 7"/>
          <p:cNvSpPr>
            <a:spLocks noGrp="1"/>
          </p:cNvSpPr>
          <p:nvPr>
            <p:ph type="pic" sz="quarter" idx="19" hasCustomPrompt="1"/>
          </p:nvPr>
        </p:nvSpPr>
        <p:spPr>
          <a:xfrm>
            <a:off x="6108192"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9" name="Picture Placeholder 8"/>
          <p:cNvSpPr>
            <a:spLocks noGrp="1"/>
          </p:cNvSpPr>
          <p:nvPr>
            <p:ph type="pic" sz="quarter" idx="20" hasCustomPrompt="1"/>
          </p:nvPr>
        </p:nvSpPr>
        <p:spPr>
          <a:xfrm>
            <a:off x="9162288" y="3818238"/>
            <a:ext cx="3054096" cy="1933831"/>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3766900202"/>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6">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8946292" y="0"/>
            <a:ext cx="3245708"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Title 64">
            <a:extLst>
              <a:ext uri="{FF2B5EF4-FFF2-40B4-BE49-F238E27FC236}">
                <a16:creationId xmlns:a16="http://schemas.microsoft.com/office/drawing/2014/main" id="{66D31082-A10D-4FFF-B772-22073B3FAF9B}"/>
              </a:ext>
            </a:extLst>
          </p:cNvPr>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14372620"/>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7">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4703805" y="0"/>
            <a:ext cx="2784390"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792975455"/>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8">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1790700" y="1"/>
            <a:ext cx="4305300" cy="2372496"/>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5" name="Picture Placeholder 4"/>
          <p:cNvSpPr>
            <a:spLocks noGrp="1"/>
          </p:cNvSpPr>
          <p:nvPr>
            <p:ph type="pic" sz="quarter" idx="17" hasCustomPrompt="1"/>
          </p:nvPr>
        </p:nvSpPr>
        <p:spPr>
          <a:xfrm>
            <a:off x="1790700" y="4485504"/>
            <a:ext cx="4305300" cy="2372496"/>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293277298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9">
    <p:bg>
      <p:bgPr>
        <a:solidFill>
          <a:schemeClr val="bg1"/>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3361038"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Title 64">
            <a:extLst>
              <a:ext uri="{FF2B5EF4-FFF2-40B4-BE49-F238E27FC236}">
                <a16:creationId xmlns:a16="http://schemas.microsoft.com/office/drawing/2014/main" id="{CF6FA513-F8AA-408B-8BE1-EE13230F490A}"/>
              </a:ext>
            </a:extLst>
          </p:cNvPr>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88504097"/>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12192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365568863"/>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1">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Picture Placeholder 2"/>
          <p:cNvSpPr>
            <a:spLocks noGrp="1"/>
          </p:cNvSpPr>
          <p:nvPr>
            <p:ph type="pic" sz="quarter" idx="17" hasCustomPrompt="1"/>
          </p:nvPr>
        </p:nvSpPr>
        <p:spPr>
          <a:xfrm>
            <a:off x="609600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3550776682"/>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Picture Placeholder 2"/>
          <p:cNvSpPr>
            <a:spLocks noGrp="1"/>
          </p:cNvSpPr>
          <p:nvPr>
            <p:ph type="pic" sz="quarter" idx="17" hasCustomPrompt="1"/>
          </p:nvPr>
        </p:nvSpPr>
        <p:spPr>
          <a:xfrm>
            <a:off x="0" y="342900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2166440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 column" type="obj">
  <p:cSld name="OBJECT">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3200"/>
              <a:buFont typeface="Arial"/>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400"/>
              <a:buNone/>
              <a:defRPr sz="2400"/>
            </a:lvl1pPr>
            <a:lvl2pPr marL="914400" lvl="1" indent="-228600" algn="l">
              <a:lnSpc>
                <a:spcPct val="90000"/>
              </a:lnSpc>
              <a:spcBef>
                <a:spcPts val="500"/>
              </a:spcBef>
              <a:spcAft>
                <a:spcPts val="0"/>
              </a:spcAft>
              <a:buClr>
                <a:srgbClr val="7F7F7F"/>
              </a:buClr>
              <a:buSzPts val="2400"/>
              <a:buNone/>
              <a:defRPr/>
            </a:lvl2pPr>
            <a:lvl3pPr marL="1371600" lvl="2" indent="-228600" algn="l">
              <a:lnSpc>
                <a:spcPct val="90000"/>
              </a:lnSpc>
              <a:spcBef>
                <a:spcPts val="500"/>
              </a:spcBef>
              <a:spcAft>
                <a:spcPts val="0"/>
              </a:spcAft>
              <a:buClr>
                <a:srgbClr val="7F7F7F"/>
              </a:buClr>
              <a:buSzPts val="20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rgbClr val="7F7F7F"/>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
        <p:nvSpPr>
          <p:cNvPr id="3" name="Picture Placeholder 2"/>
          <p:cNvSpPr>
            <a:spLocks noGrp="1"/>
          </p:cNvSpPr>
          <p:nvPr>
            <p:ph type="pic" sz="quarter" idx="17" hasCustomPrompt="1"/>
          </p:nvPr>
        </p:nvSpPr>
        <p:spPr>
          <a:xfrm>
            <a:off x="6096000" y="3429001"/>
            <a:ext cx="6096000" cy="3429000"/>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2240303096"/>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
    <p:spTree>
      <p:nvGrpSpPr>
        <p:cNvPr id="1" name=""/>
        <p:cNvGrpSpPr/>
        <p:nvPr/>
      </p:nvGrpSpPr>
      <p:grpSpPr>
        <a:xfrm>
          <a:off x="0" y="0"/>
          <a:ext cx="0" cy="0"/>
          <a:chOff x="0" y="0"/>
          <a:chExt cx="0" cy="0"/>
        </a:xfrm>
      </p:grpSpPr>
      <p:sp>
        <p:nvSpPr>
          <p:cNvPr id="4" name="Picture Placeholder 3"/>
          <p:cNvSpPr>
            <a:spLocks noGrp="1"/>
          </p:cNvSpPr>
          <p:nvPr>
            <p:ph type="pic" sz="quarter" idx="16" hasCustomPrompt="1"/>
          </p:nvPr>
        </p:nvSpPr>
        <p:spPr>
          <a:xfrm>
            <a:off x="6096000" y="0"/>
            <a:ext cx="6096000" cy="6857999"/>
          </a:xfrm>
          <a:prstGeom prst="rect">
            <a:avLst/>
          </a:prstGeom>
          <a:solidFill>
            <a:schemeClr val="bg2"/>
          </a:solid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169832868"/>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7">
    <p:spTree>
      <p:nvGrpSpPr>
        <p:cNvPr id="1" name=""/>
        <p:cNvGrpSpPr/>
        <p:nvPr/>
      </p:nvGrpSpPr>
      <p:grpSpPr>
        <a:xfrm>
          <a:off x="0" y="0"/>
          <a:ext cx="0" cy="0"/>
          <a:chOff x="0" y="0"/>
          <a:chExt cx="0" cy="0"/>
        </a:xfrm>
      </p:grpSpPr>
      <p:sp>
        <p:nvSpPr>
          <p:cNvPr id="6" name="Picture Placeholder 5"/>
          <p:cNvSpPr>
            <a:spLocks noGrp="1"/>
          </p:cNvSpPr>
          <p:nvPr>
            <p:ph type="pic" sz="quarter" idx="13" hasCustomPrompt="1"/>
          </p:nvPr>
        </p:nvSpPr>
        <p:spPr>
          <a:xfrm>
            <a:off x="0" y="0"/>
            <a:ext cx="12192000" cy="6858000"/>
          </a:xfrm>
          <a:prstGeom prst="rect">
            <a:avLst/>
          </a:prstGeom>
          <a:solidFill>
            <a:schemeClr val="bg2"/>
          </a:solidFill>
        </p:spPr>
        <p:txBody>
          <a:bodyPr wrap="square" anchor="t" anchorCtr="0">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 (optional)</a:t>
            </a:r>
          </a:p>
        </p:txBody>
      </p:sp>
    </p:spTree>
    <p:extLst>
      <p:ext uri="{BB962C8B-B14F-4D97-AF65-F5344CB8AC3E}">
        <p14:creationId xmlns:p14="http://schemas.microsoft.com/office/powerpoint/2010/main" val="3260090731"/>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CE61C10-5B1D-4E5D-AC54-0F6C03073CC9}"/>
              </a:ext>
            </a:extLst>
          </p:cNvPr>
          <p:cNvSpPr>
            <a:spLocks noGrp="1"/>
          </p:cNvSpPr>
          <p:nvPr>
            <p:ph type="pic" sz="quarter" idx="17" hasCustomPrompt="1"/>
          </p:nvPr>
        </p:nvSpPr>
        <p:spPr>
          <a:xfrm>
            <a:off x="5101102" y="1101852"/>
            <a:ext cx="1989795" cy="1989795"/>
          </a:xfrm>
          <a:custGeom>
            <a:avLst/>
            <a:gdLst>
              <a:gd name="connsiteX0" fmla="*/ 816746 w 1633492"/>
              <a:gd name="connsiteY0" fmla="*/ 0 h 1633492"/>
              <a:gd name="connsiteX1" fmla="*/ 1633492 w 1633492"/>
              <a:gd name="connsiteY1" fmla="*/ 816746 h 1633492"/>
              <a:gd name="connsiteX2" fmla="*/ 816746 w 1633492"/>
              <a:gd name="connsiteY2" fmla="*/ 1633492 h 1633492"/>
              <a:gd name="connsiteX3" fmla="*/ 0 w 1633492"/>
              <a:gd name="connsiteY3" fmla="*/ 816746 h 1633492"/>
              <a:gd name="connsiteX4" fmla="*/ 816746 w 1633492"/>
              <a:gd name="connsiteY4" fmla="*/ 0 h 1633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3492" h="1633492">
                <a:moveTo>
                  <a:pt x="816746" y="0"/>
                </a:moveTo>
                <a:cubicBezTo>
                  <a:pt x="1267822" y="0"/>
                  <a:pt x="1633492" y="365670"/>
                  <a:pt x="1633492" y="816746"/>
                </a:cubicBezTo>
                <a:cubicBezTo>
                  <a:pt x="1633492" y="1267822"/>
                  <a:pt x="1267822" y="1633492"/>
                  <a:pt x="816746" y="1633492"/>
                </a:cubicBezTo>
                <a:cubicBezTo>
                  <a:pt x="365670" y="1633492"/>
                  <a:pt x="0" y="1267822"/>
                  <a:pt x="0" y="816746"/>
                </a:cubicBezTo>
                <a:cubicBezTo>
                  <a:pt x="0" y="365670"/>
                  <a:pt x="365670" y="0"/>
                  <a:pt x="81674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2861278231"/>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9">
    <p:spTree>
      <p:nvGrpSpPr>
        <p:cNvPr id="1" name=""/>
        <p:cNvGrpSpPr/>
        <p:nvPr/>
      </p:nvGrpSpPr>
      <p:grpSpPr>
        <a:xfrm>
          <a:off x="0" y="0"/>
          <a:ext cx="0" cy="0"/>
          <a:chOff x="0" y="0"/>
          <a:chExt cx="0" cy="0"/>
        </a:xfrm>
      </p:grpSpPr>
      <p:sp>
        <p:nvSpPr>
          <p:cNvPr id="3" name="Title 64"/>
          <p:cNvSpPr>
            <a:spLocks noGrp="1"/>
          </p:cNvSpPr>
          <p:nvPr>
            <p:ph type="title"/>
          </p:nvPr>
        </p:nvSpPr>
        <p:spPr>
          <a:xfrm>
            <a:off x="1790702" y="762000"/>
            <a:ext cx="8648698"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12" name="Picture Placeholder 11">
            <a:extLst>
              <a:ext uri="{FF2B5EF4-FFF2-40B4-BE49-F238E27FC236}">
                <a16:creationId xmlns:a16="http://schemas.microsoft.com/office/drawing/2014/main" id="{BCCA653F-B0D3-4EC3-A703-EF67CE338F68}"/>
              </a:ext>
            </a:extLst>
          </p:cNvPr>
          <p:cNvSpPr>
            <a:spLocks noGrp="1"/>
          </p:cNvSpPr>
          <p:nvPr>
            <p:ph type="pic" sz="quarter" idx="21" hasCustomPrompt="1"/>
          </p:nvPr>
        </p:nvSpPr>
        <p:spPr>
          <a:xfrm>
            <a:off x="1790700" y="1822171"/>
            <a:ext cx="1473694" cy="1473694"/>
          </a:xfrm>
          <a:custGeom>
            <a:avLst/>
            <a:gdLst>
              <a:gd name="connsiteX0" fmla="*/ 736847 w 1473694"/>
              <a:gd name="connsiteY0" fmla="*/ 0 h 1473694"/>
              <a:gd name="connsiteX1" fmla="*/ 1473694 w 1473694"/>
              <a:gd name="connsiteY1" fmla="*/ 736847 h 1473694"/>
              <a:gd name="connsiteX2" fmla="*/ 736847 w 1473694"/>
              <a:gd name="connsiteY2" fmla="*/ 1473694 h 1473694"/>
              <a:gd name="connsiteX3" fmla="*/ 0 w 1473694"/>
              <a:gd name="connsiteY3" fmla="*/ 736847 h 1473694"/>
              <a:gd name="connsiteX4" fmla="*/ 736847 w 1473694"/>
              <a:gd name="connsiteY4" fmla="*/ 0 h 147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4" h="1473694">
                <a:moveTo>
                  <a:pt x="736847" y="0"/>
                </a:moveTo>
                <a:cubicBezTo>
                  <a:pt x="1143796" y="0"/>
                  <a:pt x="1473694" y="329898"/>
                  <a:pt x="1473694" y="736847"/>
                </a:cubicBezTo>
                <a:cubicBezTo>
                  <a:pt x="1473694" y="1143796"/>
                  <a:pt x="1143796" y="1473694"/>
                  <a:pt x="736847" y="1473694"/>
                </a:cubicBezTo>
                <a:cubicBezTo>
                  <a:pt x="329898" y="1473694"/>
                  <a:pt x="0" y="1143796"/>
                  <a:pt x="0" y="736847"/>
                </a:cubicBezTo>
                <a:cubicBezTo>
                  <a:pt x="0" y="329898"/>
                  <a:pt x="329898" y="0"/>
                  <a:pt x="736847" y="0"/>
                </a:cubicBezTo>
                <a:close/>
              </a:path>
            </a:pathLst>
          </a:custGeom>
          <a:pattFill prst="pct25">
            <a:fgClr>
              <a:schemeClr val="accent1"/>
            </a:fgClr>
            <a:bgClr>
              <a:schemeClr val="bg2"/>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200">
                <a:latin typeface="Graphik Regular" panose="020B0503030202060203" pitchFamily="34" charset="0"/>
              </a:defRPr>
            </a:lvl1pPr>
          </a:lstStyle>
          <a:p>
            <a:r>
              <a:rPr lang="en-US" dirty="0"/>
              <a:t>Drag &amp; Drop Image</a:t>
            </a:r>
          </a:p>
        </p:txBody>
      </p:sp>
      <p:sp>
        <p:nvSpPr>
          <p:cNvPr id="14" name="Picture Placeholder 13">
            <a:extLst>
              <a:ext uri="{FF2B5EF4-FFF2-40B4-BE49-F238E27FC236}">
                <a16:creationId xmlns:a16="http://schemas.microsoft.com/office/drawing/2014/main" id="{BBD4A3B3-3DA0-47E2-940C-4372B57ED766}"/>
              </a:ext>
            </a:extLst>
          </p:cNvPr>
          <p:cNvSpPr>
            <a:spLocks noGrp="1"/>
          </p:cNvSpPr>
          <p:nvPr>
            <p:ph type="pic" sz="quarter" idx="22" hasCustomPrompt="1"/>
          </p:nvPr>
        </p:nvSpPr>
        <p:spPr>
          <a:xfrm>
            <a:off x="5359154" y="1822171"/>
            <a:ext cx="1473694" cy="1473694"/>
          </a:xfrm>
          <a:custGeom>
            <a:avLst/>
            <a:gdLst>
              <a:gd name="connsiteX0" fmla="*/ 736847 w 1473694"/>
              <a:gd name="connsiteY0" fmla="*/ 0 h 1473694"/>
              <a:gd name="connsiteX1" fmla="*/ 1473694 w 1473694"/>
              <a:gd name="connsiteY1" fmla="*/ 736847 h 1473694"/>
              <a:gd name="connsiteX2" fmla="*/ 736847 w 1473694"/>
              <a:gd name="connsiteY2" fmla="*/ 1473694 h 1473694"/>
              <a:gd name="connsiteX3" fmla="*/ 0 w 1473694"/>
              <a:gd name="connsiteY3" fmla="*/ 736847 h 1473694"/>
              <a:gd name="connsiteX4" fmla="*/ 736847 w 1473694"/>
              <a:gd name="connsiteY4" fmla="*/ 0 h 147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4" h="1473694">
                <a:moveTo>
                  <a:pt x="736847" y="0"/>
                </a:moveTo>
                <a:cubicBezTo>
                  <a:pt x="1143796" y="0"/>
                  <a:pt x="1473694" y="329898"/>
                  <a:pt x="1473694" y="736847"/>
                </a:cubicBezTo>
                <a:cubicBezTo>
                  <a:pt x="1473694" y="1143796"/>
                  <a:pt x="1143796" y="1473694"/>
                  <a:pt x="736847" y="1473694"/>
                </a:cubicBezTo>
                <a:cubicBezTo>
                  <a:pt x="329898" y="1473694"/>
                  <a:pt x="0" y="1143796"/>
                  <a:pt x="0" y="736847"/>
                </a:cubicBezTo>
                <a:cubicBezTo>
                  <a:pt x="0" y="329898"/>
                  <a:pt x="329898" y="0"/>
                  <a:pt x="736847" y="0"/>
                </a:cubicBezTo>
                <a:close/>
              </a:path>
            </a:pathLst>
          </a:custGeom>
          <a:pattFill prst="pct25">
            <a:fgClr>
              <a:schemeClr val="accent1"/>
            </a:fgClr>
            <a:bgClr>
              <a:schemeClr val="bg2"/>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1200">
                <a:latin typeface="Graphik Regular" panose="020B0503030202060203" pitchFamily="34" charset="0"/>
              </a:defRPr>
            </a:lvl1pPr>
          </a:lstStyle>
          <a:p>
            <a:r>
              <a:rPr lang="en-US" dirty="0"/>
              <a:t>Drag &amp; Drop Image</a:t>
            </a:r>
          </a:p>
        </p:txBody>
      </p:sp>
      <p:sp>
        <p:nvSpPr>
          <p:cNvPr id="15" name="Picture Placeholder 14">
            <a:extLst>
              <a:ext uri="{FF2B5EF4-FFF2-40B4-BE49-F238E27FC236}">
                <a16:creationId xmlns:a16="http://schemas.microsoft.com/office/drawing/2014/main" id="{12B3D46A-8CD5-45AF-B220-DF69FB370814}"/>
              </a:ext>
            </a:extLst>
          </p:cNvPr>
          <p:cNvSpPr>
            <a:spLocks noGrp="1"/>
          </p:cNvSpPr>
          <p:nvPr>
            <p:ph type="pic" sz="quarter" idx="23" hasCustomPrompt="1"/>
          </p:nvPr>
        </p:nvSpPr>
        <p:spPr>
          <a:xfrm>
            <a:off x="8927608" y="1822171"/>
            <a:ext cx="1473694" cy="1473694"/>
          </a:xfrm>
          <a:custGeom>
            <a:avLst/>
            <a:gdLst>
              <a:gd name="connsiteX0" fmla="*/ 736847 w 1473694"/>
              <a:gd name="connsiteY0" fmla="*/ 0 h 1473694"/>
              <a:gd name="connsiteX1" fmla="*/ 1473694 w 1473694"/>
              <a:gd name="connsiteY1" fmla="*/ 736847 h 1473694"/>
              <a:gd name="connsiteX2" fmla="*/ 736847 w 1473694"/>
              <a:gd name="connsiteY2" fmla="*/ 1473694 h 1473694"/>
              <a:gd name="connsiteX3" fmla="*/ 0 w 1473694"/>
              <a:gd name="connsiteY3" fmla="*/ 736847 h 1473694"/>
              <a:gd name="connsiteX4" fmla="*/ 736847 w 1473694"/>
              <a:gd name="connsiteY4" fmla="*/ 0 h 1473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3694" h="1473694">
                <a:moveTo>
                  <a:pt x="736847" y="0"/>
                </a:moveTo>
                <a:cubicBezTo>
                  <a:pt x="1143796" y="0"/>
                  <a:pt x="1473694" y="329898"/>
                  <a:pt x="1473694" y="736847"/>
                </a:cubicBezTo>
                <a:cubicBezTo>
                  <a:pt x="1473694" y="1143796"/>
                  <a:pt x="1143796" y="1473694"/>
                  <a:pt x="736847" y="1473694"/>
                </a:cubicBezTo>
                <a:cubicBezTo>
                  <a:pt x="329898" y="1473694"/>
                  <a:pt x="0" y="1143796"/>
                  <a:pt x="0" y="736847"/>
                </a:cubicBezTo>
                <a:cubicBezTo>
                  <a:pt x="0" y="329898"/>
                  <a:pt x="329898" y="0"/>
                  <a:pt x="736847" y="0"/>
                </a:cubicBezTo>
                <a:close/>
              </a:path>
            </a:pathLst>
          </a:custGeom>
          <a:pattFill prst="pct25">
            <a:fgClr>
              <a:schemeClr val="accent1"/>
            </a:fgClr>
            <a:bgClr>
              <a:schemeClr val="bg2"/>
            </a:bgClr>
          </a:pattFill>
        </p:spPr>
        <p:txBody>
          <a:bodyPr wrap="square" anchor="ctr" anchorCtr="0">
            <a:noAutofit/>
          </a:bodyPr>
          <a:lstStyle>
            <a:lvl1pPr marL="0" marR="0" indent="0" algn="ctr" defTabSz="914400" rtl="0" eaLnBrk="1" fontAlgn="auto" latinLnBrk="0" hangingPunct="1">
              <a:lnSpc>
                <a:spcPct val="90000"/>
              </a:lnSpc>
              <a:spcBef>
                <a:spcPts val="1000"/>
              </a:spcBef>
              <a:spcAft>
                <a:spcPts val="0"/>
              </a:spcAft>
              <a:buClrTx/>
              <a:buSzTx/>
              <a:buFont typeface="Arial"/>
              <a:buNone/>
              <a:tabLst/>
              <a:defRPr sz="1200">
                <a:latin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3869927482"/>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0">
    <p:spTree>
      <p:nvGrpSpPr>
        <p:cNvPr id="1" name=""/>
        <p:cNvGrpSpPr/>
        <p:nvPr/>
      </p:nvGrpSpPr>
      <p:grpSpPr>
        <a:xfrm>
          <a:off x="0" y="0"/>
          <a:ext cx="0" cy="0"/>
          <a:chOff x="0" y="0"/>
          <a:chExt cx="0" cy="0"/>
        </a:xfrm>
      </p:grpSpPr>
      <p:sp>
        <p:nvSpPr>
          <p:cNvPr id="3" name="Title 64"/>
          <p:cNvSpPr>
            <a:spLocks noGrp="1"/>
          </p:cNvSpPr>
          <p:nvPr>
            <p:ph type="title"/>
          </p:nvPr>
        </p:nvSpPr>
        <p:spPr>
          <a:xfrm>
            <a:off x="1790700" y="762000"/>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10" name="Picture Placeholder 9"/>
          <p:cNvSpPr>
            <a:spLocks noGrp="1"/>
          </p:cNvSpPr>
          <p:nvPr>
            <p:ph type="pic" sz="quarter" idx="15" hasCustomPrompt="1"/>
          </p:nvPr>
        </p:nvSpPr>
        <p:spPr>
          <a:xfrm>
            <a:off x="1790700" y="1989666"/>
            <a:ext cx="2637367" cy="2129523"/>
          </a:xfrm>
          <a:prstGeom prst="roundRect">
            <a:avLst>
              <a:gd name="adj" fmla="val 6038"/>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6" name="Picture Placeholder 9">
            <a:extLst>
              <a:ext uri="{FF2B5EF4-FFF2-40B4-BE49-F238E27FC236}">
                <a16:creationId xmlns:a16="http://schemas.microsoft.com/office/drawing/2014/main" id="{B77C46F2-75E0-40AA-AACE-F20E397CA945}"/>
              </a:ext>
            </a:extLst>
          </p:cNvPr>
          <p:cNvSpPr>
            <a:spLocks noGrp="1"/>
          </p:cNvSpPr>
          <p:nvPr>
            <p:ph type="pic" sz="quarter" idx="16" hasCustomPrompt="1"/>
          </p:nvPr>
        </p:nvSpPr>
        <p:spPr>
          <a:xfrm>
            <a:off x="4796367" y="1989665"/>
            <a:ext cx="2637367" cy="2129523"/>
          </a:xfrm>
          <a:prstGeom prst="roundRect">
            <a:avLst>
              <a:gd name="adj" fmla="val 6038"/>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7" name="Picture Placeholder 9">
            <a:extLst>
              <a:ext uri="{FF2B5EF4-FFF2-40B4-BE49-F238E27FC236}">
                <a16:creationId xmlns:a16="http://schemas.microsoft.com/office/drawing/2014/main" id="{43A02CC1-BBBA-4859-BDA6-12B7F140C8D2}"/>
              </a:ext>
            </a:extLst>
          </p:cNvPr>
          <p:cNvSpPr>
            <a:spLocks noGrp="1"/>
          </p:cNvSpPr>
          <p:nvPr>
            <p:ph type="pic" sz="quarter" idx="17" hasCustomPrompt="1"/>
          </p:nvPr>
        </p:nvSpPr>
        <p:spPr>
          <a:xfrm>
            <a:off x="7802033" y="1989666"/>
            <a:ext cx="2637367" cy="2129523"/>
          </a:xfrm>
          <a:prstGeom prst="roundRect">
            <a:avLst>
              <a:gd name="adj" fmla="val 6038"/>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1811479439"/>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1">
    <p:spTree>
      <p:nvGrpSpPr>
        <p:cNvPr id="1" name=""/>
        <p:cNvGrpSpPr/>
        <p:nvPr/>
      </p:nvGrpSpPr>
      <p:grpSpPr>
        <a:xfrm>
          <a:off x="0" y="0"/>
          <a:ext cx="0" cy="0"/>
          <a:chOff x="0" y="0"/>
          <a:chExt cx="0" cy="0"/>
        </a:xfrm>
      </p:grpSpPr>
      <p:sp>
        <p:nvSpPr>
          <p:cNvPr id="3" name="Title 64"/>
          <p:cNvSpPr>
            <a:spLocks noGrp="1"/>
          </p:cNvSpPr>
          <p:nvPr>
            <p:ph type="title"/>
          </p:nvPr>
        </p:nvSpPr>
        <p:spPr>
          <a:xfrm>
            <a:off x="1790700" y="774018"/>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
        <p:nvSpPr>
          <p:cNvPr id="4" name="Picture Placeholder 4"/>
          <p:cNvSpPr>
            <a:spLocks noGrp="1"/>
          </p:cNvSpPr>
          <p:nvPr>
            <p:ph type="pic" sz="quarter" idx="17" hasCustomPrompt="1"/>
          </p:nvPr>
        </p:nvSpPr>
        <p:spPr>
          <a:xfrm>
            <a:off x="1790700"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5" name="Picture Placeholder 4"/>
          <p:cNvSpPr>
            <a:spLocks noGrp="1"/>
          </p:cNvSpPr>
          <p:nvPr>
            <p:ph type="pic" sz="quarter" idx="18" hasCustomPrompt="1"/>
          </p:nvPr>
        </p:nvSpPr>
        <p:spPr>
          <a:xfrm>
            <a:off x="3615291"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6" name="Picture Placeholder 4"/>
          <p:cNvSpPr>
            <a:spLocks noGrp="1"/>
          </p:cNvSpPr>
          <p:nvPr>
            <p:ph type="pic" sz="quarter" idx="19" hasCustomPrompt="1"/>
          </p:nvPr>
        </p:nvSpPr>
        <p:spPr>
          <a:xfrm>
            <a:off x="5439882"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7" name="Picture Placeholder 4"/>
          <p:cNvSpPr>
            <a:spLocks noGrp="1"/>
          </p:cNvSpPr>
          <p:nvPr>
            <p:ph type="pic" sz="quarter" idx="20" hasCustomPrompt="1"/>
          </p:nvPr>
        </p:nvSpPr>
        <p:spPr>
          <a:xfrm>
            <a:off x="7264473"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8" name="Picture Placeholder 4"/>
          <p:cNvSpPr>
            <a:spLocks noGrp="1"/>
          </p:cNvSpPr>
          <p:nvPr>
            <p:ph type="pic" sz="quarter" idx="21" hasCustomPrompt="1"/>
          </p:nvPr>
        </p:nvSpPr>
        <p:spPr>
          <a:xfrm>
            <a:off x="9089065" y="1649174"/>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9" name="Picture Placeholder 4"/>
          <p:cNvSpPr>
            <a:spLocks noGrp="1"/>
          </p:cNvSpPr>
          <p:nvPr>
            <p:ph type="pic" sz="quarter" idx="22" hasCustomPrompt="1"/>
          </p:nvPr>
        </p:nvSpPr>
        <p:spPr>
          <a:xfrm>
            <a:off x="1790700"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0" name="Picture Placeholder 4"/>
          <p:cNvSpPr>
            <a:spLocks noGrp="1"/>
          </p:cNvSpPr>
          <p:nvPr>
            <p:ph type="pic" sz="quarter" idx="23" hasCustomPrompt="1"/>
          </p:nvPr>
        </p:nvSpPr>
        <p:spPr>
          <a:xfrm>
            <a:off x="3615291"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1" name="Picture Placeholder 4"/>
          <p:cNvSpPr>
            <a:spLocks noGrp="1"/>
          </p:cNvSpPr>
          <p:nvPr>
            <p:ph type="pic" sz="quarter" idx="24" hasCustomPrompt="1"/>
          </p:nvPr>
        </p:nvSpPr>
        <p:spPr>
          <a:xfrm>
            <a:off x="5439882"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2" name="Picture Placeholder 4"/>
          <p:cNvSpPr>
            <a:spLocks noGrp="1"/>
          </p:cNvSpPr>
          <p:nvPr>
            <p:ph type="pic" sz="quarter" idx="25" hasCustomPrompt="1"/>
          </p:nvPr>
        </p:nvSpPr>
        <p:spPr>
          <a:xfrm>
            <a:off x="7264473"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
        <p:nvSpPr>
          <p:cNvPr id="13" name="Picture Placeholder 4"/>
          <p:cNvSpPr>
            <a:spLocks noGrp="1"/>
          </p:cNvSpPr>
          <p:nvPr>
            <p:ph type="pic" sz="quarter" idx="26" hasCustomPrompt="1"/>
          </p:nvPr>
        </p:nvSpPr>
        <p:spPr>
          <a:xfrm>
            <a:off x="9089065" y="3858492"/>
            <a:ext cx="1350335" cy="1350335"/>
          </a:xfrm>
          <a:prstGeom prst="ellipse">
            <a:avLst/>
          </a:prstGeom>
          <a:pattFill prst="pct25">
            <a:fgClr>
              <a:schemeClr val="accent1"/>
            </a:fgClr>
            <a:bgClr>
              <a:schemeClr val="bg2"/>
            </a:bgClr>
          </a:pattFill>
        </p:spPr>
        <p:txBody>
          <a:bodyPr wrap="square" anchor="ctr">
            <a:noAutofit/>
          </a:bodyPr>
          <a:lstStyle>
            <a:lvl1pPr marL="0" indent="0" algn="ctr">
              <a:buNone/>
              <a:defRPr sz="1200" b="0" i="0">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2167068584"/>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2">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17114FAE-23A0-42A2-A0D1-A2B838BA8915}"/>
              </a:ext>
            </a:extLst>
          </p:cNvPr>
          <p:cNvSpPr>
            <a:spLocks noGrp="1"/>
          </p:cNvSpPr>
          <p:nvPr>
            <p:ph type="pic" sz="quarter" idx="22" hasCustomPrompt="1"/>
          </p:nvPr>
        </p:nvSpPr>
        <p:spPr>
          <a:xfrm>
            <a:off x="4613222" y="-1720071"/>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1" name="Picture Placeholder 10">
            <a:extLst>
              <a:ext uri="{FF2B5EF4-FFF2-40B4-BE49-F238E27FC236}">
                <a16:creationId xmlns:a16="http://schemas.microsoft.com/office/drawing/2014/main" id="{A7289F1C-40A8-4FAB-9B71-49BF23674F38}"/>
              </a:ext>
            </a:extLst>
          </p:cNvPr>
          <p:cNvSpPr>
            <a:spLocks noGrp="1"/>
          </p:cNvSpPr>
          <p:nvPr>
            <p:ph type="pic" sz="quarter" idx="23" hasCustomPrompt="1"/>
          </p:nvPr>
        </p:nvSpPr>
        <p:spPr>
          <a:xfrm>
            <a:off x="6525656" y="221757"/>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2" name="Picture Placeholder 11">
            <a:extLst>
              <a:ext uri="{FF2B5EF4-FFF2-40B4-BE49-F238E27FC236}">
                <a16:creationId xmlns:a16="http://schemas.microsoft.com/office/drawing/2014/main" id="{8942A4B9-4836-4E22-9355-D6D4A4A687C9}"/>
              </a:ext>
            </a:extLst>
          </p:cNvPr>
          <p:cNvSpPr>
            <a:spLocks noGrp="1"/>
          </p:cNvSpPr>
          <p:nvPr>
            <p:ph type="pic" sz="quarter" idx="24" hasCustomPrompt="1"/>
          </p:nvPr>
        </p:nvSpPr>
        <p:spPr>
          <a:xfrm>
            <a:off x="8438090" y="2161647"/>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3" name="Picture Placeholder 12">
            <a:extLst>
              <a:ext uri="{FF2B5EF4-FFF2-40B4-BE49-F238E27FC236}">
                <a16:creationId xmlns:a16="http://schemas.microsoft.com/office/drawing/2014/main" id="{F8FE56AC-DA58-4FA8-B875-C2B5A0B9C4BA}"/>
              </a:ext>
            </a:extLst>
          </p:cNvPr>
          <p:cNvSpPr>
            <a:spLocks noGrp="1"/>
          </p:cNvSpPr>
          <p:nvPr>
            <p:ph type="pic" sz="quarter" idx="25" hasCustomPrompt="1"/>
          </p:nvPr>
        </p:nvSpPr>
        <p:spPr>
          <a:xfrm>
            <a:off x="10376557" y="221757"/>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
        <p:nvSpPr>
          <p:cNvPr id="14" name="Picture Placeholder 13">
            <a:extLst>
              <a:ext uri="{FF2B5EF4-FFF2-40B4-BE49-F238E27FC236}">
                <a16:creationId xmlns:a16="http://schemas.microsoft.com/office/drawing/2014/main" id="{4D3CC473-09EA-438E-8CCD-763CCC606988}"/>
              </a:ext>
            </a:extLst>
          </p:cNvPr>
          <p:cNvSpPr>
            <a:spLocks noGrp="1"/>
          </p:cNvSpPr>
          <p:nvPr>
            <p:ph type="pic" sz="quarter" idx="26" hasCustomPrompt="1"/>
          </p:nvPr>
        </p:nvSpPr>
        <p:spPr>
          <a:xfrm>
            <a:off x="8451107" y="-1718135"/>
            <a:ext cx="3436269" cy="3436269"/>
          </a:xfrm>
          <a:custGeom>
            <a:avLst/>
            <a:gdLst>
              <a:gd name="connsiteX0" fmla="*/ 1650796 w 3301591"/>
              <a:gd name="connsiteY0" fmla="*/ 0 h 3301591"/>
              <a:gd name="connsiteX1" fmla="*/ 1792846 w 3301591"/>
              <a:gd name="connsiteY1" fmla="*/ 58840 h 3301591"/>
              <a:gd name="connsiteX2" fmla="*/ 3242752 w 3301591"/>
              <a:gd name="connsiteY2" fmla="*/ 1508746 h 3301591"/>
              <a:gd name="connsiteX3" fmla="*/ 3242752 w 3301591"/>
              <a:gd name="connsiteY3" fmla="*/ 1792846 h 3301591"/>
              <a:gd name="connsiteX4" fmla="*/ 1792846 w 3301591"/>
              <a:gd name="connsiteY4" fmla="*/ 3242752 h 3301591"/>
              <a:gd name="connsiteX5" fmla="*/ 1508746 w 3301591"/>
              <a:gd name="connsiteY5" fmla="*/ 3242752 h 3301591"/>
              <a:gd name="connsiteX6" fmla="*/ 58839 w 3301591"/>
              <a:gd name="connsiteY6" fmla="*/ 1792846 h 3301591"/>
              <a:gd name="connsiteX7" fmla="*/ 58839 w 3301591"/>
              <a:gd name="connsiteY7" fmla="*/ 1508746 h 3301591"/>
              <a:gd name="connsiteX8" fmla="*/ 1508746 w 3301591"/>
              <a:gd name="connsiteY8" fmla="*/ 58840 h 3301591"/>
              <a:gd name="connsiteX9" fmla="*/ 1650796 w 3301591"/>
              <a:gd name="connsiteY9" fmla="*/ 0 h 330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1591" h="3301591">
                <a:moveTo>
                  <a:pt x="1650796" y="0"/>
                </a:moveTo>
                <a:cubicBezTo>
                  <a:pt x="1702208" y="0"/>
                  <a:pt x="1753620" y="19613"/>
                  <a:pt x="1792846" y="58840"/>
                </a:cubicBezTo>
                <a:lnTo>
                  <a:pt x="3242752" y="1508746"/>
                </a:lnTo>
                <a:cubicBezTo>
                  <a:pt x="3321204" y="1587198"/>
                  <a:pt x="3321204" y="1714394"/>
                  <a:pt x="3242752" y="1792846"/>
                </a:cubicBezTo>
                <a:lnTo>
                  <a:pt x="1792846" y="3242752"/>
                </a:lnTo>
                <a:cubicBezTo>
                  <a:pt x="1714394" y="3321204"/>
                  <a:pt x="1587198" y="3321204"/>
                  <a:pt x="1508746" y="3242752"/>
                </a:cubicBezTo>
                <a:lnTo>
                  <a:pt x="58839" y="1792846"/>
                </a:lnTo>
                <a:cubicBezTo>
                  <a:pt x="-19613" y="1714394"/>
                  <a:pt x="-19613" y="1587198"/>
                  <a:pt x="58839" y="1508746"/>
                </a:cubicBezTo>
                <a:lnTo>
                  <a:pt x="1508746" y="58840"/>
                </a:lnTo>
                <a:cubicBezTo>
                  <a:pt x="1547972" y="19613"/>
                  <a:pt x="1599384" y="0"/>
                  <a:pt x="1650796" y="0"/>
                </a:cubicBezTo>
                <a:close/>
              </a:path>
            </a:pathLst>
          </a:custGeom>
          <a:pattFill prst="pct25">
            <a:fgClr>
              <a:schemeClr val="accent1"/>
            </a:fgClr>
            <a:bgClr>
              <a:schemeClr val="bg2"/>
            </a:bgClr>
          </a:pattFill>
        </p:spPr>
        <p:txBody>
          <a:bodyPr wrap="square" anchor="ctr" anchorCtr="0">
            <a:noAutofit/>
          </a:bodyPr>
          <a:lstStyle>
            <a:lvl1pPr marL="0" indent="0" algn="ctr">
              <a:buNone/>
              <a:defRPr sz="1200">
                <a:latin typeface="Graphik Regular" panose="020B0503030202060203" pitchFamily="34" charset="0"/>
              </a:defRPr>
            </a:lvl1pPr>
          </a:lstStyle>
          <a:p>
            <a:r>
              <a:rPr lang="en-US" dirty="0"/>
              <a:t>Drag &amp; Drop Image</a:t>
            </a:r>
          </a:p>
        </p:txBody>
      </p:sp>
    </p:spTree>
    <p:extLst>
      <p:ext uri="{BB962C8B-B14F-4D97-AF65-F5344CB8AC3E}">
        <p14:creationId xmlns:p14="http://schemas.microsoft.com/office/powerpoint/2010/main" val="3639503620"/>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7">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9A61FAA-4E4B-4BCA-B6D5-55E4AE57A6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2246" y="-722786"/>
            <a:ext cx="5109583" cy="8734329"/>
          </a:xfrm>
          <a:prstGeom prst="rect">
            <a:avLst/>
          </a:prstGeom>
        </p:spPr>
      </p:pic>
      <p:pic>
        <p:nvPicPr>
          <p:cNvPr id="13" name="Picture 12">
            <a:extLst>
              <a:ext uri="{FF2B5EF4-FFF2-40B4-BE49-F238E27FC236}">
                <a16:creationId xmlns:a16="http://schemas.microsoft.com/office/drawing/2014/main" id="{1CA5D261-5736-4FE8-A232-E3C77D5303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46242" y="1450902"/>
            <a:ext cx="1910993" cy="3851774"/>
          </a:xfrm>
          <a:prstGeom prst="rect">
            <a:avLst/>
          </a:prstGeom>
        </p:spPr>
      </p:pic>
      <p:sp>
        <p:nvSpPr>
          <p:cNvPr id="12" name="Picture Placeholder 2"/>
          <p:cNvSpPr>
            <a:spLocks noGrp="1"/>
          </p:cNvSpPr>
          <p:nvPr>
            <p:ph type="pic" sz="quarter" idx="12" hasCustomPrompt="1"/>
          </p:nvPr>
        </p:nvSpPr>
        <p:spPr>
          <a:xfrm>
            <a:off x="3325864" y="1811788"/>
            <a:ext cx="1756499" cy="3159152"/>
          </a:xfrm>
          <a:prstGeom prst="rect">
            <a:avLst/>
          </a:prstGeom>
          <a:pattFill prst="pct25">
            <a:fgClr>
              <a:schemeClr val="accent1"/>
            </a:fgClr>
            <a:bgClr>
              <a:schemeClr val="bg1">
                <a:lumMod val="85000"/>
              </a:schemeClr>
            </a:bgClr>
          </a:pattFill>
        </p:spPr>
        <p:txBody>
          <a:bodyPr anchor="ctr"/>
          <a:lstStyle>
            <a:lvl1pPr marL="0" indent="0" algn="ctr">
              <a:buNone/>
              <a:defRPr sz="1200" b="0" i="0">
                <a:latin typeface="Graphik Regular" panose="020B0503030202060203" pitchFamily="34" charset="0"/>
                <a:ea typeface="Source Sans Pro" charset="0"/>
                <a:cs typeface="Graphik Regular" panose="020B0503030202060203" pitchFamily="34" charset="0"/>
              </a:defRPr>
            </a:lvl1pPr>
          </a:lstStyle>
          <a:p>
            <a:r>
              <a:rPr lang="en-US" dirty="0"/>
              <a:t>Drag &amp; Drop Image</a:t>
            </a:r>
          </a:p>
        </p:txBody>
      </p:sp>
      <p:sp>
        <p:nvSpPr>
          <p:cNvPr id="5" name="Title 64">
            <a:extLst>
              <a:ext uri="{FF2B5EF4-FFF2-40B4-BE49-F238E27FC236}">
                <a16:creationId xmlns:a16="http://schemas.microsoft.com/office/drawing/2014/main" id="{2B3D2892-3770-4AC9-8B95-698A1BE6C687}"/>
              </a:ext>
            </a:extLst>
          </p:cNvPr>
          <p:cNvSpPr>
            <a:spLocks noGrp="1"/>
          </p:cNvSpPr>
          <p:nvPr>
            <p:ph type="title"/>
          </p:nvPr>
        </p:nvSpPr>
        <p:spPr>
          <a:xfrm>
            <a:off x="1790700" y="777426"/>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32770129"/>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0">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197303" y="197303"/>
            <a:ext cx="4939393" cy="6858000"/>
          </a:xfrm>
          <a:prstGeom prst="rect">
            <a:avLst/>
          </a:prstGeom>
          <a:effectLst/>
        </p:spPr>
      </p:pic>
      <p:sp>
        <p:nvSpPr>
          <p:cNvPr id="11" name="Picture Placeholder 2"/>
          <p:cNvSpPr>
            <a:spLocks noGrp="1"/>
          </p:cNvSpPr>
          <p:nvPr>
            <p:ph type="pic" sz="quarter" idx="15" hasCustomPrompt="1"/>
          </p:nvPr>
        </p:nvSpPr>
        <p:spPr>
          <a:xfrm>
            <a:off x="-162" y="1644524"/>
            <a:ext cx="5278351" cy="3965530"/>
          </a:xfrm>
          <a:prstGeom prst="rect">
            <a:avLst/>
          </a:prstGeom>
          <a:pattFill prst="pct25">
            <a:fgClr>
              <a:schemeClr val="accent1"/>
            </a:fgClr>
            <a:bgClr>
              <a:schemeClr val="bg2"/>
            </a:bgClr>
          </a:pattFill>
        </p:spPr>
        <p:txBody>
          <a:bodyPr anchor="ctr"/>
          <a:lstStyle>
            <a:lvl1pPr marL="0" indent="0" algn="ctr">
              <a:buNone/>
              <a:defRPr sz="1200" b="0" i="0">
                <a:latin typeface="Graphik Regular" panose="020B0503030202060203" pitchFamily="34" charset="0"/>
                <a:ea typeface="Source Sans Pro" charset="0"/>
                <a:cs typeface="Graphik Regular" panose="020B0503030202060203" pitchFamily="34" charset="0"/>
              </a:defRPr>
            </a:lvl1pPr>
          </a:lstStyle>
          <a:p>
            <a:r>
              <a:rPr lang="en-US" dirty="0"/>
              <a:t>Drag &amp; Drop Image</a:t>
            </a:r>
          </a:p>
        </p:txBody>
      </p:sp>
      <p:sp>
        <p:nvSpPr>
          <p:cNvPr id="4" name="Title 64">
            <a:extLst>
              <a:ext uri="{FF2B5EF4-FFF2-40B4-BE49-F238E27FC236}">
                <a16:creationId xmlns:a16="http://schemas.microsoft.com/office/drawing/2014/main" id="{21B3123E-2416-4C44-B3EE-D754462CF4F4}"/>
              </a:ext>
            </a:extLst>
          </p:cNvPr>
          <p:cNvSpPr>
            <a:spLocks noGrp="1"/>
          </p:cNvSpPr>
          <p:nvPr>
            <p:ph type="title"/>
          </p:nvPr>
        </p:nvSpPr>
        <p:spPr>
          <a:xfrm>
            <a:off x="1790700" y="777426"/>
            <a:ext cx="8648700" cy="495486"/>
          </a:xfrm>
          <a:prstGeom prst="rect">
            <a:avLst/>
          </a:prstGeom>
        </p:spPr>
        <p:txBody>
          <a:bodyPr/>
          <a:lstStyle>
            <a:lvl1pPr algn="ctr">
              <a:defRPr sz="3200" b="0" i="0">
                <a:solidFill>
                  <a:schemeClr val="tx1"/>
                </a:solidFill>
                <a:latin typeface="Graphik Regular" panose="020B0503030202060203" pitchFamily="34" charset="0"/>
                <a:ea typeface="Graphik Regular" panose="020B0503030202060203" pitchFamily="34" charset="0"/>
                <a:cs typeface="Graphik Regular" panose="020B0503030202060203"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81965790"/>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columns">
  <p:cSld name="2 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5"/>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400"/>
              <a:buNone/>
              <a:defRPr sz="2400"/>
            </a:lvl1pPr>
            <a:lvl2pPr marL="914400" lvl="1" indent="-228600" algn="l">
              <a:lnSpc>
                <a:spcPct val="90000"/>
              </a:lnSpc>
              <a:spcBef>
                <a:spcPts val="500"/>
              </a:spcBef>
              <a:spcAft>
                <a:spcPts val="0"/>
              </a:spcAft>
              <a:buClr>
                <a:srgbClr val="7F7F7F"/>
              </a:buClr>
              <a:buSzPts val="2400"/>
              <a:buNone/>
              <a:defRPr/>
            </a:lvl2pPr>
            <a:lvl3pPr marL="1371600" lvl="2" indent="-228600" algn="l">
              <a:lnSpc>
                <a:spcPct val="90000"/>
              </a:lnSpc>
              <a:spcBef>
                <a:spcPts val="500"/>
              </a:spcBef>
              <a:spcAft>
                <a:spcPts val="0"/>
              </a:spcAft>
              <a:buClr>
                <a:srgbClr val="7F7F7F"/>
              </a:buClr>
              <a:buSzPts val="20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rgbClr val="7F7F7F"/>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7ADCE-FBA3-4F0B-90A8-7ACA9614A1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71E4D22-0138-4D48-A385-82B20CEA2C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836CAE-1A2A-4228-9C65-1196DD0C8915}"/>
              </a:ext>
            </a:extLst>
          </p:cNvPr>
          <p:cNvSpPr>
            <a:spLocks noGrp="1"/>
          </p:cNvSpPr>
          <p:nvPr>
            <p:ph type="dt" sz="half" idx="10"/>
          </p:nvPr>
        </p:nvSpPr>
        <p:spPr/>
        <p:txBody>
          <a:bodyPr/>
          <a:lstStyle/>
          <a:p>
            <a:fld id="{5035E82A-54D3-4238-BF1D-14CC451CBF2E}" type="datetimeFigureOut">
              <a:rPr lang="en-US" smtClean="0"/>
              <a:t>4/5/2021</a:t>
            </a:fld>
            <a:endParaRPr lang="en-US"/>
          </a:p>
        </p:txBody>
      </p:sp>
      <p:sp>
        <p:nvSpPr>
          <p:cNvPr id="5" name="Footer Placeholder 4">
            <a:extLst>
              <a:ext uri="{FF2B5EF4-FFF2-40B4-BE49-F238E27FC236}">
                <a16:creationId xmlns:a16="http://schemas.microsoft.com/office/drawing/2014/main" id="{359B99A9-553A-4FE8-AE1E-681F96AEF4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455B9F-0A1F-46CB-9744-825C0ABC740F}"/>
              </a:ext>
            </a:extLst>
          </p:cNvPr>
          <p:cNvSpPr>
            <a:spLocks noGrp="1"/>
          </p:cNvSpPr>
          <p:nvPr>
            <p:ph type="sldNum" sz="quarter" idx="12"/>
          </p:nvPr>
        </p:nvSpPr>
        <p:spPr/>
        <p:txBody>
          <a:bodyPr/>
          <a:lstStyle/>
          <a:p>
            <a:fld id="{4D52F4C7-789C-4898-AA6F-D1BBEFF00D68}" type="slidenum">
              <a:rPr lang="en-US" smtClean="0"/>
              <a:t>‹#›</a:t>
            </a:fld>
            <a:endParaRPr lang="en-US"/>
          </a:p>
        </p:txBody>
      </p:sp>
    </p:spTree>
    <p:extLst>
      <p:ext uri="{BB962C8B-B14F-4D97-AF65-F5344CB8AC3E}">
        <p14:creationId xmlns:p14="http://schemas.microsoft.com/office/powerpoint/2010/main" val="4075501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3 columns">
  <p:cSld name="3 columns">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7F7F7F"/>
              </a:buClr>
              <a:buSzPts val="2400"/>
              <a:buNone/>
              <a:defRPr sz="2400"/>
            </a:lvl1pPr>
            <a:lvl2pPr marL="914400" lvl="1" indent="-228600" algn="l">
              <a:lnSpc>
                <a:spcPct val="90000"/>
              </a:lnSpc>
              <a:spcBef>
                <a:spcPts val="500"/>
              </a:spcBef>
              <a:spcAft>
                <a:spcPts val="0"/>
              </a:spcAft>
              <a:buClr>
                <a:srgbClr val="7F7F7F"/>
              </a:buClr>
              <a:buSzPts val="2400"/>
              <a:buNone/>
              <a:defRPr/>
            </a:lvl2pPr>
            <a:lvl3pPr marL="1371600" lvl="2" indent="-228600" algn="l">
              <a:lnSpc>
                <a:spcPct val="90000"/>
              </a:lnSpc>
              <a:spcBef>
                <a:spcPts val="500"/>
              </a:spcBef>
              <a:spcAft>
                <a:spcPts val="0"/>
              </a:spcAft>
              <a:buClr>
                <a:srgbClr val="7F7F7F"/>
              </a:buClr>
              <a:buSzPts val="2000"/>
              <a:buNone/>
              <a:defRPr/>
            </a:lvl3pPr>
            <a:lvl4pPr marL="1828800" lvl="3" indent="-228600" algn="l">
              <a:lnSpc>
                <a:spcPct val="90000"/>
              </a:lnSpc>
              <a:spcBef>
                <a:spcPts val="500"/>
              </a:spcBef>
              <a:spcAft>
                <a:spcPts val="0"/>
              </a:spcAft>
              <a:buClr>
                <a:srgbClr val="7F7F7F"/>
              </a:buClr>
              <a:buSzPts val="1800"/>
              <a:buNone/>
              <a:defRPr/>
            </a:lvl4pPr>
            <a:lvl5pPr marL="2286000" lvl="4" indent="-228600" algn="l">
              <a:lnSpc>
                <a:spcPct val="90000"/>
              </a:lnSpc>
              <a:spcBef>
                <a:spcPts val="500"/>
              </a:spcBef>
              <a:spcAft>
                <a:spcPts val="0"/>
              </a:spcAft>
              <a:buClr>
                <a:srgbClr val="7F7F7F"/>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8"/>
          <p:cNvSpPr txBox="1">
            <a:spLocks noGrp="1"/>
          </p:cNvSpPr>
          <p:nvPr>
            <p:ph type="ctrTitle"/>
          </p:nvPr>
        </p:nvSpPr>
        <p:spPr>
          <a:xfrm>
            <a:off x="762000" y="1524000"/>
            <a:ext cx="10668000" cy="2286000"/>
          </a:xfrm>
          <a:prstGeom prst="rect">
            <a:avLst/>
          </a:prstGeom>
          <a:noFill/>
          <a:ln>
            <a:noFill/>
          </a:ln>
        </p:spPr>
        <p:txBody>
          <a:bodyPr spcFirstLastPara="1" wrap="square" lIns="91425" tIns="45700" rIns="91425" bIns="45700" anchor="b" anchorCtr="0">
            <a:noAutofit/>
          </a:bodyPr>
          <a:lstStyle>
            <a:lvl1pPr lvl="0" algn="ctr" rtl="0">
              <a:lnSpc>
                <a:spcPct val="90000"/>
              </a:lnSpc>
              <a:spcBef>
                <a:spcPts val="0"/>
              </a:spcBef>
              <a:spcAft>
                <a:spcPts val="0"/>
              </a:spcAft>
              <a:buClr>
                <a:schemeClr val="lt1"/>
              </a:buClr>
              <a:buSzPts val="6000"/>
              <a:buFont typeface="Arial"/>
              <a:buNone/>
              <a:defRPr sz="60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2" name="Google Shape;32;p8"/>
          <p:cNvSpPr txBox="1">
            <a:spLocks noGrp="1"/>
          </p:cNvSpPr>
          <p:nvPr>
            <p:ph type="subTitle" idx="1"/>
          </p:nvPr>
        </p:nvSpPr>
        <p:spPr>
          <a:xfrm>
            <a:off x="762000" y="4571999"/>
            <a:ext cx="10668000" cy="1524000"/>
          </a:xfrm>
          <a:prstGeom prst="rect">
            <a:avLst/>
          </a:prstGeom>
          <a:noFill/>
          <a:ln>
            <a:noFill/>
          </a:ln>
        </p:spPr>
        <p:txBody>
          <a:bodyPr spcFirstLastPara="1" wrap="square" lIns="91425" tIns="45700" rIns="91425" bIns="45700" anchor="t" anchorCtr="0">
            <a:noAutofit/>
          </a:bodyPr>
          <a:lstStyle>
            <a:lvl1pPr lvl="0" algn="ctr" rtl="0">
              <a:lnSpc>
                <a:spcPct val="125000"/>
              </a:lnSpc>
              <a:spcBef>
                <a:spcPts val="1000"/>
              </a:spcBef>
              <a:spcAft>
                <a:spcPts val="0"/>
              </a:spcAft>
              <a:buClr>
                <a:schemeClr val="lt1"/>
              </a:buClr>
              <a:buSzPts val="2400"/>
              <a:buNone/>
              <a:defRPr sz="2400"/>
            </a:lvl1pPr>
            <a:lvl2pPr lvl="1" algn="ctr" rtl="0">
              <a:lnSpc>
                <a:spcPct val="125000"/>
              </a:lnSpc>
              <a:spcBef>
                <a:spcPts val="500"/>
              </a:spcBef>
              <a:spcAft>
                <a:spcPts val="0"/>
              </a:spcAft>
              <a:buClr>
                <a:schemeClr val="lt1"/>
              </a:buClr>
              <a:buSzPts val="2000"/>
              <a:buNone/>
              <a:defRPr sz="2000"/>
            </a:lvl2pPr>
            <a:lvl3pPr lvl="2" algn="ctr" rtl="0">
              <a:lnSpc>
                <a:spcPct val="125000"/>
              </a:lnSpc>
              <a:spcBef>
                <a:spcPts val="500"/>
              </a:spcBef>
              <a:spcAft>
                <a:spcPts val="0"/>
              </a:spcAft>
              <a:buClr>
                <a:schemeClr val="lt1"/>
              </a:buClr>
              <a:buSzPts val="1800"/>
              <a:buNone/>
              <a:defRPr sz="1800"/>
            </a:lvl3pPr>
            <a:lvl4pPr lvl="3" algn="ctr" rtl="0">
              <a:lnSpc>
                <a:spcPct val="125000"/>
              </a:lnSpc>
              <a:spcBef>
                <a:spcPts val="500"/>
              </a:spcBef>
              <a:spcAft>
                <a:spcPts val="0"/>
              </a:spcAft>
              <a:buClr>
                <a:schemeClr val="lt1"/>
              </a:buClr>
              <a:buSzPts val="1600"/>
              <a:buNone/>
              <a:defRPr sz="1600"/>
            </a:lvl4pPr>
            <a:lvl5pPr lvl="4" algn="ctr" rtl="0">
              <a:lnSpc>
                <a:spcPct val="125000"/>
              </a:lnSpc>
              <a:spcBef>
                <a:spcPts val="500"/>
              </a:spcBef>
              <a:spcAft>
                <a:spcPts val="0"/>
              </a:spcAft>
              <a:buClr>
                <a:schemeClr val="lt1"/>
              </a:buClr>
              <a:buSzPts val="1600"/>
              <a:buNone/>
              <a:defRPr sz="1600"/>
            </a:lvl5pPr>
            <a:lvl6pPr lvl="5" algn="ctr" rtl="0">
              <a:lnSpc>
                <a:spcPct val="90000"/>
              </a:lnSpc>
              <a:spcBef>
                <a:spcPts val="500"/>
              </a:spcBef>
              <a:spcAft>
                <a:spcPts val="0"/>
              </a:spcAft>
              <a:buClr>
                <a:schemeClr val="lt1"/>
              </a:buClr>
              <a:buSzPts val="1600"/>
              <a:buNone/>
              <a:defRPr sz="1600"/>
            </a:lvl6pPr>
            <a:lvl7pPr lvl="6" algn="ctr" rtl="0">
              <a:lnSpc>
                <a:spcPct val="90000"/>
              </a:lnSpc>
              <a:spcBef>
                <a:spcPts val="500"/>
              </a:spcBef>
              <a:spcAft>
                <a:spcPts val="0"/>
              </a:spcAft>
              <a:buClr>
                <a:schemeClr val="lt1"/>
              </a:buClr>
              <a:buSzPts val="1600"/>
              <a:buNone/>
              <a:defRPr sz="1600"/>
            </a:lvl7pPr>
            <a:lvl8pPr lvl="7" algn="ctr" rtl="0">
              <a:lnSpc>
                <a:spcPct val="90000"/>
              </a:lnSpc>
              <a:spcBef>
                <a:spcPts val="500"/>
              </a:spcBef>
              <a:spcAft>
                <a:spcPts val="0"/>
              </a:spcAft>
              <a:buClr>
                <a:schemeClr val="lt1"/>
              </a:buClr>
              <a:buSzPts val="1600"/>
              <a:buNone/>
              <a:defRPr sz="1600"/>
            </a:lvl8pPr>
            <a:lvl9pPr lvl="8" algn="ctr" rtl="0">
              <a:lnSpc>
                <a:spcPct val="90000"/>
              </a:lnSpc>
              <a:spcBef>
                <a:spcPts val="500"/>
              </a:spcBef>
              <a:spcAft>
                <a:spcPts val="0"/>
              </a:spcAft>
              <a:buClr>
                <a:schemeClr val="lt1"/>
              </a:buClr>
              <a:buSzPts val="1600"/>
              <a:buNone/>
              <a:defRPr sz="1600"/>
            </a:lvl9pPr>
          </a:lstStyle>
          <a:p>
            <a:endParaRPr/>
          </a:p>
        </p:txBody>
      </p:sp>
      <p:sp>
        <p:nvSpPr>
          <p:cNvPr id="33" name="Google Shape;33;p8"/>
          <p:cNvSpPr txBox="1">
            <a:spLocks noGrp="1"/>
          </p:cNvSpPr>
          <p:nvPr>
            <p:ph type="dt" idx="10"/>
          </p:nvPr>
        </p:nvSpPr>
        <p:spPr>
          <a:xfrm>
            <a:off x="9389165" y="194320"/>
            <a:ext cx="20409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4" name="Google Shape;34;p8"/>
          <p:cNvSpPr txBox="1">
            <a:spLocks noGrp="1"/>
          </p:cNvSpPr>
          <p:nvPr>
            <p:ph type="ftr" idx="11"/>
          </p:nvPr>
        </p:nvSpPr>
        <p:spPr>
          <a:xfrm>
            <a:off x="761999" y="6356350"/>
            <a:ext cx="66129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5" name="Google Shape;35;p8"/>
          <p:cNvSpPr txBox="1">
            <a:spLocks noGrp="1"/>
          </p:cNvSpPr>
          <p:nvPr>
            <p:ph type="sldNum" idx="12"/>
          </p:nvPr>
        </p:nvSpPr>
        <p:spPr>
          <a:xfrm>
            <a:off x="9906000" y="6356350"/>
            <a:ext cx="1524000" cy="365100"/>
          </a:xfrm>
          <a:prstGeom prst="rect">
            <a:avLst/>
          </a:prstGeom>
          <a:noFill/>
          <a:ln>
            <a:noFill/>
          </a:ln>
        </p:spPr>
        <p:txBody>
          <a:bodyPr spcFirstLastPara="1" wrap="square" lIns="91425" tIns="45700" rIns="91425" bIns="45700" anchor="ctr" anchorCtr="0">
            <a:no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02C5B9-76BF-D44A-9598-80F070043AFF}"/>
              </a:ext>
            </a:extLst>
          </p:cNvPr>
          <p:cNvSpPr>
            <a:spLocks noGrp="1"/>
          </p:cNvSpPr>
          <p:nvPr>
            <p:ph type="dt" sz="half" idx="10"/>
          </p:nvPr>
        </p:nvSpPr>
        <p:spPr/>
        <p:txBody>
          <a:bodyPr/>
          <a:lstStyle/>
          <a:p>
            <a:fld id="{CC22CF48-93C6-4F57-926E-6A7ABADB81D7}" type="datetimeFigureOut">
              <a:rPr lang="en-GB" smtClean="0"/>
              <a:t>05/04/2021</a:t>
            </a:fld>
            <a:endParaRPr lang="en-GB" dirty="0"/>
          </a:p>
        </p:txBody>
      </p:sp>
      <p:sp>
        <p:nvSpPr>
          <p:cNvPr id="3" name="Footer Placeholder 2">
            <a:extLst>
              <a:ext uri="{FF2B5EF4-FFF2-40B4-BE49-F238E27FC236}">
                <a16:creationId xmlns:a16="http://schemas.microsoft.com/office/drawing/2014/main" id="{945E8A65-D4D9-2643-9F8A-DA885510B48B}"/>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019B8ED-1066-D843-93EF-A9748B188294}"/>
              </a:ext>
            </a:extLst>
          </p:cNvPr>
          <p:cNvSpPr>
            <a:spLocks noGrp="1"/>
          </p:cNvSpPr>
          <p:nvPr>
            <p:ph type="sldNum" sz="quarter" idx="12"/>
          </p:nvPr>
        </p:nvSpPr>
        <p:spPr/>
        <p:txBody>
          <a:bodyPr/>
          <a:lstStyle/>
          <a:p>
            <a:fld id="{E8D06EC1-3B68-4525-8C62-F9B39C3D5E66}" type="slidenum">
              <a:rPr lang="en-GB" smtClean="0"/>
              <a:t>‹#›</a:t>
            </a:fld>
            <a:endParaRPr lang="en-GB" dirty="0"/>
          </a:p>
        </p:txBody>
      </p:sp>
    </p:spTree>
    <p:extLst>
      <p:ext uri="{BB962C8B-B14F-4D97-AF65-F5344CB8AC3E}">
        <p14:creationId xmlns:p14="http://schemas.microsoft.com/office/powerpoint/2010/main" val="2476106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1_Title">
  <p:cSld name="01_Title">
    <p:bg>
      <p:bgPr>
        <a:gradFill>
          <a:gsLst>
            <a:gs pos="0">
              <a:srgbClr val="6F6F6F"/>
            </a:gs>
            <a:gs pos="50000">
              <a:srgbClr val="5D5D5D"/>
            </a:gs>
            <a:gs pos="100000">
              <a:srgbClr val="484848"/>
            </a:gs>
          </a:gsLst>
          <a:lin ang="5400000" scaled="0"/>
        </a:gradFill>
        <a:effectLst/>
      </p:bgPr>
    </p:bg>
    <p:spTree>
      <p:nvGrpSpPr>
        <p:cNvPr id="1" name="Shape 42"/>
        <p:cNvGrpSpPr/>
        <p:nvPr/>
      </p:nvGrpSpPr>
      <p:grpSpPr>
        <a:xfrm>
          <a:off x="0" y="0"/>
          <a:ext cx="0" cy="0"/>
          <a:chOff x="0" y="0"/>
          <a:chExt cx="0" cy="0"/>
        </a:xfrm>
      </p:grpSpPr>
      <p:sp>
        <p:nvSpPr>
          <p:cNvPr id="43" name="Google Shape;43;p10"/>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8.xml"/><Relationship Id="rId4" Type="http://schemas.openxmlformats.org/officeDocument/2006/relationships/image" Target="../media/image2.jp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18" Type="http://schemas.openxmlformats.org/officeDocument/2006/relationships/slideLayout" Target="../slideLayouts/slideLayout27.xml"/><Relationship Id="rId3" Type="http://schemas.openxmlformats.org/officeDocument/2006/relationships/slideLayout" Target="../slideLayouts/slideLayout12.xml"/><Relationship Id="rId21" Type="http://schemas.openxmlformats.org/officeDocument/2006/relationships/slideLayout" Target="../slideLayouts/slideLayout30.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17" Type="http://schemas.openxmlformats.org/officeDocument/2006/relationships/slideLayout" Target="../slideLayouts/slideLayout26.xml"/><Relationship Id="rId2" Type="http://schemas.openxmlformats.org/officeDocument/2006/relationships/slideLayout" Target="../slideLayouts/slideLayout11.xml"/><Relationship Id="rId16" Type="http://schemas.openxmlformats.org/officeDocument/2006/relationships/slideLayout" Target="../slideLayouts/slideLayout25.xml"/><Relationship Id="rId20" Type="http://schemas.openxmlformats.org/officeDocument/2006/relationships/slideLayout" Target="../slideLayouts/slideLayout29.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24" Type="http://schemas.openxmlformats.org/officeDocument/2006/relationships/image" Target="../media/image3.jpg"/><Relationship Id="rId5" Type="http://schemas.openxmlformats.org/officeDocument/2006/relationships/slideLayout" Target="../slideLayouts/slideLayout14.xml"/><Relationship Id="rId15" Type="http://schemas.openxmlformats.org/officeDocument/2006/relationships/slideLayout" Target="../slideLayouts/slideLayout24.xml"/><Relationship Id="rId23" Type="http://schemas.openxmlformats.org/officeDocument/2006/relationships/image" Target="../media/image1.png"/><Relationship Id="rId10" Type="http://schemas.openxmlformats.org/officeDocument/2006/relationships/slideLayout" Target="../slideLayouts/slideLayout19.xml"/><Relationship Id="rId19" Type="http://schemas.openxmlformats.org/officeDocument/2006/relationships/slideLayout" Target="../slideLayouts/slideLayout28.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slideLayout" Target="../slideLayouts/slideLayout23.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pos="6552">
          <p15:clr>
            <a:srgbClr val="F26B43"/>
          </p15:clr>
        </p15:guide>
        <p15:guide id="5" orient="horz" pos="480">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5" name="Google Shape;15;p3"/>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1pPr>
            <a:lvl2pPr marL="914400" marR="0" lvl="1" indent="-381000" algn="l" rtl="0">
              <a:lnSpc>
                <a:spcPct val="90000"/>
              </a:lnSpc>
              <a:spcBef>
                <a:spcPts val="500"/>
              </a:spcBef>
              <a:spcAft>
                <a:spcPts val="0"/>
              </a:spcAft>
              <a:buClr>
                <a:srgbClr val="7F7F7F"/>
              </a:buClr>
              <a:buSzPts val="2400"/>
              <a:buFont typeface="Arial"/>
              <a:buChar char="•"/>
              <a:defRPr sz="2400" b="0" i="0" u="none" strike="noStrike" cap="none">
                <a:solidFill>
                  <a:srgbClr val="7F7F7F"/>
                </a:solidFill>
                <a:latin typeface="Arial"/>
                <a:ea typeface="Arial"/>
                <a:cs typeface="Arial"/>
                <a:sym typeface="Arial"/>
              </a:defRPr>
            </a:lvl2pPr>
            <a:lvl3pPr marL="1371600" marR="0" lvl="2" indent="-355600" algn="l" rtl="0">
              <a:lnSpc>
                <a:spcPct val="90000"/>
              </a:lnSpc>
              <a:spcBef>
                <a:spcPts val="500"/>
              </a:spcBef>
              <a:spcAft>
                <a:spcPts val="0"/>
              </a:spcAft>
              <a:buClr>
                <a:srgbClr val="7F7F7F"/>
              </a:buClr>
              <a:buSzPts val="2000"/>
              <a:buFont typeface="Arial"/>
              <a:buChar char="•"/>
              <a:defRPr sz="2000" b="0" i="0" u="none" strike="noStrike" cap="none">
                <a:solidFill>
                  <a:srgbClr val="7F7F7F"/>
                </a:solidFill>
                <a:latin typeface="Arial"/>
                <a:ea typeface="Arial"/>
                <a:cs typeface="Arial"/>
                <a:sym typeface="Arial"/>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6" name="Google Shape;16;p3" descr="A close up of a logo&#10;&#10;Description automatically generated"/>
          <p:cNvPicPr preferRelativeResize="0"/>
          <p:nvPr/>
        </p:nvPicPr>
        <p:blipFill rotWithShape="1">
          <a:blip r:embed="rId8">
            <a:alphaModFix/>
          </a:blip>
          <a:srcRect/>
          <a:stretch/>
        </p:blipFill>
        <p:spPr>
          <a:xfrm>
            <a:off x="160474" y="6277747"/>
            <a:ext cx="1491018" cy="339773"/>
          </a:xfrm>
          <a:prstGeom prst="rect">
            <a:avLst/>
          </a:prstGeom>
          <a:noFill/>
          <a:ln>
            <a:noFill/>
          </a:ln>
        </p:spPr>
      </p:pic>
      <p:sp>
        <p:nvSpPr>
          <p:cNvPr id="17" name="Google Shape;17;p3"/>
          <p:cNvSpPr txBox="1"/>
          <p:nvPr/>
        </p:nvSpPr>
        <p:spPr>
          <a:xfrm>
            <a:off x="11327592" y="6355455"/>
            <a:ext cx="63132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a:solidFill>
                  <a:schemeClr val="dk2"/>
                </a:solidFill>
                <a:latin typeface="Arial"/>
                <a:ea typeface="Arial"/>
                <a:cs typeface="Arial"/>
                <a:sym typeface="Arial"/>
              </a:rPr>
              <a:t>‹#›</a:t>
            </a:fld>
            <a:endParaRPr sz="1200" b="0" i="0">
              <a:solidFill>
                <a:schemeClr val="dk2"/>
              </a:solidFill>
              <a:latin typeface="Arial"/>
              <a:ea typeface="Arial"/>
              <a:cs typeface="Arial"/>
              <a:sym typeface="Arial"/>
            </a:endParaRPr>
          </a:p>
        </p:txBody>
      </p:sp>
      <p:pic>
        <p:nvPicPr>
          <p:cNvPr id="18" name="Google Shape;18;p3" descr="A close up of a sign&#10;&#10;Description automatically generated"/>
          <p:cNvPicPr preferRelativeResize="0"/>
          <p:nvPr/>
        </p:nvPicPr>
        <p:blipFill rotWithShape="1">
          <a:blip r:embed="rId9">
            <a:alphaModFix/>
          </a:blip>
          <a:srcRect/>
          <a:stretch/>
        </p:blipFill>
        <p:spPr>
          <a:xfrm>
            <a:off x="1989775" y="6255521"/>
            <a:ext cx="1938441" cy="4133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orient="horz" pos="480">
          <p15:clr>
            <a:srgbClr val="F26B43"/>
          </p15:clr>
        </p15:guide>
        <p15:guide id="5" pos="6576">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6"/>
        <p:cNvGrpSpPr/>
        <p:nvPr/>
      </p:nvGrpSpPr>
      <p:grpSpPr>
        <a:xfrm>
          <a:off x="0" y="0"/>
          <a:ext cx="0" cy="0"/>
          <a:chOff x="0" y="0"/>
          <a:chExt cx="0" cy="0"/>
        </a:xfrm>
      </p:grpSpPr>
      <p:sp>
        <p:nvSpPr>
          <p:cNvPr id="37" name="Google Shape;37;p9"/>
          <p:cNvSpPr txBox="1">
            <a:spLocks noGrp="1"/>
          </p:cNvSpPr>
          <p:nvPr>
            <p:ph type="title"/>
          </p:nvPr>
        </p:nvSpPr>
        <p:spPr>
          <a:xfrm>
            <a:off x="1790700" y="762000"/>
            <a:ext cx="8648700" cy="495486"/>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chemeClr val="lt1"/>
              </a:buClr>
              <a:buSzPts val="3200"/>
              <a:buFont typeface="Arial"/>
              <a:buNone/>
              <a:defRPr sz="32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9"/>
          <p:cNvSpPr txBox="1">
            <a:spLocks noGrp="1"/>
          </p:cNvSpPr>
          <p:nvPr>
            <p:ph type="body" idx="1"/>
          </p:nvPr>
        </p:nvSpPr>
        <p:spPr>
          <a:xfrm>
            <a:off x="1790700" y="1691641"/>
            <a:ext cx="8648700" cy="4404360"/>
          </a:xfrm>
          <a:prstGeom prst="rect">
            <a:avLst/>
          </a:prstGeom>
          <a:noFill/>
          <a:ln>
            <a:noFill/>
          </a:ln>
        </p:spPr>
        <p:txBody>
          <a:bodyPr spcFirstLastPara="1" wrap="square" lIns="91425" tIns="45700" rIns="91425" bIns="45700" anchor="t" anchorCtr="0">
            <a:noAutofit/>
          </a:bodyPr>
          <a:lstStyle>
            <a:lvl1pPr marL="457200" marR="0" lvl="0" indent="-381000" algn="l" rtl="0">
              <a:lnSpc>
                <a:spcPct val="90000"/>
              </a:lnSpc>
              <a:spcBef>
                <a:spcPts val="1000"/>
              </a:spcBef>
              <a:spcAft>
                <a:spcPts val="0"/>
              </a:spcAft>
              <a:buClr>
                <a:srgbClr val="131313"/>
              </a:buClr>
              <a:buSzPts val="2400"/>
              <a:buFont typeface="Arial"/>
              <a:buChar char="•"/>
              <a:defRPr sz="2400" b="0" i="0" u="none" strike="noStrike" cap="none">
                <a:solidFill>
                  <a:srgbClr val="131313"/>
                </a:solidFill>
                <a:latin typeface="Arial"/>
                <a:ea typeface="Arial"/>
                <a:cs typeface="Arial"/>
                <a:sym typeface="Arial"/>
              </a:defRPr>
            </a:lvl1pPr>
            <a:lvl2pPr marL="914400" marR="0" lvl="1" indent="-381000" algn="l" rtl="0">
              <a:lnSpc>
                <a:spcPct val="90000"/>
              </a:lnSpc>
              <a:spcBef>
                <a:spcPts val="500"/>
              </a:spcBef>
              <a:spcAft>
                <a:spcPts val="0"/>
              </a:spcAft>
              <a:buClr>
                <a:srgbClr val="131313"/>
              </a:buClr>
              <a:buSzPts val="2400"/>
              <a:buFont typeface="Arial"/>
              <a:buChar char="•"/>
              <a:defRPr sz="2400" b="0" i="0" u="none" strike="noStrike" cap="none">
                <a:solidFill>
                  <a:srgbClr val="131313"/>
                </a:solidFill>
                <a:latin typeface="Arial"/>
                <a:ea typeface="Arial"/>
                <a:cs typeface="Arial"/>
                <a:sym typeface="Arial"/>
              </a:defRPr>
            </a:lvl2pPr>
            <a:lvl3pPr marL="1371600" marR="0" lvl="2" indent="-355600" algn="l" rtl="0">
              <a:lnSpc>
                <a:spcPct val="90000"/>
              </a:lnSpc>
              <a:spcBef>
                <a:spcPts val="500"/>
              </a:spcBef>
              <a:spcAft>
                <a:spcPts val="0"/>
              </a:spcAft>
              <a:buClr>
                <a:srgbClr val="131313"/>
              </a:buClr>
              <a:buSzPts val="2000"/>
              <a:buFont typeface="Arial"/>
              <a:buChar char="•"/>
              <a:defRPr sz="2000" b="0" i="0" u="none" strike="noStrike" cap="none">
                <a:solidFill>
                  <a:srgbClr val="131313"/>
                </a:solidFill>
                <a:latin typeface="Arial"/>
                <a:ea typeface="Arial"/>
                <a:cs typeface="Arial"/>
                <a:sym typeface="Arial"/>
              </a:defRPr>
            </a:lvl3pPr>
            <a:lvl4pPr marL="1828800" marR="0" lvl="3" indent="-342900" algn="l" rtl="0">
              <a:lnSpc>
                <a:spcPct val="90000"/>
              </a:lnSpc>
              <a:spcBef>
                <a:spcPts val="500"/>
              </a:spcBef>
              <a:spcAft>
                <a:spcPts val="0"/>
              </a:spcAft>
              <a:buClr>
                <a:srgbClr val="131313"/>
              </a:buClr>
              <a:buSzPts val="1800"/>
              <a:buFont typeface="Arial"/>
              <a:buChar char="•"/>
              <a:defRPr sz="1800" b="0" i="0" u="none" strike="noStrike" cap="none">
                <a:solidFill>
                  <a:srgbClr val="131313"/>
                </a:solidFill>
                <a:latin typeface="Arial"/>
                <a:ea typeface="Arial"/>
                <a:cs typeface="Arial"/>
                <a:sym typeface="Arial"/>
              </a:defRPr>
            </a:lvl4pPr>
            <a:lvl5pPr marL="2286000" marR="0" lvl="4" indent="-342900" algn="l" rtl="0">
              <a:lnSpc>
                <a:spcPct val="90000"/>
              </a:lnSpc>
              <a:spcBef>
                <a:spcPts val="500"/>
              </a:spcBef>
              <a:spcAft>
                <a:spcPts val="0"/>
              </a:spcAft>
              <a:buClr>
                <a:srgbClr val="131313"/>
              </a:buClr>
              <a:buSzPts val="1800"/>
              <a:buFont typeface="Arial"/>
              <a:buChar char="•"/>
              <a:defRPr sz="1800" b="0" i="0" u="none" strike="noStrike" cap="none">
                <a:solidFill>
                  <a:srgbClr val="131313"/>
                </a:solidFill>
                <a:latin typeface="Arial"/>
                <a:ea typeface="Arial"/>
                <a:cs typeface="Arial"/>
                <a:sym typeface="Arial"/>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rial"/>
                <a:ea typeface="Arial"/>
                <a:cs typeface="Arial"/>
                <a:sym typeface="Arial"/>
              </a:defRPr>
            </a:lvl9pPr>
          </a:lstStyle>
          <a:p>
            <a:endParaRPr/>
          </a:p>
        </p:txBody>
      </p:sp>
      <p:pic>
        <p:nvPicPr>
          <p:cNvPr id="39" name="Google Shape;39;p9" descr="A close up of a logo&#10;&#10;Description automatically generated"/>
          <p:cNvPicPr preferRelativeResize="0"/>
          <p:nvPr/>
        </p:nvPicPr>
        <p:blipFill rotWithShape="1">
          <a:blip r:embed="rId3">
            <a:alphaModFix/>
          </a:blip>
          <a:srcRect/>
          <a:stretch/>
        </p:blipFill>
        <p:spPr>
          <a:xfrm>
            <a:off x="160474" y="6277747"/>
            <a:ext cx="1491018" cy="339773"/>
          </a:xfrm>
          <a:prstGeom prst="rect">
            <a:avLst/>
          </a:prstGeom>
          <a:noFill/>
          <a:ln>
            <a:noFill/>
          </a:ln>
        </p:spPr>
      </p:pic>
      <p:sp>
        <p:nvSpPr>
          <p:cNvPr id="40" name="Google Shape;40;p9"/>
          <p:cNvSpPr txBox="1"/>
          <p:nvPr/>
        </p:nvSpPr>
        <p:spPr>
          <a:xfrm>
            <a:off x="11327592" y="6355455"/>
            <a:ext cx="631326" cy="276999"/>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US" sz="1200" b="0" i="0">
                <a:solidFill>
                  <a:schemeClr val="lt2"/>
                </a:solidFill>
                <a:latin typeface="Arial"/>
                <a:ea typeface="Arial"/>
                <a:cs typeface="Arial"/>
                <a:sym typeface="Arial"/>
              </a:rPr>
              <a:t>‹#›</a:t>
            </a:fld>
            <a:endParaRPr sz="1200" b="0" i="0">
              <a:solidFill>
                <a:schemeClr val="lt2"/>
              </a:solidFill>
              <a:latin typeface="Arial"/>
              <a:ea typeface="Arial"/>
              <a:cs typeface="Arial"/>
              <a:sym typeface="Arial"/>
            </a:endParaRPr>
          </a:p>
        </p:txBody>
      </p:sp>
      <p:pic>
        <p:nvPicPr>
          <p:cNvPr id="41" name="Google Shape;41;p9" descr="A close up of a sign&#10;&#10;Description automatically generated"/>
          <p:cNvPicPr preferRelativeResize="0"/>
          <p:nvPr/>
        </p:nvPicPr>
        <p:blipFill rotWithShape="1">
          <a:blip r:embed="rId4">
            <a:alphaModFix/>
          </a:blip>
          <a:srcRect/>
          <a:stretch/>
        </p:blipFill>
        <p:spPr>
          <a:xfrm>
            <a:off x="1989775" y="6255521"/>
            <a:ext cx="1938441" cy="41338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1128">
          <p15:clr>
            <a:srgbClr val="F26B43"/>
          </p15:clr>
        </p15:guide>
        <p15:guide id="4" orient="horz" pos="480">
          <p15:clr>
            <a:srgbClr val="F26B43"/>
          </p15:clr>
        </p15:guide>
        <p15:guide id="5" pos="6576">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Box 6"/>
          <p:cNvSpPr txBox="1"/>
          <p:nvPr userDrawn="1"/>
        </p:nvSpPr>
        <p:spPr>
          <a:xfrm>
            <a:off x="11327592" y="6355455"/>
            <a:ext cx="631326" cy="276999"/>
          </a:xfrm>
          <a:prstGeom prst="rect">
            <a:avLst/>
          </a:prstGeom>
          <a:noFill/>
        </p:spPr>
        <p:txBody>
          <a:bodyPr wrap="square" rtlCol="0">
            <a:spAutoFit/>
          </a:bodyPr>
          <a:lstStyle/>
          <a:p>
            <a:pPr algn="r"/>
            <a:fld id="{260E2A6B-A809-4840-BF14-8648BC0BDF87}" type="slidenum">
              <a:rPr lang="id-ID" sz="1200" b="0" i="0">
                <a:solidFill>
                  <a:schemeClr val="tx2"/>
                </a:solidFill>
                <a:latin typeface="Graphik Regular" panose="020B0503030202060203" pitchFamily="34" charset="0"/>
                <a:ea typeface="Titillium" charset="0"/>
                <a:cs typeface="Titillium" charset="0"/>
              </a:rPr>
              <a:pPr algn="r"/>
              <a:t>‹#›</a:t>
            </a:fld>
            <a:endParaRPr lang="en-MY" sz="1200" b="0" i="0" dirty="0">
              <a:solidFill>
                <a:schemeClr val="tx2"/>
              </a:solidFill>
              <a:latin typeface="Graphik Regular" panose="020B0503030202060203" pitchFamily="34" charset="0"/>
              <a:ea typeface="Titillium" charset="0"/>
              <a:cs typeface="Titillium" charset="0"/>
            </a:endParaRPr>
          </a:p>
        </p:txBody>
      </p:sp>
      <p:pic>
        <p:nvPicPr>
          <p:cNvPr id="3" name="Picture 2" descr="A close up of a logo&#10;&#10;Description automatically generated">
            <a:extLst>
              <a:ext uri="{FF2B5EF4-FFF2-40B4-BE49-F238E27FC236}">
                <a16:creationId xmlns:a16="http://schemas.microsoft.com/office/drawing/2014/main" id="{E69AC748-11CE-4107-948A-50218EC96952}"/>
              </a:ext>
            </a:extLst>
          </p:cNvPr>
          <p:cNvPicPr>
            <a:picLocks noChangeAspect="1"/>
          </p:cNvPicPr>
          <p:nvPr userDrawn="1"/>
        </p:nvPicPr>
        <p:blipFill>
          <a:blip r:embed="rId23"/>
          <a:stretch>
            <a:fillRect/>
          </a:stretch>
        </p:blipFill>
        <p:spPr>
          <a:xfrm>
            <a:off x="160474" y="6277747"/>
            <a:ext cx="1491018" cy="339773"/>
          </a:xfrm>
          <a:prstGeom prst="rect">
            <a:avLst/>
          </a:prstGeom>
        </p:spPr>
      </p:pic>
      <p:pic>
        <p:nvPicPr>
          <p:cNvPr id="4" name="Picture 3" descr="A close up of a sign&#10;&#10;Description automatically generated">
            <a:extLst>
              <a:ext uri="{FF2B5EF4-FFF2-40B4-BE49-F238E27FC236}">
                <a16:creationId xmlns:a16="http://schemas.microsoft.com/office/drawing/2014/main" id="{A22D0967-D34F-DE47-89C2-5099DA9C566C}"/>
              </a:ext>
            </a:extLst>
          </p:cNvPr>
          <p:cNvPicPr>
            <a:picLocks noChangeAspect="1"/>
          </p:cNvPicPr>
          <p:nvPr userDrawn="1"/>
        </p:nvPicPr>
        <p:blipFill>
          <a:blip r:embed="rId24"/>
          <a:stretch>
            <a:fillRect/>
          </a:stretch>
        </p:blipFill>
        <p:spPr>
          <a:xfrm>
            <a:off x="1989775" y="6255521"/>
            <a:ext cx="1938441" cy="413385"/>
          </a:xfrm>
          <a:prstGeom prst="rect">
            <a:avLst/>
          </a:prstGeom>
        </p:spPr>
      </p:pic>
    </p:spTree>
    <p:extLst>
      <p:ext uri="{BB962C8B-B14F-4D97-AF65-F5344CB8AC3E}">
        <p14:creationId xmlns:p14="http://schemas.microsoft.com/office/powerpoint/2010/main" val="379166795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77">
          <p15:clr>
            <a:srgbClr val="F26B43"/>
          </p15:clr>
        </p15:guide>
        <p15:guide id="4" orient="horz" pos="3840">
          <p15:clr>
            <a:srgbClr val="F26B43"/>
          </p15:clr>
        </p15:guide>
        <p15:guide id="5" pos="1128">
          <p15:clr>
            <a:srgbClr val="F26B43"/>
          </p15:clr>
        </p15:guide>
        <p15:guide id="6" pos="65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44.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
        <p:cNvGrpSpPr/>
        <p:nvPr/>
      </p:nvGrpSpPr>
      <p:grpSpPr>
        <a:xfrm>
          <a:off x="0" y="0"/>
          <a:ext cx="0" cy="0"/>
          <a:chOff x="0" y="0"/>
          <a:chExt cx="0" cy="0"/>
        </a:xfrm>
      </p:grpSpPr>
      <p:sp>
        <p:nvSpPr>
          <p:cNvPr id="51" name="Google Shape;51;p13"/>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application&#10;&#10;Description automatically generated">
            <a:extLst>
              <a:ext uri="{FF2B5EF4-FFF2-40B4-BE49-F238E27FC236}">
                <a16:creationId xmlns:a16="http://schemas.microsoft.com/office/drawing/2014/main" id="{12402670-45F9-4815-BE5C-B2CF39283328}"/>
              </a:ext>
            </a:extLst>
          </p:cNvPr>
          <p:cNvPicPr>
            <a:picLocks noChangeAspect="1"/>
          </p:cNvPicPr>
          <p:nvPr/>
        </p:nvPicPr>
        <p:blipFill>
          <a:blip r:embed="rId3"/>
          <a:stretch>
            <a:fillRect/>
          </a:stretch>
        </p:blipFill>
        <p:spPr>
          <a:xfrm>
            <a:off x="0" y="44244"/>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3" name="Title 2">
            <a:extLst>
              <a:ext uri="{FF2B5EF4-FFF2-40B4-BE49-F238E27FC236}">
                <a16:creationId xmlns:a16="http://schemas.microsoft.com/office/drawing/2014/main" id="{06B7E49D-8C9A-4518-ACFF-3B7F12C1260B}"/>
              </a:ext>
            </a:extLst>
          </p:cNvPr>
          <p:cNvSpPr>
            <a:spLocks noGrp="1"/>
          </p:cNvSpPr>
          <p:nvPr>
            <p:ph type="title"/>
          </p:nvPr>
        </p:nvSpPr>
        <p:spPr/>
        <p:txBody>
          <a:bodyPr/>
          <a:lstStyle/>
          <a:p>
            <a:endParaRPr lang="en-US"/>
          </a:p>
        </p:txBody>
      </p:sp>
      <p:pic>
        <p:nvPicPr>
          <p:cNvPr id="5" name="Picture 4" descr="Graphical user interface, text, application, email&#10;&#10;Description automatically generated">
            <a:extLst>
              <a:ext uri="{FF2B5EF4-FFF2-40B4-BE49-F238E27FC236}">
                <a16:creationId xmlns:a16="http://schemas.microsoft.com/office/drawing/2014/main" id="{5CAD3C0F-E5F1-49F6-A4C5-CBEAB5BEAEE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3" name="Title 2">
            <a:extLst>
              <a:ext uri="{FF2B5EF4-FFF2-40B4-BE49-F238E27FC236}">
                <a16:creationId xmlns:a16="http://schemas.microsoft.com/office/drawing/2014/main" id="{FE264936-B1DA-424D-8919-5011CF8466F5}"/>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C8D68E98-CE3F-4882-BB8B-8193B9543096}"/>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682466B9-0777-4E88-977B-010A54893AA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3" name="Title 2">
            <a:extLst>
              <a:ext uri="{FF2B5EF4-FFF2-40B4-BE49-F238E27FC236}">
                <a16:creationId xmlns:a16="http://schemas.microsoft.com/office/drawing/2014/main" id="{73E75E78-F758-4310-AAE8-2E2022B1F38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BD93E18F-DA1B-4DF4-B5DD-821351F14506}"/>
              </a:ext>
            </a:extLst>
          </p:cNvPr>
          <p:cNvSpPr>
            <a:spLocks noGrp="1"/>
          </p:cNvSpPr>
          <p:nvPr>
            <p:ph type="body" idx="1"/>
          </p:nvPr>
        </p:nvSpPr>
        <p:spPr/>
        <p:txBody>
          <a:bodyPr/>
          <a:lstStyle/>
          <a:p>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3C60C29F-6A8A-4926-B6D8-98256C0E20F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3" name="Title 2">
            <a:extLst>
              <a:ext uri="{FF2B5EF4-FFF2-40B4-BE49-F238E27FC236}">
                <a16:creationId xmlns:a16="http://schemas.microsoft.com/office/drawing/2014/main" id="{4CFD1ABF-E263-4D49-8D3C-67F278C9066A}"/>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6573EABB-F290-4329-B581-052910EA0824}"/>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4C7D15C8-82ED-4561-89F3-5B6EE6548FC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3" name="Title 2">
            <a:extLst>
              <a:ext uri="{FF2B5EF4-FFF2-40B4-BE49-F238E27FC236}">
                <a16:creationId xmlns:a16="http://schemas.microsoft.com/office/drawing/2014/main" id="{CD2C3423-7B0C-48FB-87C7-F69206A022DE}"/>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1791555-0D2A-4E3A-AD81-C88CE2A62FCC}"/>
              </a:ext>
            </a:extLst>
          </p:cNvPr>
          <p:cNvSpPr>
            <a:spLocks noGrp="1"/>
          </p:cNvSpPr>
          <p:nvPr>
            <p:ph type="body" idx="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E1A768D4-B7FA-40E8-B164-5CF55186E6D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Title 2">
            <a:extLst>
              <a:ext uri="{FF2B5EF4-FFF2-40B4-BE49-F238E27FC236}">
                <a16:creationId xmlns:a16="http://schemas.microsoft.com/office/drawing/2014/main" id="{2A1EA119-E124-408C-8164-84C81C970EA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DB3C9D38-89BA-48DF-A907-0F5DB842A8D3}"/>
              </a:ext>
            </a:extLst>
          </p:cNvPr>
          <p:cNvSpPr>
            <a:spLocks noGrp="1"/>
          </p:cNvSpPr>
          <p:nvPr>
            <p:ph type="body" idx="1"/>
          </p:nvPr>
        </p:nvSpPr>
        <p:spPr/>
        <p:txBody>
          <a:bodyPr/>
          <a:lstStyle/>
          <a:p>
            <a:endParaRPr lang="en-US"/>
          </a:p>
        </p:txBody>
      </p:sp>
      <p:pic>
        <p:nvPicPr>
          <p:cNvPr id="7" name="Picture 6" descr="Graphical user interface, text, application, letter, email&#10;&#10;Description automatically generated">
            <a:extLst>
              <a:ext uri="{FF2B5EF4-FFF2-40B4-BE49-F238E27FC236}">
                <a16:creationId xmlns:a16="http://schemas.microsoft.com/office/drawing/2014/main" id="{415EC3E8-BD62-4AC7-81A1-DA1757C7B35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3" name="Title 2">
            <a:extLst>
              <a:ext uri="{FF2B5EF4-FFF2-40B4-BE49-F238E27FC236}">
                <a16:creationId xmlns:a16="http://schemas.microsoft.com/office/drawing/2014/main" id="{998EDAFB-AEDB-4822-B073-2C290A5979FB}"/>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18AFA07-91DB-4ED4-8003-893628C2FFDB}"/>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71A474A1-FC03-45A7-BF75-2AB5A302B477}"/>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3" name="Title 2">
            <a:extLst>
              <a:ext uri="{FF2B5EF4-FFF2-40B4-BE49-F238E27FC236}">
                <a16:creationId xmlns:a16="http://schemas.microsoft.com/office/drawing/2014/main" id="{13297E05-D430-4DAC-8546-CC6277DE6D65}"/>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EF7071B-B421-4DFB-AFD8-A8E6D0B2BB19}"/>
              </a:ext>
            </a:extLst>
          </p:cNvPr>
          <p:cNvSpPr>
            <a:spLocks noGrp="1"/>
          </p:cNvSpPr>
          <p:nvPr>
            <p:ph type="body" idx="1"/>
          </p:nvPr>
        </p:nvSpPr>
        <p:spPr/>
        <p:txBody>
          <a:bodyPr/>
          <a:lstStyle/>
          <a:p>
            <a:endParaRPr lang="en-US"/>
          </a:p>
        </p:txBody>
      </p:sp>
      <p:pic>
        <p:nvPicPr>
          <p:cNvPr id="7" name="Picture 6" descr="Graphical user interface, text, application, letter, email&#10;&#10;Description automatically generated">
            <a:extLst>
              <a:ext uri="{FF2B5EF4-FFF2-40B4-BE49-F238E27FC236}">
                <a16:creationId xmlns:a16="http://schemas.microsoft.com/office/drawing/2014/main" id="{A845BFEA-3998-414F-8CDB-4CD21C6312C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3" name="Title 2">
            <a:extLst>
              <a:ext uri="{FF2B5EF4-FFF2-40B4-BE49-F238E27FC236}">
                <a16:creationId xmlns:a16="http://schemas.microsoft.com/office/drawing/2014/main" id="{B2DD70BB-6154-4CD2-AB0F-499A356584F4}"/>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1A26C043-A86A-4BD6-9B38-626D15A6D08D}"/>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8ACB0F8C-6F56-4542-A9FD-DEC484C02546}"/>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6155374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3" name="Title 2">
            <a:extLst>
              <a:ext uri="{FF2B5EF4-FFF2-40B4-BE49-F238E27FC236}">
                <a16:creationId xmlns:a16="http://schemas.microsoft.com/office/drawing/2014/main" id="{06FEC69B-5D30-411F-9980-68DC0CC4B590}"/>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A59663FF-89E9-43F8-9059-8BFA62465F10}"/>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08FC5C87-F353-4DA5-AE0D-A4E3675106A5}"/>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3264351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3" name="Title 2">
            <a:extLst>
              <a:ext uri="{FF2B5EF4-FFF2-40B4-BE49-F238E27FC236}">
                <a16:creationId xmlns:a16="http://schemas.microsoft.com/office/drawing/2014/main" id="{B6A0E2FE-3DD0-46E7-ABAE-39A6D872EFE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ECF2C6F7-D72B-4A3B-8E60-1CF8AC513262}"/>
              </a:ext>
            </a:extLst>
          </p:cNvPr>
          <p:cNvSpPr>
            <a:spLocks noGrp="1"/>
          </p:cNvSpPr>
          <p:nvPr>
            <p:ph type="body" idx="1"/>
          </p:nvPr>
        </p:nvSpPr>
        <p:spPr/>
        <p:txBody>
          <a:bodyPr/>
          <a:lstStyle/>
          <a:p>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B6A6A640-3DC4-4585-A79B-718BDBAA63F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3" name="Title 2">
            <a:extLst>
              <a:ext uri="{FF2B5EF4-FFF2-40B4-BE49-F238E27FC236}">
                <a16:creationId xmlns:a16="http://schemas.microsoft.com/office/drawing/2014/main" id="{5D74E49F-A674-44E3-86DC-FC89A4EDDB6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97CB6A70-9435-4912-ADBC-9013A0228FA7}"/>
              </a:ext>
            </a:extLst>
          </p:cNvPr>
          <p:cNvSpPr>
            <a:spLocks noGrp="1"/>
          </p:cNvSpPr>
          <p:nvPr>
            <p:ph type="body" idx="1"/>
          </p:nvPr>
        </p:nvSpPr>
        <p:spPr/>
        <p:txBody>
          <a:bodyPr/>
          <a:lstStyle/>
          <a:p>
            <a:endParaRPr lang="en-US"/>
          </a:p>
        </p:txBody>
      </p:sp>
      <p:pic>
        <p:nvPicPr>
          <p:cNvPr id="7" name="Picture 6" descr="Graphical user interface, text, letter, email&#10;&#10;Description automatically generated">
            <a:extLst>
              <a:ext uri="{FF2B5EF4-FFF2-40B4-BE49-F238E27FC236}">
                <a16:creationId xmlns:a16="http://schemas.microsoft.com/office/drawing/2014/main" id="{23AD3081-258C-424B-91B7-DB27F3ECE84C}"/>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083115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12E40D1B-99B5-44B6-AA2C-E8BDBDC3E155}"/>
              </a:ext>
            </a:extLst>
          </p:cNvPr>
          <p:cNvSpPr>
            <a:spLocks noGrp="1"/>
          </p:cNvSpPr>
          <p:nvPr>
            <p:ph type="body" idx="1"/>
          </p:nvPr>
        </p:nvSpPr>
        <p:spPr/>
        <p:txBody>
          <a:bodyPr/>
          <a:lstStyle/>
          <a:p>
            <a:endParaRPr lang="en-US"/>
          </a:p>
        </p:txBody>
      </p:sp>
      <p:sp>
        <p:nvSpPr>
          <p:cNvPr id="22" name="Title 21">
            <a:extLst>
              <a:ext uri="{FF2B5EF4-FFF2-40B4-BE49-F238E27FC236}">
                <a16:creationId xmlns:a16="http://schemas.microsoft.com/office/drawing/2014/main" id="{DF506243-9353-4CEA-9476-E58FFE2F6C18}"/>
              </a:ext>
            </a:extLst>
          </p:cNvPr>
          <p:cNvSpPr>
            <a:spLocks noGrp="1"/>
          </p:cNvSpPr>
          <p:nvPr>
            <p:ph type="title"/>
          </p:nvPr>
        </p:nvSpPr>
        <p:spPr/>
        <p:txBody>
          <a:bodyPr/>
          <a:lstStyle/>
          <a:p>
            <a:endParaRPr lang="en-US"/>
          </a:p>
        </p:txBody>
      </p:sp>
      <p:pic>
        <p:nvPicPr>
          <p:cNvPr id="24" name="Picture 23">
            <a:extLst>
              <a:ext uri="{FF2B5EF4-FFF2-40B4-BE49-F238E27FC236}">
                <a16:creationId xmlns:a16="http://schemas.microsoft.com/office/drawing/2014/main" id="{A9671362-8102-4B5C-9AC1-04177DA43BA4}"/>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576092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3" name="Title 2">
            <a:extLst>
              <a:ext uri="{FF2B5EF4-FFF2-40B4-BE49-F238E27FC236}">
                <a16:creationId xmlns:a16="http://schemas.microsoft.com/office/drawing/2014/main" id="{6B709A12-AEAF-441C-961B-7F28712A649F}"/>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57CCDCC-E817-4B86-A9AC-864EA9A3F82C}"/>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8875FB43-65FD-426F-8034-DE822BEA3AC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8D4FF4D-A2CA-40F0-9DBB-D8E7573C2E8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C8098F73-2233-4A32-A3A9-2D2D5D42A348}"/>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C17D5A3E-148E-499F-91C4-DD5482113B4D}"/>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5161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02D09F-6F56-4B98-BBEC-15BCD078745F}"/>
              </a:ext>
            </a:extLst>
          </p:cNvPr>
          <p:cNvSpPr>
            <a:spLocks noGrp="1"/>
          </p:cNvSpPr>
          <p:nvPr>
            <p:ph type="title"/>
          </p:nvPr>
        </p:nvSpPr>
        <p:spPr/>
        <p:txBody>
          <a:bodyPr/>
          <a:lstStyle/>
          <a:p>
            <a:endParaRPr lang="en-US"/>
          </a:p>
        </p:txBody>
      </p:sp>
      <p:sp>
        <p:nvSpPr>
          <p:cNvPr id="7" name="Text Placeholder 6">
            <a:extLst>
              <a:ext uri="{FF2B5EF4-FFF2-40B4-BE49-F238E27FC236}">
                <a16:creationId xmlns:a16="http://schemas.microsoft.com/office/drawing/2014/main" id="{1ED93185-83DF-41E6-8765-420A8DC26E6C}"/>
              </a:ext>
            </a:extLst>
          </p:cNvPr>
          <p:cNvSpPr>
            <a:spLocks noGrp="1"/>
          </p:cNvSpPr>
          <p:nvPr>
            <p:ph type="body" idx="1"/>
          </p:nvPr>
        </p:nvSpPr>
        <p:spPr/>
        <p:txBody>
          <a:bodyPr/>
          <a:lstStyle/>
          <a:p>
            <a:endParaRPr lang="en-US"/>
          </a:p>
        </p:txBody>
      </p:sp>
      <p:pic>
        <p:nvPicPr>
          <p:cNvPr id="9" name="Picture 8" descr="Text, letter&#10;&#10;Description automatically generated">
            <a:extLst>
              <a:ext uri="{FF2B5EF4-FFF2-40B4-BE49-F238E27FC236}">
                <a16:creationId xmlns:a16="http://schemas.microsoft.com/office/drawing/2014/main" id="{2F651D0B-97CD-49E2-B686-46D0144250E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76040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9" name="Google Shape;189;p32"/>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application&#10;&#10;Description automatically generated">
            <a:extLst>
              <a:ext uri="{FF2B5EF4-FFF2-40B4-BE49-F238E27FC236}">
                <a16:creationId xmlns:a16="http://schemas.microsoft.com/office/drawing/2014/main" id="{1CB4F665-0B0D-4B62-93E8-54BDED48FE3A}"/>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3" name="Title 2">
            <a:extLst>
              <a:ext uri="{FF2B5EF4-FFF2-40B4-BE49-F238E27FC236}">
                <a16:creationId xmlns:a16="http://schemas.microsoft.com/office/drawing/2014/main" id="{ECCE6573-D795-4A83-A993-835102E86052}"/>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37A35B55-2EF2-4122-96A3-CCE6BE6BCE1E}"/>
              </a:ext>
            </a:extLst>
          </p:cNvPr>
          <p:cNvSpPr>
            <a:spLocks noGrp="1"/>
          </p:cNvSpPr>
          <p:nvPr>
            <p:ph type="body" idx="1"/>
          </p:nvPr>
        </p:nvSpPr>
        <p:spPr/>
        <p:txBody>
          <a:bodyPr/>
          <a:lstStyle/>
          <a:p>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CBF1380D-ED0D-4228-8D08-1D6DC4B4FD2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3" name="Title 2">
            <a:extLst>
              <a:ext uri="{FF2B5EF4-FFF2-40B4-BE49-F238E27FC236}">
                <a16:creationId xmlns:a16="http://schemas.microsoft.com/office/drawing/2014/main" id="{A8C39386-B763-4B3F-888E-04BE835BF5B9}"/>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FF0C5AB-D8A1-4082-B6C1-0007D0EA99FD}"/>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71640A6E-F40E-47DD-87CB-53676BC29DE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600599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3" name="Title 2">
            <a:extLst>
              <a:ext uri="{FF2B5EF4-FFF2-40B4-BE49-F238E27FC236}">
                <a16:creationId xmlns:a16="http://schemas.microsoft.com/office/drawing/2014/main" id="{2053B433-4CAB-44A7-8AD2-972F1D01F9AB}"/>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E7B5A829-DF22-41D3-9F63-5AC0B232E297}"/>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F7C85E9E-343C-4B3D-9E42-23D33ABAAFD2}"/>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366200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3" name="Title 2">
            <a:extLst>
              <a:ext uri="{FF2B5EF4-FFF2-40B4-BE49-F238E27FC236}">
                <a16:creationId xmlns:a16="http://schemas.microsoft.com/office/drawing/2014/main" id="{0D9B8547-A14C-432B-BB0A-AF893E7F5BB4}"/>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0B2B60F-3008-4578-98F9-E55F8CC33510}"/>
              </a:ext>
            </a:extLst>
          </p:cNvPr>
          <p:cNvSpPr>
            <a:spLocks noGrp="1"/>
          </p:cNvSpPr>
          <p:nvPr>
            <p:ph type="body" idx="1"/>
          </p:nvPr>
        </p:nvSpPr>
        <p:spPr/>
        <p:txBody>
          <a:bodyPr/>
          <a:lstStyle/>
          <a:p>
            <a:endParaRPr lang="en-US"/>
          </a:p>
        </p:txBody>
      </p:sp>
      <p:pic>
        <p:nvPicPr>
          <p:cNvPr id="7" name="Picture 6" descr="Text, letter, email&#10;&#10;Description automatically generated">
            <a:extLst>
              <a:ext uri="{FF2B5EF4-FFF2-40B4-BE49-F238E27FC236}">
                <a16:creationId xmlns:a16="http://schemas.microsoft.com/office/drawing/2014/main" id="{B57147D5-FB0C-4AEC-AD53-9302F6866EE2}"/>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3" name="Title 2">
            <a:extLst>
              <a:ext uri="{FF2B5EF4-FFF2-40B4-BE49-F238E27FC236}">
                <a16:creationId xmlns:a16="http://schemas.microsoft.com/office/drawing/2014/main" id="{BE166F3D-A30E-4569-9D01-6899540D2CA1}"/>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3A7EFC21-A781-4C40-A7E4-F206A087F019}"/>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1E3EA840-AE22-4939-BBBB-3F24A47292DF}"/>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3" name="Title 2">
            <a:extLst>
              <a:ext uri="{FF2B5EF4-FFF2-40B4-BE49-F238E27FC236}">
                <a16:creationId xmlns:a16="http://schemas.microsoft.com/office/drawing/2014/main" id="{073147B1-66EB-46C2-8685-72B4869C89A3}"/>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E7E1CA0-5B59-4991-9788-E5848474BB2B}"/>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FC97029A-C21F-4A41-A181-E784B827026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23"/>
        <p:cNvGrpSpPr/>
        <p:nvPr/>
      </p:nvGrpSpPr>
      <p:grpSpPr>
        <a:xfrm>
          <a:off x="0" y="0"/>
          <a:ext cx="0" cy="0"/>
          <a:chOff x="0" y="0"/>
          <a:chExt cx="0" cy="0"/>
        </a:xfrm>
      </p:grpSpPr>
      <p:sp>
        <p:nvSpPr>
          <p:cNvPr id="224" name="Google Shape;224;p37"/>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Avenir"/>
              <a:ea typeface="Avenir"/>
              <a:cs typeface="Avenir"/>
              <a:sym typeface="Avenir"/>
            </a:endParaRPr>
          </a:p>
        </p:txBody>
      </p:sp>
      <p:pic>
        <p:nvPicPr>
          <p:cNvPr id="225" name="Google Shape;225;p37"/>
          <p:cNvPicPr preferRelativeResize="0"/>
          <p:nvPr/>
        </p:nvPicPr>
        <p:blipFill rotWithShape="1">
          <a:blip r:embed="rId3">
            <a:alphaModFix/>
          </a:blip>
          <a:srcRect t="614" b="15217"/>
          <a:stretch/>
        </p:blipFill>
        <p:spPr>
          <a:xfrm>
            <a:off x="20" y="10"/>
            <a:ext cx="12207222" cy="6857990"/>
          </a:xfrm>
          <a:prstGeom prst="rect">
            <a:avLst/>
          </a:prstGeom>
          <a:noFill/>
          <a:ln>
            <a:noFill/>
          </a:ln>
        </p:spPr>
      </p:pic>
      <p:sp>
        <p:nvSpPr>
          <p:cNvPr id="226" name="Google Shape;226;p37"/>
          <p:cNvSpPr/>
          <p:nvPr/>
        </p:nvSpPr>
        <p:spPr>
          <a:xfrm>
            <a:off x="0" y="591928"/>
            <a:ext cx="12192000" cy="5058000"/>
          </a:xfrm>
          <a:prstGeom prst="rect">
            <a:avLst/>
          </a:prstGeom>
          <a:gradFill>
            <a:gsLst>
              <a:gs pos="0">
                <a:srgbClr val="000000">
                  <a:alpha val="0"/>
                </a:srgbClr>
              </a:gs>
              <a:gs pos="20000">
                <a:srgbClr val="000000">
                  <a:alpha val="14901"/>
                </a:srgbClr>
              </a:gs>
              <a:gs pos="50000">
                <a:srgbClr val="000000">
                  <a:alpha val="29803"/>
                </a:srgbClr>
              </a:gs>
              <a:gs pos="80000">
                <a:srgbClr val="000000">
                  <a:alpha val="14901"/>
                </a:srgbClr>
              </a:gs>
              <a:gs pos="100000">
                <a:srgbClr val="000000">
                  <a:alpha val="0"/>
                </a:srgbClr>
              </a:gs>
            </a:gsLst>
            <a:lin ang="16200038"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venir"/>
              <a:ea typeface="Avenir"/>
              <a:cs typeface="Avenir"/>
              <a:sym typeface="Avenir"/>
            </a:endParaRPr>
          </a:p>
        </p:txBody>
      </p:sp>
      <p:sp>
        <p:nvSpPr>
          <p:cNvPr id="227" name="Google Shape;227;p37"/>
          <p:cNvSpPr txBox="1">
            <a:spLocks noGrp="1"/>
          </p:cNvSpPr>
          <p:nvPr>
            <p:ph type="ctrTitle"/>
          </p:nvPr>
        </p:nvSpPr>
        <p:spPr>
          <a:xfrm>
            <a:off x="613064" y="591927"/>
            <a:ext cx="8253572" cy="3219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Clr>
                <a:schemeClr val="lt1"/>
              </a:buClr>
              <a:buSzPts val="4400"/>
              <a:buFont typeface="Arial"/>
              <a:buNone/>
            </a:pPr>
            <a:r>
              <a:rPr lang="en-US" sz="4400" dirty="0"/>
              <a:t>Intraperitoneal Amino Acid (IPAA)  and Intraperitoneal Nutrition (IPN)</a:t>
            </a:r>
            <a:br>
              <a:rPr lang="en-US" sz="4400" dirty="0"/>
            </a:br>
            <a:endParaRPr sz="4400" dirty="0"/>
          </a:p>
        </p:txBody>
      </p:sp>
      <p:sp>
        <p:nvSpPr>
          <p:cNvPr id="228" name="Google Shape;228;p37"/>
          <p:cNvSpPr txBox="1">
            <a:spLocks noGrp="1"/>
          </p:cNvSpPr>
          <p:nvPr>
            <p:ph type="subTitle" idx="1"/>
          </p:nvPr>
        </p:nvSpPr>
        <p:spPr>
          <a:xfrm>
            <a:off x="3877056" y="3894265"/>
            <a:ext cx="4434900" cy="1188600"/>
          </a:xfrm>
          <a:prstGeom prst="rect">
            <a:avLst/>
          </a:prstGeom>
          <a:noFill/>
          <a:ln>
            <a:noFill/>
          </a:ln>
        </p:spPr>
        <p:txBody>
          <a:bodyPr spcFirstLastPara="1" wrap="square" lIns="91425" tIns="45700" rIns="91425" bIns="45700" anchor="t" anchorCtr="0">
            <a:noAutofit/>
          </a:bodyPr>
          <a:lstStyle/>
          <a:p>
            <a:pPr marL="0" lvl="0" indent="0" algn="ctr" rtl="0">
              <a:lnSpc>
                <a:spcPct val="125000"/>
              </a:lnSpc>
              <a:spcBef>
                <a:spcPts val="0"/>
              </a:spcBef>
              <a:spcAft>
                <a:spcPts val="0"/>
              </a:spcAft>
              <a:buClr>
                <a:schemeClr val="lt1"/>
              </a:buClr>
              <a:buSzPts val="2400"/>
              <a:buNone/>
            </a:pPr>
            <a:r>
              <a:rPr lang="en-US">
                <a:solidFill>
                  <a:schemeClr val="lt1"/>
                </a:solidFill>
              </a:rPr>
              <a:t>Practical Applications</a:t>
            </a:r>
            <a:endParaRPr/>
          </a:p>
        </p:txBody>
      </p:sp>
      <p:sp>
        <p:nvSpPr>
          <p:cNvPr id="229" name="Google Shape;229;p37"/>
          <p:cNvSpPr/>
          <p:nvPr/>
        </p:nvSpPr>
        <p:spPr>
          <a:xfrm rot="-5400000" flipH="1">
            <a:off x="10652947" y="-776623"/>
            <a:ext cx="762432" cy="2315675"/>
          </a:xfrm>
          <a:custGeom>
            <a:avLst/>
            <a:gdLst/>
            <a:ahLst/>
            <a:cxnLst/>
            <a:rect l="l" t="t" r="r" b="b"/>
            <a:pathLst>
              <a:path w="1085312" h="2315675" extrusionOk="0">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900">
              <a:solidFill>
                <a:srgbClr val="FFFFFF"/>
              </a:solidFill>
              <a:latin typeface="Avenir"/>
              <a:ea typeface="Avenir"/>
              <a:cs typeface="Avenir"/>
              <a:sym typeface="Avenir"/>
            </a:endParaRPr>
          </a:p>
        </p:txBody>
      </p:sp>
      <p:grpSp>
        <p:nvGrpSpPr>
          <p:cNvPr id="230" name="Google Shape;230;p37"/>
          <p:cNvGrpSpPr/>
          <p:nvPr/>
        </p:nvGrpSpPr>
        <p:grpSpPr>
          <a:xfrm flipH="1">
            <a:off x="287" y="5829359"/>
            <a:ext cx="4333756" cy="1027481"/>
            <a:chOff x="7153921" y="5829359"/>
            <a:chExt cx="5038079" cy="1027481"/>
          </a:xfrm>
        </p:grpSpPr>
        <p:sp>
          <p:nvSpPr>
            <p:cNvPr id="231" name="Google Shape;231;p37"/>
            <p:cNvSpPr/>
            <p:nvPr/>
          </p:nvSpPr>
          <p:spPr>
            <a:xfrm>
              <a:off x="7963906" y="5913098"/>
              <a:ext cx="4228094" cy="943742"/>
            </a:xfrm>
            <a:custGeom>
              <a:avLst/>
              <a:gdLst/>
              <a:ahLst/>
              <a:cxnLst/>
              <a:rect l="l" t="t" r="r" b="b"/>
              <a:pathLst>
                <a:path w="4228094" h="1137038" extrusionOk="0">
                  <a:moveTo>
                    <a:pt x="1673074" y="230"/>
                  </a:moveTo>
                  <a:cubicBezTo>
                    <a:pt x="2346512" y="4287"/>
                    <a:pt x="3048424" y="63583"/>
                    <a:pt x="3676781" y="298555"/>
                  </a:cubicBezTo>
                  <a:cubicBezTo>
                    <a:pt x="3793275" y="342114"/>
                    <a:pt x="3909477" y="384216"/>
                    <a:pt x="4025527" y="425010"/>
                  </a:cubicBezTo>
                  <a:lnTo>
                    <a:pt x="4228094" y="494088"/>
                  </a:lnTo>
                  <a:lnTo>
                    <a:pt x="4228094" y="1137038"/>
                  </a:lnTo>
                  <a:lnTo>
                    <a:pt x="0" y="1137038"/>
                  </a:lnTo>
                  <a:lnTo>
                    <a:pt x="18109" y="1068877"/>
                  </a:lnTo>
                  <a:cubicBezTo>
                    <a:pt x="95047" y="799139"/>
                    <a:pt x="194962" y="542008"/>
                    <a:pt x="362264" y="366637"/>
                  </a:cubicBezTo>
                  <a:cubicBezTo>
                    <a:pt x="622229" y="94062"/>
                    <a:pt x="1015836" y="6565"/>
                    <a:pt x="1386499" y="1522"/>
                  </a:cubicBezTo>
                  <a:cubicBezTo>
                    <a:pt x="1481245" y="198"/>
                    <a:pt x="1576869" y="-349"/>
                    <a:pt x="1673074" y="230"/>
                  </a:cubicBezTo>
                  <a:close/>
                </a:path>
              </a:pathLst>
            </a:custGeom>
            <a:solidFill>
              <a:schemeClr val="accent6">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500">
                <a:solidFill>
                  <a:schemeClr val="dk1"/>
                </a:solidFill>
                <a:latin typeface="Avenir"/>
                <a:ea typeface="Avenir"/>
                <a:cs typeface="Avenir"/>
                <a:sym typeface="Avenir"/>
              </a:endParaRPr>
            </a:p>
          </p:txBody>
        </p:sp>
        <p:sp>
          <p:nvSpPr>
            <p:cNvPr id="232" name="Google Shape;232;p37"/>
            <p:cNvSpPr/>
            <p:nvPr/>
          </p:nvSpPr>
          <p:spPr>
            <a:xfrm>
              <a:off x="7153921" y="5829359"/>
              <a:ext cx="5038078" cy="1027378"/>
            </a:xfrm>
            <a:custGeom>
              <a:avLst/>
              <a:gdLst/>
              <a:ahLst/>
              <a:cxnLst/>
              <a:rect l="l" t="t" r="r" b="b"/>
              <a:pathLst>
                <a:path w="5038078" h="1237805" extrusionOk="0">
                  <a:moveTo>
                    <a:pt x="0" y="1237805"/>
                  </a:moveTo>
                  <a:lnTo>
                    <a:pt x="19230" y="1159609"/>
                  </a:lnTo>
                  <a:cubicBezTo>
                    <a:pt x="96961" y="850027"/>
                    <a:pt x="191605" y="533778"/>
                    <a:pt x="382219" y="333970"/>
                  </a:cubicBezTo>
                  <a:cubicBezTo>
                    <a:pt x="619171" y="85526"/>
                    <a:pt x="977934" y="5774"/>
                    <a:pt x="1315784" y="1178"/>
                  </a:cubicBezTo>
                  <a:lnTo>
                    <a:pt x="1576991" y="0"/>
                  </a:lnTo>
                  <a:cubicBezTo>
                    <a:pt x="2190813" y="3698"/>
                    <a:pt x="2830589" y="57744"/>
                    <a:pt x="3403320" y="271915"/>
                  </a:cubicBezTo>
                  <a:cubicBezTo>
                    <a:pt x="3828046" y="430728"/>
                    <a:pt x="4248519" y="568281"/>
                    <a:pt x="4672870" y="693394"/>
                  </a:cubicBezTo>
                  <a:lnTo>
                    <a:pt x="5038078" y="795719"/>
                  </a:lnTo>
                </a:path>
              </a:pathLst>
            </a:custGeom>
            <a:noFill/>
            <a:ln w="19050" cap="flat" cmpd="sng">
              <a:solidFill>
                <a:srgbClr val="CEC5AD"/>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Avenir"/>
                <a:ea typeface="Avenir"/>
                <a:cs typeface="Avenir"/>
                <a:sym typeface="Avenir"/>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3" name="Title 2">
            <a:extLst>
              <a:ext uri="{FF2B5EF4-FFF2-40B4-BE49-F238E27FC236}">
                <a16:creationId xmlns:a16="http://schemas.microsoft.com/office/drawing/2014/main" id="{732CF659-1CDF-4687-A067-7D482BC5A9DC}"/>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3D81160C-516B-44E7-AFC2-B3B79ABC5716}"/>
              </a:ext>
            </a:extLst>
          </p:cNvPr>
          <p:cNvSpPr>
            <a:spLocks noGrp="1"/>
          </p:cNvSpPr>
          <p:nvPr>
            <p:ph type="body" idx="1"/>
          </p:nvPr>
        </p:nvSpPr>
        <p:spPr/>
        <p:txBody>
          <a:bodyPr/>
          <a:lstStyle/>
          <a:p>
            <a:endParaRPr lang="en-US"/>
          </a:p>
        </p:txBody>
      </p:sp>
      <p:pic>
        <p:nvPicPr>
          <p:cNvPr id="9" name="Picture 8" descr="Text, letter&#10;&#10;Description automatically generated">
            <a:extLst>
              <a:ext uri="{FF2B5EF4-FFF2-40B4-BE49-F238E27FC236}">
                <a16:creationId xmlns:a16="http://schemas.microsoft.com/office/drawing/2014/main" id="{D7B8D639-7311-42B7-99CF-5B60F852F9DC}"/>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3" name="Title 2">
            <a:extLst>
              <a:ext uri="{FF2B5EF4-FFF2-40B4-BE49-F238E27FC236}">
                <a16:creationId xmlns:a16="http://schemas.microsoft.com/office/drawing/2014/main" id="{8912075B-1693-4015-86A1-D6C538F0A9CC}"/>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019023CA-8465-4DC1-A6CE-3744F6EA30BB}"/>
              </a:ext>
            </a:extLst>
          </p:cNvPr>
          <p:cNvSpPr>
            <a:spLocks noGrp="1"/>
          </p:cNvSpPr>
          <p:nvPr>
            <p:ph type="body" idx="1"/>
          </p:nvPr>
        </p:nvSpPr>
        <p:spPr/>
        <p:txBody>
          <a:bodyPr/>
          <a:lstStyle/>
          <a:p>
            <a:endParaRPr lang="en-US"/>
          </a:p>
        </p:txBody>
      </p:sp>
      <p:pic>
        <p:nvPicPr>
          <p:cNvPr id="7" name="Picture 6" descr="Text, application&#10;&#10;Description automatically generated">
            <a:extLst>
              <a:ext uri="{FF2B5EF4-FFF2-40B4-BE49-F238E27FC236}">
                <a16:creationId xmlns:a16="http://schemas.microsoft.com/office/drawing/2014/main" id="{D3740EA1-7ED6-4F03-9378-DA058738877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3" name="Title 2">
            <a:extLst>
              <a:ext uri="{FF2B5EF4-FFF2-40B4-BE49-F238E27FC236}">
                <a16:creationId xmlns:a16="http://schemas.microsoft.com/office/drawing/2014/main" id="{B035EF77-4C32-4DFD-A787-DA783AFFAC04}"/>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3D73061-9CC6-4356-82A5-0CB8B0BA29D9}"/>
              </a:ext>
            </a:extLst>
          </p:cNvPr>
          <p:cNvSpPr>
            <a:spLocks noGrp="1"/>
          </p:cNvSpPr>
          <p:nvPr>
            <p:ph type="body" idx="1"/>
          </p:nvPr>
        </p:nvSpPr>
        <p:spPr/>
        <p:txBody>
          <a:bodyPr/>
          <a:lstStyle/>
          <a:p>
            <a:endParaRPr lang="en-US"/>
          </a:p>
        </p:txBody>
      </p:sp>
      <p:pic>
        <p:nvPicPr>
          <p:cNvPr id="7" name="Picture 6" descr="Graphical user interface, text, application, letter, email&#10;&#10;Description automatically generated">
            <a:extLst>
              <a:ext uri="{FF2B5EF4-FFF2-40B4-BE49-F238E27FC236}">
                <a16:creationId xmlns:a16="http://schemas.microsoft.com/office/drawing/2014/main" id="{03CC7067-EE0E-40B3-8EA6-97EBFAF41DB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7" name="Google Shape;257;p41"/>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application, PowerPoint&#10;&#10;Description automatically generated">
            <a:extLst>
              <a:ext uri="{FF2B5EF4-FFF2-40B4-BE49-F238E27FC236}">
                <a16:creationId xmlns:a16="http://schemas.microsoft.com/office/drawing/2014/main" id="{D134AC7B-5DD0-40C2-9B93-B8703DCDB500}"/>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3" name="Title 2">
            <a:extLst>
              <a:ext uri="{FF2B5EF4-FFF2-40B4-BE49-F238E27FC236}">
                <a16:creationId xmlns:a16="http://schemas.microsoft.com/office/drawing/2014/main" id="{A10716B9-039D-4432-9291-CFDC5E3A492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3867DA17-CB93-4E74-B657-136405D5A22A}"/>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CD13E23D-AA08-4613-9774-3DAF6478891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3" name="Title 2">
            <a:extLst>
              <a:ext uri="{FF2B5EF4-FFF2-40B4-BE49-F238E27FC236}">
                <a16:creationId xmlns:a16="http://schemas.microsoft.com/office/drawing/2014/main" id="{00F569A9-B6B4-45B8-B3FE-73883319069E}"/>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22CB5E4-3880-49A1-AEB0-C15E86244283}"/>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5E4AE6D6-C182-49B8-A6A4-02360DEB95F7}"/>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12986486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3" name="Title 2">
            <a:extLst>
              <a:ext uri="{FF2B5EF4-FFF2-40B4-BE49-F238E27FC236}">
                <a16:creationId xmlns:a16="http://schemas.microsoft.com/office/drawing/2014/main" id="{0F67A7EB-30F9-4B21-9187-ED9EA8B3357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41872F20-43E5-4D45-A181-275E7BE167E2}"/>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DF59FFB8-D2EA-48BE-8B08-1BECBA9EA5A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3" name="Title 2">
            <a:extLst>
              <a:ext uri="{FF2B5EF4-FFF2-40B4-BE49-F238E27FC236}">
                <a16:creationId xmlns:a16="http://schemas.microsoft.com/office/drawing/2014/main" id="{1877BAAD-E3AF-46B7-AD73-228F7DA51F7B}"/>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A610E659-0DB5-4B5A-A6FE-C5EC913D6EA1}"/>
              </a:ext>
            </a:extLst>
          </p:cNvPr>
          <p:cNvSpPr>
            <a:spLocks noGrp="1"/>
          </p:cNvSpPr>
          <p:nvPr>
            <p:ph type="body" idx="1"/>
          </p:nvPr>
        </p:nvSpPr>
        <p:spPr/>
        <p:txBody>
          <a:bodyPr/>
          <a:lstStyle/>
          <a:p>
            <a:endParaRPr lang="en-US"/>
          </a:p>
        </p:txBody>
      </p:sp>
      <p:pic>
        <p:nvPicPr>
          <p:cNvPr id="7" name="Picture 6" descr="Text, application, letter, email&#10;&#10;Description automatically generated">
            <a:extLst>
              <a:ext uri="{FF2B5EF4-FFF2-40B4-BE49-F238E27FC236}">
                <a16:creationId xmlns:a16="http://schemas.microsoft.com/office/drawing/2014/main" id="{437496BB-61CE-4AE7-A93E-F6EC714302FE}"/>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3" name="Title 2">
            <a:extLst>
              <a:ext uri="{FF2B5EF4-FFF2-40B4-BE49-F238E27FC236}">
                <a16:creationId xmlns:a16="http://schemas.microsoft.com/office/drawing/2014/main" id="{D2CA7BC3-44ED-45B6-ACBC-00CD892344C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C4B6C3ED-F2A7-4D76-980C-B1DF6E622904}"/>
              </a:ext>
            </a:extLst>
          </p:cNvPr>
          <p:cNvSpPr>
            <a:spLocks noGrp="1"/>
          </p:cNvSpPr>
          <p:nvPr>
            <p:ph type="body" idx="1"/>
          </p:nvPr>
        </p:nvSpPr>
        <p:spPr/>
        <p:txBody>
          <a:bodyPr/>
          <a:lstStyle/>
          <a:p>
            <a:endParaRPr lang="en-US"/>
          </a:p>
        </p:txBody>
      </p:sp>
      <p:pic>
        <p:nvPicPr>
          <p:cNvPr id="7" name="Picture 6" descr="A picture containing text, aquatic bird, plant, screenshot&#10;&#10;Description automatically generated">
            <a:extLst>
              <a:ext uri="{FF2B5EF4-FFF2-40B4-BE49-F238E27FC236}">
                <a16:creationId xmlns:a16="http://schemas.microsoft.com/office/drawing/2014/main" id="{D7DF816D-8325-4989-AC69-130C177D6D5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3" name="Title 2">
            <a:extLst>
              <a:ext uri="{FF2B5EF4-FFF2-40B4-BE49-F238E27FC236}">
                <a16:creationId xmlns:a16="http://schemas.microsoft.com/office/drawing/2014/main" id="{213705D0-CCB7-4659-9F12-B6AC7D89C998}"/>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9F7080B9-0718-436F-9E6D-72F4BF5A185B}"/>
              </a:ext>
            </a:extLst>
          </p:cNvPr>
          <p:cNvSpPr>
            <a:spLocks noGrp="1"/>
          </p:cNvSpPr>
          <p:nvPr>
            <p:ph type="body" idx="1"/>
          </p:nvPr>
        </p:nvSpPr>
        <p:spPr/>
        <p:txBody>
          <a:bodyPr/>
          <a:lstStyle/>
          <a:p>
            <a:endParaRPr lang="en-US"/>
          </a:p>
        </p:txBody>
      </p:sp>
      <p:pic>
        <p:nvPicPr>
          <p:cNvPr id="7" name="Picture 6" descr="Text, letter&#10;&#10;Description automatically generated">
            <a:extLst>
              <a:ext uri="{FF2B5EF4-FFF2-40B4-BE49-F238E27FC236}">
                <a16:creationId xmlns:a16="http://schemas.microsoft.com/office/drawing/2014/main" id="{E9503D62-09EE-4A9C-9EC6-692C52CFB7B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 name="Title 2">
            <a:extLst>
              <a:ext uri="{FF2B5EF4-FFF2-40B4-BE49-F238E27FC236}">
                <a16:creationId xmlns:a16="http://schemas.microsoft.com/office/drawing/2014/main" id="{47A30929-13B8-4968-AADE-69521FA67818}"/>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98FDDE98-75E8-41C9-81D9-92A6581F7B27}"/>
              </a:ext>
            </a:extLst>
          </p:cNvPr>
          <p:cNvSpPr>
            <a:spLocks noGrp="1"/>
          </p:cNvSpPr>
          <p:nvPr>
            <p:ph type="body" idx="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6E9FE8C2-64AA-42B2-9974-95F910829FA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 name="Title 2">
            <a:extLst>
              <a:ext uri="{FF2B5EF4-FFF2-40B4-BE49-F238E27FC236}">
                <a16:creationId xmlns:a16="http://schemas.microsoft.com/office/drawing/2014/main" id="{7FF1C9BB-6F76-456D-BFA2-37AAAD52339D}"/>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28E25D2C-9FB5-4439-8214-F382BAE7C73A}"/>
              </a:ext>
            </a:extLst>
          </p:cNvPr>
          <p:cNvSpPr>
            <a:spLocks noGrp="1"/>
          </p:cNvSpPr>
          <p:nvPr>
            <p:ph type="body" idx="1"/>
          </p:nvPr>
        </p:nvSpPr>
        <p:spPr/>
        <p:txBody>
          <a:bodyPr/>
          <a:lstStyle/>
          <a:p>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767A7C2D-AEB0-4283-BF94-627AF4BA71F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 name="Title 2">
            <a:extLst>
              <a:ext uri="{FF2B5EF4-FFF2-40B4-BE49-F238E27FC236}">
                <a16:creationId xmlns:a16="http://schemas.microsoft.com/office/drawing/2014/main" id="{7F73E448-68D7-44A4-9751-CBBE95B4F9F8}"/>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24A12BE4-A28A-473B-879F-7F6363FC8B6F}"/>
              </a:ext>
            </a:extLst>
          </p:cNvPr>
          <p:cNvSpPr>
            <a:spLocks noGrp="1"/>
          </p:cNvSpPr>
          <p:nvPr>
            <p:ph type="body" idx="1"/>
          </p:nvPr>
        </p:nvSpPr>
        <p:spPr/>
        <p:txBody>
          <a:bodyPr/>
          <a:lstStyle/>
          <a:p>
            <a:endParaRPr lang="en-US"/>
          </a:p>
        </p:txBody>
      </p:sp>
      <p:pic>
        <p:nvPicPr>
          <p:cNvPr id="7" name="Picture 6" descr="Text, letter, email&#10;&#10;Description automatically generated">
            <a:extLst>
              <a:ext uri="{FF2B5EF4-FFF2-40B4-BE49-F238E27FC236}">
                <a16:creationId xmlns:a16="http://schemas.microsoft.com/office/drawing/2014/main" id="{49BA66F9-B088-4AFC-8177-E8B3A20E995B}"/>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 name="Title 2">
            <a:extLst>
              <a:ext uri="{FF2B5EF4-FFF2-40B4-BE49-F238E27FC236}">
                <a16:creationId xmlns:a16="http://schemas.microsoft.com/office/drawing/2014/main" id="{51AF2ADD-CB98-4D14-897C-452A73DDDB1B}"/>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EC3ED536-0FC8-4118-83FC-B674A33045BF}"/>
              </a:ext>
            </a:extLst>
          </p:cNvPr>
          <p:cNvSpPr>
            <a:spLocks noGrp="1"/>
          </p:cNvSpPr>
          <p:nvPr>
            <p:ph type="body" idx="1"/>
          </p:nvPr>
        </p:nvSpPr>
        <p:spPr/>
        <p:txBody>
          <a:bodyPr/>
          <a:lstStyle/>
          <a:p>
            <a:endParaRPr lang="en-US"/>
          </a:p>
        </p:txBody>
      </p:sp>
      <p:pic>
        <p:nvPicPr>
          <p:cNvPr id="7" name="Picture 6" descr="Graphical user interface, text&#10;&#10;Description automatically generated">
            <a:extLst>
              <a:ext uri="{FF2B5EF4-FFF2-40B4-BE49-F238E27FC236}">
                <a16:creationId xmlns:a16="http://schemas.microsoft.com/office/drawing/2014/main" id="{9F9DD27E-DA25-4785-A096-31B6304FAF71}"/>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 name="Title 2">
            <a:extLst>
              <a:ext uri="{FF2B5EF4-FFF2-40B4-BE49-F238E27FC236}">
                <a16:creationId xmlns:a16="http://schemas.microsoft.com/office/drawing/2014/main" id="{D1B69607-D962-4B09-A16A-DA5A68CBA247}"/>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8EE06943-1F3B-4394-92F1-67A24DCD0A4F}"/>
              </a:ext>
            </a:extLst>
          </p:cNvPr>
          <p:cNvSpPr>
            <a:spLocks noGrp="1"/>
          </p:cNvSpPr>
          <p:nvPr>
            <p:ph type="body" idx="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3D4D5C9F-28EC-4A8C-A986-A541D20D10B6}"/>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8A1CADB-9540-4918-97B7-6790FFA9D462}"/>
              </a:ext>
            </a:extLst>
          </p:cNvPr>
          <p:cNvSpPr>
            <a:spLocks noGrp="1"/>
          </p:cNvSpPr>
          <p:nvPr>
            <p:ph type="title"/>
          </p:nvPr>
        </p:nvSpPr>
        <p:spPr/>
        <p:txBody>
          <a:bodyPr/>
          <a:lstStyle/>
          <a:p>
            <a:endParaRPr lang="en-US"/>
          </a:p>
        </p:txBody>
      </p:sp>
      <p:pic>
        <p:nvPicPr>
          <p:cNvPr id="9" name="Content Placeholder 8" descr="Text, application, letter, email&#10;&#10;Description automatically generated">
            <a:extLst>
              <a:ext uri="{FF2B5EF4-FFF2-40B4-BE49-F238E27FC236}">
                <a16:creationId xmlns:a16="http://schemas.microsoft.com/office/drawing/2014/main" id="{F88D89F3-489B-46F6-9E62-1EF7A1A4FB1B}"/>
              </a:ext>
            </a:extLst>
          </p:cNvPr>
          <p:cNvPicPr>
            <a:picLocks noGrp="1" noChangeAspect="1"/>
          </p:cNvPicPr>
          <p:nvPr>
            <p:ph idx="1"/>
          </p:nvPr>
        </p:nvPicPr>
        <p:blipFill>
          <a:blip r:embed="rId3"/>
          <a:stretch>
            <a:fillRect/>
          </a:stretch>
        </p:blipFill>
        <p:spPr/>
      </p:pic>
      <p:pic>
        <p:nvPicPr>
          <p:cNvPr id="11" name="Picture 10" descr="Text, application, letter, email&#10;&#10;Description automatically generated">
            <a:extLst>
              <a:ext uri="{FF2B5EF4-FFF2-40B4-BE49-F238E27FC236}">
                <a16:creationId xmlns:a16="http://schemas.microsoft.com/office/drawing/2014/main" id="{FC684F06-84EF-4BF3-B4D2-250FA590A2E0}"/>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222704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4" name="Title 3">
            <a:extLst>
              <a:ext uri="{FF2B5EF4-FFF2-40B4-BE49-F238E27FC236}">
                <a16:creationId xmlns:a16="http://schemas.microsoft.com/office/drawing/2014/main" id="{E791C29C-F14F-4160-962A-63048CC8B4D3}"/>
              </a:ext>
            </a:extLst>
          </p:cNvPr>
          <p:cNvSpPr>
            <a:spLocks noGrp="1"/>
          </p:cNvSpPr>
          <p:nvPr>
            <p:ph type="title"/>
          </p:nvPr>
        </p:nvSpPr>
        <p:spPr/>
        <p:txBody>
          <a:bodyPr/>
          <a:lstStyle/>
          <a:p>
            <a:endParaRPr lang="en-US"/>
          </a:p>
        </p:txBody>
      </p:sp>
      <p:sp>
        <p:nvSpPr>
          <p:cNvPr id="6" name="Text Placeholder 5">
            <a:extLst>
              <a:ext uri="{FF2B5EF4-FFF2-40B4-BE49-F238E27FC236}">
                <a16:creationId xmlns:a16="http://schemas.microsoft.com/office/drawing/2014/main" id="{B800B41A-D1B5-4C95-8430-0E158D2D11A2}"/>
              </a:ext>
            </a:extLst>
          </p:cNvPr>
          <p:cNvSpPr>
            <a:spLocks noGrp="1"/>
          </p:cNvSpPr>
          <p:nvPr>
            <p:ph type="body" idx="1"/>
          </p:nvPr>
        </p:nvSpPr>
        <p:spPr/>
        <p:txBody>
          <a:bodyPr/>
          <a:lstStyle/>
          <a:p>
            <a:endParaRPr lang="en-US"/>
          </a:p>
        </p:txBody>
      </p:sp>
      <p:pic>
        <p:nvPicPr>
          <p:cNvPr id="8" name="Picture 7" descr="Text&#10;&#10;Description automatically generated">
            <a:extLst>
              <a:ext uri="{FF2B5EF4-FFF2-40B4-BE49-F238E27FC236}">
                <a16:creationId xmlns:a16="http://schemas.microsoft.com/office/drawing/2014/main" id="{77D7C5A3-39C0-4E68-88B5-C117E7A0B7F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 name="Picture 2">
            <a:extLst>
              <a:ext uri="{FF2B5EF4-FFF2-40B4-BE49-F238E27FC236}">
                <a16:creationId xmlns:a16="http://schemas.microsoft.com/office/drawing/2014/main" id="{CB2B9AF2-6F05-4BEC-96D8-2137ABB7F2DD}"/>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9" name="Google Shape;89;p18"/>
          <p:cNvSpPr/>
          <p:nvPr/>
        </p:nvSpPr>
        <p:spPr>
          <a:xfrm>
            <a:off x="1" y="5527620"/>
            <a:ext cx="12191998" cy="133038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 name="Picture 2" descr="Graphical user interface, text, application&#10;&#10;Description automatically generated">
            <a:extLst>
              <a:ext uri="{FF2B5EF4-FFF2-40B4-BE49-F238E27FC236}">
                <a16:creationId xmlns:a16="http://schemas.microsoft.com/office/drawing/2014/main" id="{A90E0F0E-BB7C-4AE4-8A9A-74E7EDFD3704}"/>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3" name="Title 2">
            <a:extLst>
              <a:ext uri="{FF2B5EF4-FFF2-40B4-BE49-F238E27FC236}">
                <a16:creationId xmlns:a16="http://schemas.microsoft.com/office/drawing/2014/main" id="{4AF316E9-3420-49A2-9A4F-4C317BA56570}"/>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CD5DFF8-9871-43BB-BFCD-1FEE7F33B365}"/>
              </a:ext>
            </a:extLst>
          </p:cNvPr>
          <p:cNvSpPr>
            <a:spLocks noGrp="1"/>
          </p:cNvSpPr>
          <p:nvPr>
            <p:ph type="body" idx="1"/>
          </p:nvPr>
        </p:nvSpPr>
        <p:spPr/>
        <p:txBody>
          <a:bodyPr/>
          <a:lstStyle/>
          <a:p>
            <a:endParaRPr lang="en-US"/>
          </a:p>
        </p:txBody>
      </p:sp>
      <p:pic>
        <p:nvPicPr>
          <p:cNvPr id="7" name="Picture 6" descr="Graphical user interface, text, application, letter, email&#10;&#10;Description automatically generated">
            <a:extLst>
              <a:ext uri="{FF2B5EF4-FFF2-40B4-BE49-F238E27FC236}">
                <a16:creationId xmlns:a16="http://schemas.microsoft.com/office/drawing/2014/main" id="{EB9CC9BA-18AD-4B2E-A9A4-E0E13688E9E8}"/>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3" name="Title 2">
            <a:extLst>
              <a:ext uri="{FF2B5EF4-FFF2-40B4-BE49-F238E27FC236}">
                <a16:creationId xmlns:a16="http://schemas.microsoft.com/office/drawing/2014/main" id="{096B0B1C-88CA-4A8B-9EEF-577E119BDFB6}"/>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71D29391-21DA-4609-B35B-20EB75D6972C}"/>
              </a:ext>
            </a:extLst>
          </p:cNvPr>
          <p:cNvSpPr>
            <a:spLocks noGrp="1"/>
          </p:cNvSpPr>
          <p:nvPr>
            <p:ph type="body" idx="1"/>
          </p:nvPr>
        </p:nvSpPr>
        <p:spPr/>
        <p:txBody>
          <a:bodyPr/>
          <a:lstStyle/>
          <a:p>
            <a:endParaRPr lang="en-US"/>
          </a:p>
        </p:txBody>
      </p:sp>
      <p:pic>
        <p:nvPicPr>
          <p:cNvPr id="7" name="Picture 6" descr="Graphical user interface, text, application&#10;&#10;Description automatically generated">
            <a:extLst>
              <a:ext uri="{FF2B5EF4-FFF2-40B4-BE49-F238E27FC236}">
                <a16:creationId xmlns:a16="http://schemas.microsoft.com/office/drawing/2014/main" id="{6A1A12E3-A88E-4301-93D8-9FB4A0E00EE9}"/>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3" name="Title 2">
            <a:extLst>
              <a:ext uri="{FF2B5EF4-FFF2-40B4-BE49-F238E27FC236}">
                <a16:creationId xmlns:a16="http://schemas.microsoft.com/office/drawing/2014/main" id="{F8BC390F-89DA-464A-B40C-AB271CEAEA2C}"/>
              </a:ext>
            </a:extLst>
          </p:cNvPr>
          <p:cNvSpPr>
            <a:spLocks noGrp="1"/>
          </p:cNvSpPr>
          <p:nvPr>
            <p:ph type="title"/>
          </p:nvPr>
        </p:nvSpPr>
        <p:spPr/>
        <p:txBody>
          <a:bodyPr/>
          <a:lstStyle/>
          <a:p>
            <a:endParaRPr lang="en-US"/>
          </a:p>
        </p:txBody>
      </p:sp>
      <p:sp>
        <p:nvSpPr>
          <p:cNvPr id="5" name="Text Placeholder 4">
            <a:extLst>
              <a:ext uri="{FF2B5EF4-FFF2-40B4-BE49-F238E27FC236}">
                <a16:creationId xmlns:a16="http://schemas.microsoft.com/office/drawing/2014/main" id="{221DF857-A5B5-4F43-9ACE-C5483326A072}"/>
              </a:ext>
            </a:extLst>
          </p:cNvPr>
          <p:cNvSpPr>
            <a:spLocks noGrp="1"/>
          </p:cNvSpPr>
          <p:nvPr>
            <p:ph type="body" idx="1"/>
          </p:nvPr>
        </p:nvSpPr>
        <p:spPr/>
        <p:txBody>
          <a:bodyPr/>
          <a:lstStyle/>
          <a:p>
            <a:endParaRPr lang="en-US"/>
          </a:p>
        </p:txBody>
      </p:sp>
      <p:pic>
        <p:nvPicPr>
          <p:cNvPr id="7" name="Picture 6" descr="Text&#10;&#10;Description automatically generated">
            <a:extLst>
              <a:ext uri="{FF2B5EF4-FFF2-40B4-BE49-F238E27FC236}">
                <a16:creationId xmlns:a16="http://schemas.microsoft.com/office/drawing/2014/main" id="{D29E2C3F-0BD6-4C4C-94D2-D8F6CE00A67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Table&#10;&#10;Description automatically generated">
            <a:extLst>
              <a:ext uri="{FF2B5EF4-FFF2-40B4-BE49-F238E27FC236}">
                <a16:creationId xmlns:a16="http://schemas.microsoft.com/office/drawing/2014/main" id="{C0DD0304-28C6-4F50-BA07-4BE8CE9E90B1}"/>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3283380187"/>
      </p:ext>
    </p:extLst>
  </p:cSld>
  <p:clrMapOvr>
    <a:masterClrMapping/>
  </p:clrMapOvr>
</p:sld>
</file>

<file path=ppt/theme/theme1.xml><?xml version="1.0" encoding="utf-8"?>
<a:theme xmlns:a="http://schemas.openxmlformats.org/drawingml/2006/main" name="1_Opening">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KF Plain">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NKF Plain">
  <a:themeElements>
    <a:clrScheme name="NKF Colors">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Design">
  <a:themeElements>
    <a:clrScheme name="NKF Colors">
      <a:dk1>
        <a:srgbClr val="262626"/>
      </a:dk1>
      <a:lt1>
        <a:srgbClr val="FFFFFF"/>
      </a:lt1>
      <a:dk2>
        <a:srgbClr val="595959"/>
      </a:dk2>
      <a:lt2>
        <a:srgbClr val="D8D8D8"/>
      </a:lt2>
      <a:accent1>
        <a:srgbClr val="F15E22"/>
      </a:accent1>
      <a:accent2>
        <a:srgbClr val="FEA636"/>
      </a:accent2>
      <a:accent3>
        <a:srgbClr val="9D57A3"/>
      </a:accent3>
      <a:accent4>
        <a:srgbClr val="CBDB2B"/>
      </a:accent4>
      <a:accent5>
        <a:srgbClr val="009483"/>
      </a:accent5>
      <a:accent6>
        <a:srgbClr val="F15E22"/>
      </a:accent6>
      <a:hlink>
        <a:srgbClr val="F16025"/>
      </a:hlink>
      <a:folHlink>
        <a:srgbClr val="0070C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NKF Content">
  <a:themeElements>
    <a:clrScheme name="NKF">
      <a:dk1>
        <a:srgbClr val="262626"/>
      </a:dk1>
      <a:lt1>
        <a:srgbClr val="FFFFFF"/>
      </a:lt1>
      <a:dk2>
        <a:srgbClr val="595959"/>
      </a:dk2>
      <a:lt2>
        <a:srgbClr val="D8D8D8"/>
      </a:lt2>
      <a:accent1>
        <a:srgbClr val="F15E22"/>
      </a:accent1>
      <a:accent2>
        <a:srgbClr val="FEA636"/>
      </a:accent2>
      <a:accent3>
        <a:srgbClr val="7030A0"/>
      </a:accent3>
      <a:accent4>
        <a:srgbClr val="CBDB2B"/>
      </a:accent4>
      <a:accent5>
        <a:srgbClr val="009483"/>
      </a:accent5>
      <a:accent6>
        <a:srgbClr val="F15E22"/>
      </a:accent6>
      <a:hlink>
        <a:srgbClr val="F16025"/>
      </a:hlink>
      <a:folHlink>
        <a:srgbClr val="0070C0"/>
      </a:folHlink>
    </a:clrScheme>
    <a:fontScheme name="NKF">
      <a:majorFont>
        <a:latin typeface="Graphik Semibold"/>
        <a:ea typeface=""/>
        <a:cs typeface=""/>
      </a:majorFont>
      <a:minorFont>
        <a:latin typeface="Graphik Regula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a:gsLst>
            <a:gs pos="0">
              <a:schemeClr val="accent1"/>
            </a:gs>
            <a:gs pos="100000">
              <a:schemeClr val="accent2"/>
            </a:gs>
          </a:gsLst>
          <a:lin ang="2700000" scaled="0"/>
        </a:gradFill>
        <a:ln>
          <a:noFill/>
        </a:ln>
      </a:spPr>
      <a:bodyPr lIns="0" tIns="0" rIns="0" bIns="0"/>
      <a:lstStyle>
        <a:defPPr>
          <a:defRPr/>
        </a:defPPr>
      </a:lstStyle>
    </a:spDef>
    <a:lnDef>
      <a:spPr>
        <a:ln w="25400">
          <a:gradFill>
            <a:gsLst>
              <a:gs pos="0">
                <a:schemeClr val="accent1"/>
              </a:gs>
              <a:gs pos="100000">
                <a:schemeClr val="accent2"/>
              </a:gs>
            </a:gsLst>
            <a:lin ang="2700000" scaled="0"/>
          </a:gra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NKF-AND_Template (003)  -  Read-Only" id="{F0234480-0A8F-495F-B1F1-39FC223A0ACD}" vid="{E91A404E-6C76-48C9-9B2C-7625ADBA2D0A}"/>
    </a:ext>
  </a:extLst>
</a:theme>
</file>

<file path=ppt/theme/theme6.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1844</TotalTime>
  <Words>8849</Words>
  <Application>Microsoft Office PowerPoint</Application>
  <PresentationFormat>Widescreen</PresentationFormat>
  <Paragraphs>270</Paragraphs>
  <Slides>48</Slides>
  <Notes>46</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48</vt:i4>
      </vt:variant>
    </vt:vector>
  </HeadingPairs>
  <TitlesOfParts>
    <vt:vector size="61" baseType="lpstr">
      <vt:lpstr>Arial</vt:lpstr>
      <vt:lpstr>Avenir</vt:lpstr>
      <vt:lpstr>Calibri</vt:lpstr>
      <vt:lpstr>Graphik Regular</vt:lpstr>
      <vt:lpstr>Graphik Semibold</vt:lpstr>
      <vt:lpstr>Noto Sans Symbols</vt:lpstr>
      <vt:lpstr>Segoe UI</vt:lpstr>
      <vt:lpstr>Times New Roman</vt:lpstr>
      <vt:lpstr>1_Opening</vt:lpstr>
      <vt:lpstr>NKF Plain</vt:lpstr>
      <vt:lpstr>NKF Plain</vt:lpstr>
      <vt:lpstr>Custom Design</vt:lpstr>
      <vt:lpstr>NKF Content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Intraperitoneal Amino Acid (IPAA)  and Intraperitoneal Nutrition (IPN)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Brommage</dc:creator>
  <cp:lastModifiedBy>Antonia Acosta</cp:lastModifiedBy>
  <cp:revision>40</cp:revision>
  <dcterms:modified xsi:type="dcterms:W3CDTF">2021-04-05T18:46:36Z</dcterms:modified>
</cp:coreProperties>
</file>