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6" r:id="rId3"/>
    <p:sldMasterId id="2147483658" r:id="rId4"/>
    <p:sldMasterId id="2147483660" r:id="rId5"/>
    <p:sldMasterId id="2147483673" r:id="rId6"/>
  </p:sldMasterIdLst>
  <p:notesMasterIdLst>
    <p:notesMasterId r:id="rId59"/>
  </p:notesMasterIdLst>
  <p:sldIdLst>
    <p:sldId id="564" r:id="rId7"/>
    <p:sldId id="257" r:id="rId8"/>
    <p:sldId id="258" r:id="rId9"/>
    <p:sldId id="259" r:id="rId10"/>
    <p:sldId id="260" r:id="rId11"/>
    <p:sldId id="261" r:id="rId12"/>
    <p:sldId id="262" r:id="rId13"/>
    <p:sldId id="263" r:id="rId14"/>
    <p:sldId id="264" r:id="rId15"/>
    <p:sldId id="265" r:id="rId16"/>
    <p:sldId id="565" r:id="rId17"/>
    <p:sldId id="266" r:id="rId18"/>
    <p:sldId id="267" r:id="rId19"/>
    <p:sldId id="268" r:id="rId20"/>
    <p:sldId id="307" r:id="rId21"/>
    <p:sldId id="305" r:id="rId22"/>
    <p:sldId id="306" r:id="rId23"/>
    <p:sldId id="308" r:id="rId24"/>
    <p:sldId id="269" r:id="rId25"/>
    <p:sldId id="270" r:id="rId26"/>
    <p:sldId id="271" r:id="rId27"/>
    <p:sldId id="272" r:id="rId28"/>
    <p:sldId id="273" r:id="rId29"/>
    <p:sldId id="274" r:id="rId30"/>
    <p:sldId id="276" r:id="rId31"/>
    <p:sldId id="312" r:id="rId32"/>
    <p:sldId id="313"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566" r:id="rId50"/>
    <p:sldId id="295" r:id="rId51"/>
    <p:sldId id="567" r:id="rId52"/>
    <p:sldId id="296" r:id="rId53"/>
    <p:sldId id="297" r:id="rId54"/>
    <p:sldId id="298" r:id="rId55"/>
    <p:sldId id="568" r:id="rId56"/>
    <p:sldId id="563" r:id="rId57"/>
    <p:sldId id="304" r:id="rId58"/>
  </p:sldIdLst>
  <p:sldSz cx="12192000" cy="6858000"/>
  <p:notesSz cx="6858000" cy="9144000"/>
  <p:embeddedFontLst>
    <p:embeddedFont>
      <p:font typeface="Calibri" panose="020F0502020204030204" pitchFamily="34" charset="0"/>
      <p:regular r:id="rId60"/>
      <p:bold r:id="rId61"/>
      <p:italic r:id="rId62"/>
      <p:boldItalic r:id="rId63"/>
    </p:embeddedFont>
    <p:embeddedFont>
      <p:font typeface="Segoe UI" panose="020B0502040204020203"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40">
          <p15:clr>
            <a:srgbClr val="A4A3A4"/>
          </p15:clr>
        </p15:guide>
        <p15:guide id="2" orient="horz" pos="480">
          <p15:clr>
            <a:srgbClr val="A4A3A4"/>
          </p15:clr>
        </p15:guide>
        <p15:guide id="3" pos="74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2" roundtripDataSignature="AMtx7mh0WumDOERb8IjudHZqnP6WAMvQR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e steiner" initials="" lastIdx="3" clrIdx="0"/>
  <p:cmAuthor id="1" name="Antonia Acosta" initials="" lastIdx="1" clrIdx="1"/>
  <p:cmAuthor id="2" name="Deborah Brommage" initials="" lastIdx="1" clrIdx="2"/>
  <p:cmAuthor id="3" name="Deborah Brommage" initials="DB" lastIdx="5" clrIdx="3">
    <p:extLst>
      <p:ext uri="{19B8F6BF-5375-455C-9EA6-DF929625EA0E}">
        <p15:presenceInfo xmlns:p15="http://schemas.microsoft.com/office/powerpoint/2012/main" userId="S::Deborah.Brommage@kidney.org::014be94b-92fd-4492-8437-ec27c1a5e9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256" autoAdjust="0"/>
  </p:normalViewPr>
  <p:slideViewPr>
    <p:cSldViewPr snapToGrid="0">
      <p:cViewPr varScale="1">
        <p:scale>
          <a:sx n="46" d="100"/>
          <a:sy n="46" d="100"/>
        </p:scale>
        <p:origin x="40" y="216"/>
      </p:cViewPr>
      <p:guideLst>
        <p:guide pos="240"/>
        <p:guide orient="horz" pos="480"/>
        <p:guide pos="74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7.fntdata"/><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2.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5.fntdata"/><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3.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Acid load is a consequence of protein load and is inversely associated with potassium intake.</a:t>
            </a:r>
            <a:endParaRPr dirty="0"/>
          </a:p>
        </p:txBody>
      </p:sp>
      <p:sp>
        <p:nvSpPr>
          <p:cNvPr id="198" name="Google Shape;19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chemeClr val="dk1"/>
                </a:solidFill>
                <a:latin typeface="Calibri"/>
                <a:ea typeface="Calibri"/>
                <a:cs typeface="Calibri"/>
                <a:sym typeface="Calibri"/>
              </a:rPr>
              <a:t>When increasing fruits and vegetable intake to correct acid load please use caution and monitor potassium levels.</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625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Approximately 99% of total body calcium is found in the skeleton and the remainder is present in the extracellular and intracellular spaces. Therefore, serum calcium levels do not reflect the overall body calcium balance and may not be very informative except at extremes.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The maintenance of serum calcium in the normal range in CKD depends on several factors such as bone turnover, mineral regulating hormones, degree of kidney function, use of vitamin D analogues, dialysate calcium concentration and calcium intake especially from supplements.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A careful medical and nutritional history may provide some insight into the adequacy of calcium intake. However, due to the multifactorial causes of altered calcium metabolism in CKD, the establishment of adequate amount of dietary calcium is challenging and depends on the investigation of calcium balance.</a:t>
            </a:r>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cs typeface="Calibri"/>
                <a:sym typeface="Calibri"/>
              </a:rPr>
              <a:t>There is insufficient data to make a recommendation regarding optimal dietary calcium intake in adults on maintenance dialysis or with kidney transplantation (research priority).</a:t>
            </a:r>
            <a:endParaRPr dirty="0"/>
          </a:p>
          <a:p>
            <a:pPr marL="171450" lvl="0" indent="-95250" algn="l" rtl="0">
              <a:spcBef>
                <a:spcPts val="0"/>
              </a:spcBef>
              <a:spcAft>
                <a:spcPts val="0"/>
              </a:spcAft>
              <a:buClr>
                <a:schemeClr val="dk1"/>
              </a:buClr>
              <a:buSzPts val="1200"/>
              <a:buFont typeface="Arial"/>
              <a:buNone/>
            </a:pPr>
            <a:endParaRPr dirty="0"/>
          </a:p>
        </p:txBody>
      </p:sp>
      <p:sp>
        <p:nvSpPr>
          <p:cNvPr id="214" name="Google Shape;2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Despite the small number of patients investigated, three well performed balance studies showed that a dietary calcium intake of approximately 800 to 1,000 mg/d may be adequate to maintain calcium balance in patients CKD stages 3 and 4 who are not receiving active vitamin D analogs, at least at short term. These values are close to the current estimated average requirement (EAR-800-1000 mg/d) and the recommended dietary allowance (RDA- 1000-1200 mg/d) for healthy individuals proposed by the Institute of Medicine (IOM).</a:t>
            </a:r>
            <a:endParaRPr dirty="0"/>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evidence review included three small short-term clinical trials in pre-dialysis CKD patients that investigated the effect of calcium intake in food or supplements on mineral bone biomarkers and on calcium balance:</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In an NRCT, 51 patients in the early stage of CKD (creatinine clearance: 66 to 82 mL/min) were placed in a low protein (40g/d) and low phosphorus (600 mg/d) diet supplemented with or without 0.5 g/d of elemental calcium for 10 days. A decrease in intact parathyroid hormone (</a:t>
            </a:r>
            <a:r>
              <a:rPr lang="en-US" sz="1200" dirty="0" err="1">
                <a:solidFill>
                  <a:schemeClr val="dk1"/>
                </a:solidFill>
                <a:latin typeface="Calibri"/>
                <a:ea typeface="Calibri"/>
                <a:cs typeface="Calibri"/>
                <a:sym typeface="Calibri"/>
              </a:rPr>
              <a:t>iPTH</a:t>
            </a:r>
            <a:r>
              <a:rPr lang="en-US" sz="1200" dirty="0">
                <a:solidFill>
                  <a:schemeClr val="dk1"/>
                </a:solidFill>
                <a:latin typeface="Calibri"/>
                <a:ea typeface="Calibri"/>
                <a:cs typeface="Calibri"/>
                <a:sym typeface="Calibri"/>
              </a:rPr>
              <a:t>) was observed only in the group receiving calcium supplementation and no changes in serum calcium, phosphorus and calcitriol were found in the other groups. (Martinez 1997)</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In a crossover study, six patients with CKD stages 3 and 4 consumed controlled high (2,000 mg/d) and low calcium diets (800 mg/d) for 9 days.  Calcium balance was slightly negative to neutral in both patients and healthy controls on the low calcium diet and more positive in patients than in controls on the high calcium diet. Serum calcium and phosphate concentrations were unchanged and </a:t>
            </a:r>
            <a:r>
              <a:rPr lang="en-US" sz="1200" dirty="0" err="1">
                <a:solidFill>
                  <a:schemeClr val="dk1"/>
                </a:solidFill>
                <a:latin typeface="Calibri"/>
                <a:ea typeface="Calibri"/>
                <a:cs typeface="Calibri"/>
                <a:sym typeface="Calibri"/>
              </a:rPr>
              <a:t>iPTH</a:t>
            </a:r>
            <a:r>
              <a:rPr lang="en-US" sz="1200" dirty="0">
                <a:solidFill>
                  <a:schemeClr val="dk1"/>
                </a:solidFill>
                <a:latin typeface="Calibri"/>
                <a:ea typeface="Calibri"/>
                <a:cs typeface="Calibri"/>
                <a:sym typeface="Calibri"/>
              </a:rPr>
              <a:t> and 1,25-dihydroxivitamin D decreased in the high calcium diet. (Spiegel 2012)</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In a 3-week randomized cross-over balance study, eight patients with CKD stages 3 and 4 were randomized to a controlled calcium intake of 2457 mg/day (1,500 mg of elemental calcium from calcium carbonate used as phosphate binder + 957 mg/day of dietary calcium) versus placebo (957 mg/day of dietary calcium). The calcium balance was neutral in the placebo and positive in the calcium carbonate groups (508 vs. 61 mg/d, respectively, p=0.002). Serum calcium, phosphate and </a:t>
            </a:r>
            <a:r>
              <a:rPr lang="en-US" sz="1200" dirty="0" err="1">
                <a:solidFill>
                  <a:schemeClr val="dk1"/>
                </a:solidFill>
                <a:latin typeface="Calibri"/>
                <a:ea typeface="Calibri"/>
                <a:cs typeface="Calibri"/>
                <a:sym typeface="Calibri"/>
              </a:rPr>
              <a:t>iPTH</a:t>
            </a:r>
            <a:r>
              <a:rPr lang="en-US" sz="1200" dirty="0">
                <a:solidFill>
                  <a:schemeClr val="dk1"/>
                </a:solidFill>
                <a:latin typeface="Calibri"/>
                <a:ea typeface="Calibri"/>
                <a:cs typeface="Calibri"/>
                <a:sym typeface="Calibri"/>
              </a:rPr>
              <a:t> concentrations were unchanged in both groups. (Hill 2013)</a:t>
            </a:r>
            <a:endParaRPr dirty="0"/>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221" name="Google Shape;22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In maintenance dialysis patients, calcium balance is more complex. In addition to dietary calcium load and use of vitamin D analogues, calcium concentration in the dialysate and mode of dialysis also determine the mass balance of calcium. </a:t>
            </a:r>
          </a:p>
          <a:p>
            <a:pPr>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Studies using mathematical modeling have shown a positive calcium balance mass in patients receiving MHD. According to estimates and assumptions made, extracellular fluid calcium levels increased with an elemental daily calcium intake &gt; 1.5 g and were numerically more positive when patients are given active vitamin D analogues. </a:t>
            </a:r>
          </a:p>
          <a:p>
            <a:pPr>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The excess of extracellular calcium is deposited in either osseous or extraosseous sites.</a:t>
            </a:r>
          </a:p>
          <a:p>
            <a:pPr>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The extensive soft tissue calcification highly prevalent in MHD patients suggests that extraosseous sites seem to be the repository for this calcium.</a:t>
            </a:r>
          </a:p>
          <a:p>
            <a:endParaRPr lang="en-US" sz="1200" b="0" i="0" u="none" strike="noStrike" cap="none" dirty="0">
              <a:solidFill>
                <a:schemeClr val="dk1"/>
              </a:solidFill>
              <a:effectLst/>
              <a:latin typeface="Arial"/>
              <a:ea typeface="Arial"/>
              <a:cs typeface="Arial"/>
              <a:sym typeface="Arial"/>
            </a:endParaRPr>
          </a:p>
          <a:p>
            <a:pPr marL="400050" indent="-171450">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Although calcium balance studies are demanding, they are essential to provide data to make conclusive recommendation for calcium intake from diet or supplements for patients receiving maintenance dialysis.</a:t>
            </a:r>
          </a:p>
          <a:p>
            <a:pPr marL="400050" indent="-171450">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Notably in KDIGO (CKD-MBD) 2009 and 2017, there are no recommendations for calcium intake for patients receiving maintenance dialysis or with a kidney transplant.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3133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Factors affecting calcium include medication sources and the effect of vitamin D on calcium absorption.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7575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effectLst/>
                <a:latin typeface="Arial"/>
                <a:ea typeface="Arial"/>
                <a:cs typeface="Arial"/>
                <a:sym typeface="Arial"/>
              </a:rPr>
              <a:t>In HD studies, extracellular fluid calcium levels increased with an elemental daily calcium intake &gt; 1.5 g and were numerically more positive when patients are given active vitamin D analogues.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err="1">
                <a:solidFill>
                  <a:schemeClr val="dk1"/>
                </a:solidFill>
                <a:effectLst/>
                <a:latin typeface="Arial"/>
                <a:ea typeface="Arial"/>
                <a:cs typeface="Arial"/>
                <a:sym typeface="Arial"/>
              </a:rPr>
              <a:t>Calcimimetics</a:t>
            </a:r>
            <a:r>
              <a:rPr lang="en-US" sz="1200" b="0" i="0" u="none" strike="noStrike" cap="none" dirty="0">
                <a:solidFill>
                  <a:schemeClr val="dk1"/>
                </a:solidFill>
                <a:effectLst/>
                <a:latin typeface="Arial"/>
                <a:ea typeface="Arial"/>
                <a:cs typeface="Arial"/>
                <a:sym typeface="Arial"/>
              </a:rPr>
              <a:t> decrease the set-point for calcium homeostasis. This enables decrease in serum PTH and calcium levels.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5341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all dietary sources of calcium, naturally occurring and fortified foods.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3399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Chapter Chair: Juan Jesus Carrero, Pharm, PhD</a:t>
            </a:r>
            <a:endParaRPr/>
          </a:p>
          <a:p>
            <a:pPr marL="0" lvl="0" indent="0" algn="l" rtl="0">
              <a:spcBef>
                <a:spcPts val="0"/>
              </a:spcBef>
              <a:spcAft>
                <a:spcPts val="0"/>
              </a:spcAft>
              <a:buNone/>
            </a:pPr>
            <a:r>
              <a:rPr lang="en-US"/>
              <a:t>Chapter Committee:</a:t>
            </a:r>
            <a:endParaRPr/>
          </a:p>
          <a:p>
            <a:pPr marL="0" lvl="0" indent="0" algn="l" rtl="0">
              <a:spcBef>
                <a:spcPts val="0"/>
              </a:spcBef>
              <a:spcAft>
                <a:spcPts val="0"/>
              </a:spcAft>
              <a:buNone/>
            </a:pPr>
            <a:r>
              <a:rPr lang="en-US"/>
              <a:t>Katrina Campbell, RD, PhD</a:t>
            </a:r>
            <a:endParaRPr/>
          </a:p>
          <a:p>
            <a:pPr marL="0" lvl="0" indent="0" algn="l" rtl="0">
              <a:spcBef>
                <a:spcPts val="0"/>
              </a:spcBef>
              <a:spcAft>
                <a:spcPts val="0"/>
              </a:spcAft>
              <a:buNone/>
            </a:pPr>
            <a:r>
              <a:rPr lang="en-US"/>
              <a:t>George Kaysen, MD, PhD</a:t>
            </a:r>
            <a:endParaRPr/>
          </a:p>
          <a:p>
            <a:pPr marL="0" lvl="0" indent="0" algn="l" rtl="0">
              <a:spcBef>
                <a:spcPts val="0"/>
              </a:spcBef>
              <a:spcAft>
                <a:spcPts val="0"/>
              </a:spcAft>
              <a:buNone/>
            </a:pPr>
            <a:r>
              <a:rPr lang="en-US"/>
              <a:t>Allon Friedman, MD, PhD</a:t>
            </a:r>
            <a:endParaRPr/>
          </a:p>
          <a:p>
            <a:pPr marL="0" lvl="0" indent="0" algn="l" rtl="0">
              <a:spcBef>
                <a:spcPts val="0"/>
              </a:spcBef>
              <a:spcAft>
                <a:spcPts val="0"/>
              </a:spcAft>
              <a:buNone/>
            </a:pPr>
            <a:r>
              <a:rPr lang="en-US"/>
              <a:t>Lilian Cuppari, RD, PhD</a:t>
            </a:r>
            <a:endParaRPr/>
          </a:p>
          <a:p>
            <a:pPr marL="0" lvl="0" indent="0" algn="l" rtl="0">
              <a:spcBef>
                <a:spcPts val="0"/>
              </a:spcBef>
              <a:spcAft>
                <a:spcPts val="0"/>
              </a:spcAft>
              <a:buNone/>
            </a:pPr>
            <a:endParaRPr/>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Dietary phosphorus recommendations.</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1. Because of difficulties of persons with CKD to clear excess phosphorus, additional means of serum phosphate control</a:t>
            </a:r>
            <a:r>
              <a:rPr lang="en-US" sz="1200" b="0" i="0" u="none" strike="noStrike" dirty="0">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is</a:t>
            </a:r>
            <a:r>
              <a:rPr lang="en-US" sz="1200" b="0" i="0" u="none" strike="noStrike" dirty="0">
                <a:solidFill>
                  <a:schemeClr val="dk1"/>
                </a:solidFill>
                <a:latin typeface="Calibri"/>
                <a:ea typeface="Calibri"/>
                <a:cs typeface="Calibri"/>
                <a:sym typeface="Calibri"/>
              </a:rPr>
              <a:t> necessary to avoid hyperphosphatemia, which could lead to bone and mineral metabolism disorders of CKD.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2. How much should dietary phosphorus be restricted in adult patients with CKD is not well established. </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Traditionally, CKD-specific recommendations suggest maintaining phosphorus intake between 800-1000 mg/day in patients with CKD stages 3-5D in order to maintain serum phosphate in the normal range.</a:t>
            </a:r>
            <a:endParaRPr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b="0" i="0" u="none" strike="noStrike" dirty="0">
                <a:solidFill>
                  <a:schemeClr val="dk1"/>
                </a:solidFill>
                <a:latin typeface="Calibri"/>
                <a:ea typeface="Calibri"/>
                <a:cs typeface="Calibri"/>
                <a:sym typeface="Calibri"/>
              </a:rPr>
              <a:t>Dietary phosphorus intake range is higher than current recommended dietary allowance for phosphorus in the adult general population (700 mg/d). </a:t>
            </a:r>
            <a:r>
              <a:rPr lang="en-US" sz="1800" dirty="0">
                <a:effectLst/>
                <a:latin typeface="Segoe UI" panose="020B0502040204020203" pitchFamily="34" charset="0"/>
              </a:rPr>
              <a:t>RDA is most likely exceeded due to increased use of P04 additives.</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Factors other than intestinal phosphorus absorption (namely exchange with bone and excretion by the kidneys in patients with residual renal function) may be major determinants of serum phosphate levels. </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Therefore, the guideline does not suggest specific dietary phosphate ranges, and instead emphasizes the need to individualize treatments based on patient needs and clinical judgment, taking into consideration natural sources of organic phosphorus (animal vs. vegetal protein-based dietary phosphorus), or the use of phosphorus additives in processed foods.</a:t>
            </a:r>
            <a:endParaRPr dirty="0"/>
          </a:p>
        </p:txBody>
      </p:sp>
      <p:sp>
        <p:nvSpPr>
          <p:cNvPr id="238" name="Google Shape;23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Dietary Phosphorus restriction  lowers serum phosphate</a:t>
            </a:r>
            <a:endParaRPr dirty="0"/>
          </a:p>
          <a:p>
            <a:pPr marL="0" lvl="0" indent="0" algn="l" rtl="0">
              <a:spcBef>
                <a:spcPts val="0"/>
              </a:spcBef>
              <a:spcAft>
                <a:spcPts val="0"/>
              </a:spcAft>
              <a:buNone/>
            </a:pPr>
            <a:r>
              <a:rPr lang="en-US" b="1" dirty="0"/>
              <a:t>In non-Dialysis CKD</a:t>
            </a:r>
            <a:endParaRPr dirty="0"/>
          </a:p>
          <a:p>
            <a:pPr marL="228600" lvl="0" indent="-228600" algn="l" rtl="0">
              <a:spcBef>
                <a:spcPts val="0"/>
              </a:spcBef>
              <a:spcAft>
                <a:spcPts val="0"/>
              </a:spcAft>
              <a:buClr>
                <a:schemeClr val="dk1"/>
              </a:buClr>
              <a:buSzPts val="1200"/>
              <a:buFont typeface="Calibri"/>
              <a:buAutoNum type="arabicPeriod"/>
            </a:pPr>
            <a:r>
              <a:rPr lang="en-US" sz="1200" b="0" i="1" u="none" strike="noStrike" dirty="0">
                <a:solidFill>
                  <a:schemeClr val="dk1"/>
                </a:solidFill>
                <a:latin typeface="Calibri"/>
                <a:ea typeface="Calibri"/>
                <a:cs typeface="Calibri"/>
                <a:sym typeface="Calibri"/>
              </a:rPr>
              <a:t>Phosphate restriction regimes: </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b="0" i="0" u="none" strike="noStrike" dirty="0">
                <a:solidFill>
                  <a:schemeClr val="dk1"/>
                </a:solidFill>
                <a:latin typeface="Calibri"/>
                <a:ea typeface="Calibri"/>
                <a:cs typeface="Calibri"/>
                <a:sym typeface="Calibri"/>
              </a:rPr>
              <a:t>Two RCTs examined the effects of reduced dietary phosphorus in patients with CKD not undergoing dialysis. (</a:t>
            </a:r>
            <a:r>
              <a:rPr lang="en-US" sz="1200" dirty="0">
                <a:solidFill>
                  <a:schemeClr val="dk1"/>
                </a:solidFill>
                <a:latin typeface="Arial"/>
                <a:ea typeface="Arial"/>
                <a:cs typeface="Arial"/>
                <a:sym typeface="Arial"/>
              </a:rPr>
              <a:t>Williams 1991; Martinez 1997)</a:t>
            </a:r>
            <a:endParaRPr dirty="0"/>
          </a:p>
          <a:p>
            <a:pPr marL="228600" lvl="0" indent="-22860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These studies evaluated the effect of a low phosphorus diet alone or in combination with a low protein diet</a:t>
            </a:r>
            <a:endParaRPr dirty="0"/>
          </a:p>
          <a:p>
            <a:pPr marL="228600" lvl="0" indent="-22860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These studies observed significant reductions in serum phosphate, and urinary phosphorus excretion post-intervention. </a:t>
            </a:r>
            <a:endParaRPr dirty="0"/>
          </a:p>
          <a:p>
            <a:pPr marL="0" lvl="0" indent="0" algn="l" rtl="0">
              <a:spcBef>
                <a:spcPts val="0"/>
              </a:spcBef>
              <a:spcAft>
                <a:spcPts val="0"/>
              </a:spcAft>
              <a:buClr>
                <a:schemeClr val="dk1"/>
              </a:buClr>
              <a:buSzPts val="1200"/>
              <a:buFont typeface="Arial"/>
              <a:buNone/>
            </a:pPr>
            <a:endParaRPr sz="1200" b="0" i="0" u="none" strike="noStrike"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Arial"/>
              <a:buAutoNum type="arabicPeriod" startAt="2"/>
            </a:pPr>
            <a:r>
              <a:rPr lang="en-US" sz="1200" b="0" i="1" u="none" strike="noStrike" dirty="0">
                <a:solidFill>
                  <a:schemeClr val="dk1"/>
                </a:solidFill>
                <a:latin typeface="Calibri"/>
                <a:ea typeface="Calibri"/>
                <a:cs typeface="Calibri"/>
                <a:sym typeface="Calibri"/>
              </a:rPr>
              <a:t>Protein restriction regimens: </a:t>
            </a:r>
            <a:endParaRPr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b="0" i="0" u="none" strike="noStrike" dirty="0">
                <a:solidFill>
                  <a:schemeClr val="dk1"/>
                </a:solidFill>
                <a:latin typeface="Calibri"/>
                <a:ea typeface="Calibri"/>
                <a:cs typeface="Calibri"/>
                <a:sym typeface="Calibri"/>
              </a:rPr>
              <a:t>Five RCTs in CKD patients not undergoing dialysis stages 4-5 evaluated the effect of a low protein diet (LPD) or a VLPD supplemented with keto-analogs on serum phosphate levels. (</a:t>
            </a:r>
            <a:r>
              <a:rPr lang="en-US" sz="1200" dirty="0" err="1">
                <a:solidFill>
                  <a:schemeClr val="dk1"/>
                </a:solidFill>
                <a:latin typeface="Arial"/>
                <a:ea typeface="Arial"/>
                <a:cs typeface="Arial"/>
                <a:sym typeface="Arial"/>
              </a:rPr>
              <a:t>Feiten</a:t>
            </a:r>
            <a:r>
              <a:rPr lang="en-US" sz="1200" dirty="0">
                <a:solidFill>
                  <a:schemeClr val="dk1"/>
                </a:solidFill>
                <a:latin typeface="Arial"/>
                <a:ea typeface="Arial"/>
                <a:cs typeface="Arial"/>
                <a:sym typeface="Arial"/>
              </a:rPr>
              <a:t> 2005; </a:t>
            </a:r>
            <a:r>
              <a:rPr lang="en-US" sz="1200" dirty="0" err="1">
                <a:solidFill>
                  <a:schemeClr val="dk1"/>
                </a:solidFill>
                <a:latin typeface="Arial"/>
                <a:ea typeface="Arial"/>
                <a:cs typeface="Arial"/>
                <a:sym typeface="Arial"/>
              </a:rPr>
              <a:t>Garneata</a:t>
            </a:r>
            <a:r>
              <a:rPr lang="en-US" sz="1200" dirty="0">
                <a:solidFill>
                  <a:schemeClr val="dk1"/>
                </a:solidFill>
                <a:latin typeface="Arial"/>
                <a:ea typeface="Arial"/>
                <a:cs typeface="Arial"/>
                <a:sym typeface="Arial"/>
              </a:rPr>
              <a:t>  2016; </a:t>
            </a:r>
            <a:r>
              <a:rPr lang="en-US" sz="1200" dirty="0" err="1">
                <a:solidFill>
                  <a:schemeClr val="dk1"/>
                </a:solidFill>
                <a:latin typeface="Arial"/>
                <a:ea typeface="Arial"/>
                <a:cs typeface="Arial"/>
                <a:sym typeface="Arial"/>
              </a:rPr>
              <a:t>Malvy</a:t>
            </a:r>
            <a:r>
              <a:rPr lang="en-US" sz="1200" dirty="0">
                <a:solidFill>
                  <a:schemeClr val="dk1"/>
                </a:solidFill>
                <a:latin typeface="Arial"/>
                <a:ea typeface="Arial"/>
                <a:cs typeface="Arial"/>
                <a:sym typeface="Arial"/>
              </a:rPr>
              <a:t> 1999; </a:t>
            </a:r>
            <a:r>
              <a:rPr lang="en-US" sz="1200" dirty="0" err="1">
                <a:solidFill>
                  <a:schemeClr val="dk1"/>
                </a:solidFill>
                <a:latin typeface="Arial"/>
                <a:ea typeface="Arial"/>
                <a:cs typeface="Arial"/>
                <a:sym typeface="Arial"/>
              </a:rPr>
              <a:t>Mircescu</a:t>
            </a:r>
            <a:r>
              <a:rPr lang="en-US" sz="1200" dirty="0">
                <a:solidFill>
                  <a:schemeClr val="dk1"/>
                </a:solidFill>
                <a:latin typeface="Arial"/>
                <a:ea typeface="Arial"/>
                <a:cs typeface="Arial"/>
                <a:sym typeface="Arial"/>
              </a:rPr>
              <a:t> 2007; Rosman 1989)</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All five studies reported statistically significant or borderline-significant reductions in serum phosphate levels at the end of intervention. </a:t>
            </a:r>
            <a:endParaRPr dirty="0"/>
          </a:p>
          <a:p>
            <a:pPr marL="171450" lvl="0" indent="-95250" algn="l" rtl="0">
              <a:spcBef>
                <a:spcPts val="0"/>
              </a:spcBef>
              <a:spcAft>
                <a:spcPts val="0"/>
              </a:spcAft>
              <a:buClr>
                <a:schemeClr val="dk1"/>
              </a:buClr>
              <a:buSzPts val="1200"/>
              <a:buFont typeface="Arial"/>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i="0" u="none" strike="noStrike" dirty="0">
                <a:solidFill>
                  <a:schemeClr val="dk1"/>
                </a:solidFill>
                <a:latin typeface="Calibri"/>
                <a:ea typeface="Calibri"/>
                <a:cs typeface="Calibri"/>
                <a:sym typeface="Calibri"/>
              </a:rPr>
              <a:t>In maintenance hemodialysis</a:t>
            </a:r>
            <a:endParaRPr dirty="0"/>
          </a:p>
          <a:p>
            <a:pPr marL="0" lvl="0" indent="0" algn="l" rtl="0">
              <a:spcBef>
                <a:spcPts val="0"/>
              </a:spcBef>
              <a:spcAft>
                <a:spcPts val="0"/>
              </a:spcAft>
              <a:buNone/>
            </a:pPr>
            <a:r>
              <a:rPr lang="en-US" sz="1200" b="0" i="1" u="none" strike="noStrike" dirty="0">
                <a:solidFill>
                  <a:schemeClr val="dk1"/>
                </a:solidFill>
                <a:latin typeface="Calibri"/>
                <a:ea typeface="Calibri"/>
                <a:cs typeface="Calibri"/>
                <a:sym typeface="Calibri"/>
              </a:rPr>
              <a:t>Phosphate restriction regimes: </a:t>
            </a:r>
            <a:endParaRPr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b="0" i="0" u="none" strike="noStrike" dirty="0">
                <a:solidFill>
                  <a:schemeClr val="dk1"/>
                </a:solidFill>
                <a:latin typeface="Calibri"/>
                <a:ea typeface="Calibri"/>
                <a:cs typeface="Calibri"/>
                <a:sym typeface="Calibri"/>
              </a:rPr>
              <a:t>Two RCTs10,379 examined the effects of limiting dietary phosphorus in patients with CKD undergoing MHD. (</a:t>
            </a:r>
            <a:r>
              <a:rPr lang="en-US" sz="1200" dirty="0">
                <a:solidFill>
                  <a:schemeClr val="dk1"/>
                </a:solidFill>
                <a:latin typeface="Arial"/>
                <a:ea typeface="Arial"/>
                <a:cs typeface="Arial"/>
                <a:sym typeface="Arial"/>
              </a:rPr>
              <a:t>Lou 2012; Sullivan 2009)</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Lou et al tested the effect of 3-month intensified dietary counseling in order to achieve 800 – 900 mg/d of dietary phosphorus and observed a greater decrease in serum phosphate concentration compared to standard care. </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Sullivan et al tested the effect of patient education on identifying foods with phosphorus additives and observed, compared to standard care, a significant reduction in serum phosphate levels after 3 months. </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No studies were identified that included PD patients. </a:t>
            </a:r>
            <a:endParaRPr dirty="0"/>
          </a:p>
        </p:txBody>
      </p:sp>
      <p:sp>
        <p:nvSpPr>
          <p:cNvPr id="246" name="Google Shape;24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1" i="1" u="none" strike="noStrike" kern="1200" cap="none" baseline="0" dirty="0">
                <a:solidFill>
                  <a:schemeClr val="tx1"/>
                </a:solidFill>
                <a:latin typeface="Arial"/>
                <a:ea typeface="Arial"/>
                <a:cs typeface="Arial"/>
                <a:sym typeface="Arial"/>
              </a:rPr>
              <a:t>Dietary Phosphorus and CKD Progression </a:t>
            </a:r>
            <a:endParaRPr lang="en-US" sz="1200" b="1" i="0" u="none" strike="noStrike" kern="1200" cap="none" baseline="0" dirty="0">
              <a:solidFill>
                <a:schemeClr val="tx1"/>
              </a:solidFill>
              <a:latin typeface="Arial"/>
              <a:ea typeface="Arial"/>
              <a:cs typeface="Arial"/>
              <a:sym typeface="Arial"/>
            </a:endParaRPr>
          </a:p>
          <a:p>
            <a:r>
              <a:rPr lang="en-US" sz="1200" b="0" i="0" u="none" strike="noStrike" kern="1200" cap="none" baseline="0" dirty="0">
                <a:solidFill>
                  <a:schemeClr val="tx1"/>
                </a:solidFill>
                <a:latin typeface="Arial"/>
                <a:ea typeface="Arial"/>
                <a:cs typeface="Arial"/>
                <a:sym typeface="Arial"/>
              </a:rPr>
              <a:t>Three observational studies evaluated the effects of dietary phosphate restriction on CKD progression. Results were mixed and evidence was limited. </a:t>
            </a:r>
          </a:p>
          <a:p>
            <a:pPr marL="171450" indent="-171450">
              <a:buFont typeface="Arial" panose="020B0604020202020204" pitchFamily="34" charset="0"/>
              <a:buChar char="•"/>
            </a:pPr>
            <a:r>
              <a:rPr lang="en-US" sz="1200" b="0" i="0" u="none" strike="noStrike" kern="1200" cap="none" baseline="0" dirty="0">
                <a:solidFill>
                  <a:schemeClr val="tx1"/>
                </a:solidFill>
                <a:latin typeface="Arial"/>
                <a:ea typeface="Arial"/>
                <a:cs typeface="Arial"/>
                <a:sym typeface="Arial"/>
              </a:rPr>
              <a:t>Williams et al, studied impact of a dietary phosphorus restriction (alone or in combination with protein restriction) on creatinine clearance among 90 CKD patients of unreported etiology or CKD stage over a median intervention time of 19 months. Compared to routine care, dietary protein and phosphate restriction or phosphate restriction only did not show any significant difference in the mean rate of fall of creatinine clearance.  (Williams 1991)</a:t>
            </a:r>
          </a:p>
          <a:p>
            <a:pPr marL="171450" indent="-171450">
              <a:buFont typeface="Arial" panose="020B0604020202020204" pitchFamily="34" charset="0"/>
              <a:buChar char="•"/>
            </a:pPr>
            <a:r>
              <a:rPr lang="en-US" sz="1200" b="0" i="0" u="none" strike="noStrike" kern="1200" cap="none" baseline="0" dirty="0">
                <a:solidFill>
                  <a:schemeClr val="tx1"/>
                </a:solidFill>
                <a:latin typeface="Arial"/>
                <a:ea typeface="Arial"/>
                <a:cs typeface="Arial"/>
                <a:sym typeface="Arial"/>
              </a:rPr>
              <a:t>In an observational analysis from the Modification of Diet in Renal Disease (MDRD) study, greater 24-hr urinary phosphate excretion (taken in this study as an estimate of dietary phosphorus intake) was not associated with the future risk of ESRD. Note that in this study baseline phosphate levels were well controlled and normal on average, which may not be the case of real-world settings. (</a:t>
            </a:r>
            <a:r>
              <a:rPr lang="en-US" sz="1200" b="0" i="0" u="none" strike="noStrike" kern="1200" cap="none" baseline="0" dirty="0" err="1">
                <a:solidFill>
                  <a:schemeClr val="tx1"/>
                </a:solidFill>
                <a:latin typeface="Arial"/>
                <a:ea typeface="Arial"/>
                <a:cs typeface="Arial"/>
                <a:sym typeface="Arial"/>
              </a:rPr>
              <a:t>Selamet</a:t>
            </a:r>
            <a:r>
              <a:rPr lang="en-US" sz="1200" b="0" i="0" u="none" strike="noStrike" kern="1200" cap="none" baseline="0" dirty="0">
                <a:solidFill>
                  <a:schemeClr val="tx1"/>
                </a:solidFill>
                <a:latin typeface="Arial"/>
                <a:ea typeface="Arial"/>
                <a:cs typeface="Arial"/>
                <a:sym typeface="Arial"/>
              </a:rPr>
              <a:t> 2016)</a:t>
            </a:r>
          </a:p>
          <a:p>
            <a:pPr marL="171450" indent="-171450">
              <a:buFont typeface="Arial" panose="020B0604020202020204" pitchFamily="34" charset="0"/>
              <a:buChar char="•"/>
            </a:pPr>
            <a:r>
              <a:rPr lang="en-US" sz="1200" b="0" i="0" u="none" strike="noStrike" kern="1200" cap="none" baseline="0" dirty="0">
                <a:solidFill>
                  <a:schemeClr val="tx1"/>
                </a:solidFill>
                <a:latin typeface="Arial"/>
                <a:ea typeface="Arial"/>
                <a:cs typeface="Arial"/>
                <a:sym typeface="Arial"/>
              </a:rPr>
              <a:t>A small retrospective observational analysis from Japan including CKD stages 2-5 patients observed that higher phosphorus excretion per creatinine clearance was associated with a higher 3-year risk of CKD progression (defined as the composite of ESKD or 50 % reduction of eGFR). (Kawasaki 2015)</a:t>
            </a:r>
            <a:endParaRPr lang="en-US" sz="1200" b="0" i="0" u="none" strike="noStrike" kern="1200" cap="none" dirty="0">
              <a:solidFill>
                <a:schemeClr val="tx1"/>
              </a:solidFill>
              <a:effectLst/>
              <a:latin typeface="Graphik Regular" panose="020B0503030202060203" pitchFamily="34" charset="0"/>
              <a:ea typeface="Arial"/>
              <a:cs typeface="Arial"/>
              <a:sym typeface="Arial"/>
            </a:endParaRPr>
          </a:p>
          <a:p>
            <a:pPr marL="0" lvl="0" indent="0" algn="l" rtl="0">
              <a:spcBef>
                <a:spcPts val="0"/>
              </a:spcBef>
              <a:spcAft>
                <a:spcPts val="0"/>
              </a:spcAft>
              <a:buClr>
                <a:schemeClr val="dk1"/>
              </a:buClr>
              <a:buSzPts val="1200"/>
              <a:buFont typeface="Arial"/>
              <a:buNone/>
            </a:pPr>
            <a:endParaRPr dirty="0"/>
          </a:p>
        </p:txBody>
      </p:sp>
      <p:sp>
        <p:nvSpPr>
          <p:cNvPr id="254" name="Google Shape;25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Dietary Phosphorus Restriction and Mortality</a:t>
            </a:r>
          </a:p>
          <a:p>
            <a:r>
              <a:rPr lang="en-US" sz="1200" b="0" i="0" u="none" strike="noStrike" kern="1200" cap="none" baseline="0" dirty="0">
                <a:solidFill>
                  <a:schemeClr val="tx1"/>
                </a:solidFill>
                <a:latin typeface="Arial"/>
                <a:ea typeface="Arial"/>
                <a:cs typeface="Arial"/>
                <a:sym typeface="Arial"/>
              </a:rPr>
              <a:t>In observational studies involving CKD patients, the associations of dietary phosphorus intake on mortality are mixed, impacted by residual confounding and probably pointing to a null association.</a:t>
            </a:r>
          </a:p>
          <a:p>
            <a:endParaRPr lang="en-US" b="1" dirty="0"/>
          </a:p>
          <a:p>
            <a:r>
              <a:rPr lang="en-US" b="1" dirty="0"/>
              <a:t>1.  In non-dialysis CKD patients</a:t>
            </a:r>
          </a:p>
          <a:p>
            <a:r>
              <a:rPr lang="en-US" sz="1200" b="0" i="0" u="none" strike="noStrike" kern="1200" cap="none" baseline="0" dirty="0">
                <a:solidFill>
                  <a:schemeClr val="tx1"/>
                </a:solidFill>
                <a:latin typeface="Arial"/>
                <a:ea typeface="Arial"/>
                <a:cs typeface="Arial"/>
                <a:sym typeface="Arial"/>
              </a:rPr>
              <a:t>Three studies evaluated the cross-sectional association between measures of dietary phosphorus and mortality in individuals with non-dialysis CKD.</a:t>
            </a:r>
          </a:p>
          <a:p>
            <a:pPr marL="171450" indent="-171450">
              <a:buFont typeface="Arial" panose="020B0604020202020204" pitchFamily="34" charset="0"/>
              <a:buChar char="•"/>
            </a:pPr>
            <a:r>
              <a:rPr lang="en-US" sz="1200" b="0" i="0" u="none" strike="noStrike" kern="1200" cap="none" baseline="0" dirty="0">
                <a:solidFill>
                  <a:schemeClr val="tx1"/>
                </a:solidFill>
                <a:latin typeface="Arial"/>
                <a:ea typeface="Arial"/>
                <a:cs typeface="Arial"/>
                <a:sym typeface="Arial"/>
              </a:rPr>
              <a:t>Murtaugh et al. evaluated the association between 24-h dietary recall estimation of phosphorus intake in participants with eGFR&lt;60 ml/min/1.73m2 from the community-based U.S survey National Health and Nutrition Examination Survey III and observed no association between dietary phosphorus and mortality. (Murtaugh 2012)</a:t>
            </a:r>
          </a:p>
          <a:p>
            <a:pPr marL="171450" indent="-171450">
              <a:buFont typeface="Arial" panose="020B0604020202020204" pitchFamily="34" charset="0"/>
              <a:buChar char="•"/>
            </a:pPr>
            <a:r>
              <a:rPr lang="en-US" sz="1200" b="0" i="0" u="none" strike="noStrike" kern="1200" cap="none" baseline="0" dirty="0">
                <a:solidFill>
                  <a:schemeClr val="tx1"/>
                </a:solidFill>
                <a:latin typeface="Arial"/>
                <a:ea typeface="Arial"/>
                <a:cs typeface="Arial"/>
                <a:sym typeface="Arial"/>
              </a:rPr>
              <a:t>Palomino et al. examined myocardial infarction patients from the Heart and Soul Study, the majority of which with normal kidney function, and observed no association between higher urinary phosphorus excretion and mortality but noted an association with CVD-related mortality (P-trend across </a:t>
            </a:r>
            <a:r>
              <a:rPr lang="en-US" sz="1200" b="0" i="0" u="none" strike="noStrike" kern="1200" cap="none" baseline="0" dirty="0" err="1">
                <a:solidFill>
                  <a:schemeClr val="tx1"/>
                </a:solidFill>
                <a:latin typeface="Arial"/>
                <a:ea typeface="Arial"/>
                <a:cs typeface="Arial"/>
                <a:sym typeface="Arial"/>
              </a:rPr>
              <a:t>tertiles</a:t>
            </a:r>
            <a:r>
              <a:rPr lang="en-US" sz="1200" b="0" i="0" u="none" strike="noStrike" kern="1200" cap="none" baseline="0" dirty="0">
                <a:solidFill>
                  <a:schemeClr val="tx1"/>
                </a:solidFill>
                <a:latin typeface="Arial"/>
                <a:ea typeface="Arial"/>
                <a:cs typeface="Arial"/>
                <a:sym typeface="Arial"/>
              </a:rPr>
              <a:t> =0.02). (Palomino 2013)</a:t>
            </a:r>
          </a:p>
          <a:p>
            <a:pPr marL="171450" indent="-171450">
              <a:buFont typeface="Arial" panose="020B0604020202020204" pitchFamily="34" charset="0"/>
              <a:buChar char="•"/>
            </a:pPr>
            <a:r>
              <a:rPr lang="en-US" sz="1200" b="0" i="0" u="none" strike="noStrike" kern="1200" cap="none" baseline="0" dirty="0" err="1">
                <a:solidFill>
                  <a:schemeClr val="tx1"/>
                </a:solidFill>
                <a:latin typeface="Arial"/>
                <a:ea typeface="Arial"/>
                <a:cs typeface="Arial"/>
                <a:sym typeface="Arial"/>
              </a:rPr>
              <a:t>Selamet</a:t>
            </a:r>
            <a:r>
              <a:rPr lang="en-US" sz="1200" b="0" i="0" u="none" strike="noStrike" kern="1200" cap="none" baseline="0" dirty="0">
                <a:solidFill>
                  <a:schemeClr val="tx1"/>
                </a:solidFill>
                <a:latin typeface="Arial"/>
                <a:ea typeface="Arial"/>
                <a:cs typeface="Arial"/>
                <a:sym typeface="Arial"/>
              </a:rPr>
              <a:t> et al. involved nephrology referred patients with CKD from the MDRD study and failed to observe an association between 24-hr urinary phosphorus excretion and mortality. (</a:t>
            </a:r>
            <a:r>
              <a:rPr lang="en-US" sz="1200" b="0" i="0" u="none" strike="noStrike" kern="1200" cap="none" baseline="0" dirty="0" err="1">
                <a:solidFill>
                  <a:schemeClr val="tx1"/>
                </a:solidFill>
                <a:latin typeface="Arial"/>
                <a:ea typeface="Arial"/>
                <a:cs typeface="Arial"/>
                <a:sym typeface="Arial"/>
              </a:rPr>
              <a:t>Selamet</a:t>
            </a:r>
            <a:r>
              <a:rPr lang="en-US" sz="1200" b="0" i="0" u="none" strike="noStrike" kern="1200" cap="none" baseline="0" dirty="0">
                <a:solidFill>
                  <a:schemeClr val="tx1"/>
                </a:solidFill>
                <a:latin typeface="Arial"/>
                <a:ea typeface="Arial"/>
                <a:cs typeface="Arial"/>
                <a:sym typeface="Arial"/>
              </a:rPr>
              <a:t> 2016)</a:t>
            </a:r>
            <a:endParaRPr lang="en-US" dirty="0"/>
          </a:p>
          <a:p>
            <a:endParaRPr lang="en-US" dirty="0"/>
          </a:p>
          <a:p>
            <a:pPr marL="228600" indent="-228600">
              <a:buAutoNum type="arabicPeriod" startAt="2"/>
            </a:pPr>
            <a:r>
              <a:rPr lang="en-US" b="1" dirty="0"/>
              <a:t>In dialysis patients</a:t>
            </a:r>
          </a:p>
          <a:p>
            <a:pPr marL="171450" indent="-171450">
              <a:buFont typeface="Arial" panose="020B0604020202020204" pitchFamily="34" charset="0"/>
              <a:buChar char="•"/>
            </a:pPr>
            <a:r>
              <a:rPr lang="en-US" sz="1200" b="0" i="0" u="none" strike="noStrike" kern="1200" cap="none" baseline="0" dirty="0">
                <a:solidFill>
                  <a:schemeClr val="tx1"/>
                </a:solidFill>
                <a:latin typeface="Arial"/>
                <a:ea typeface="Arial"/>
                <a:cs typeface="Arial"/>
                <a:sym typeface="Arial"/>
              </a:rPr>
              <a:t>One study in MHD patients that examined the association between dietary phosphate (as estimated from 3-day food recalls) and mortality. Patients with higher dietary phosphorus intake were associated with greater 5-year mortality risk (p-trend across </a:t>
            </a:r>
            <a:r>
              <a:rPr lang="en-US" sz="1200" b="0" i="0" u="none" strike="noStrike" kern="1200" cap="none" baseline="0" dirty="0" err="1">
                <a:solidFill>
                  <a:schemeClr val="tx1"/>
                </a:solidFill>
                <a:latin typeface="Arial"/>
                <a:ea typeface="Arial"/>
                <a:cs typeface="Arial"/>
                <a:sym typeface="Arial"/>
              </a:rPr>
              <a:t>tertiles</a:t>
            </a:r>
            <a:r>
              <a:rPr lang="en-US" sz="1200" b="0" i="0" u="none" strike="noStrike" kern="1200" cap="none" baseline="0" dirty="0">
                <a:solidFill>
                  <a:schemeClr val="tx1"/>
                </a:solidFill>
                <a:latin typeface="Arial"/>
                <a:ea typeface="Arial"/>
                <a:cs typeface="Arial"/>
                <a:sym typeface="Arial"/>
              </a:rPr>
              <a:t>=0.04). (Noori 2010)</a:t>
            </a:r>
          </a:p>
          <a:p>
            <a:pPr marL="171450" indent="-171450">
              <a:buFont typeface="Arial" panose="020B0604020202020204" pitchFamily="34" charset="0"/>
              <a:buChar char="•"/>
            </a:pPr>
            <a:r>
              <a:rPr lang="en-US" sz="1200" b="0" i="0" u="none" strike="noStrike" kern="1200" cap="none" baseline="0" dirty="0">
                <a:solidFill>
                  <a:schemeClr val="tx1"/>
                </a:solidFill>
                <a:latin typeface="Arial"/>
                <a:ea typeface="Arial"/>
                <a:cs typeface="Arial"/>
                <a:sym typeface="Arial"/>
              </a:rPr>
              <a:t>Lynch et al. explored the association between prescribed dietary phosphorus restriction and mortality in a post hoc analysis of the Hemodialysis (HEMO) study, which included 1751 MHD patients. The study exposure was ascertained by the serum phosphate targets that the dietitians from the clinical dialysis centers settled annually to prescribe their dietary recommendations. A more restrictive prescribed dietary phosphate was associated with poorer indices of nutritional status on baseline analyses and a persistently greater need for nutritional supplementation but not longitudinal changes in caloric or protein intake. There was a stepwise trend toward greater survival with more liberal phosphate prescription, which reached statistical significance among subjects prescribed 1001 to 2000 mg/d and those with no specified phosphate restriction. (Lynch 2011)</a:t>
            </a:r>
          </a:p>
          <a:p>
            <a:pPr marL="171450" indent="-171450">
              <a:buFont typeface="Arial" panose="020B0604020202020204" pitchFamily="34" charset="0"/>
              <a:buChar char="•"/>
            </a:pPr>
            <a:endParaRPr lang="en-US" sz="1200" b="0" i="0" u="none" strike="noStrike" kern="1200" cap="none" baseline="0" dirty="0">
              <a:solidFill>
                <a:schemeClr val="tx1"/>
              </a:solidFill>
              <a:latin typeface="Arial"/>
              <a:ea typeface="Arial"/>
              <a:cs typeface="Arial"/>
              <a:sym typeface="Arial"/>
            </a:endParaRPr>
          </a:p>
          <a:p>
            <a:pPr marL="228600" lvl="0" indent="-152400" algn="l" rtl="0">
              <a:spcBef>
                <a:spcPts val="0"/>
              </a:spcBef>
              <a:spcAft>
                <a:spcPts val="0"/>
              </a:spcAft>
              <a:buClr>
                <a:schemeClr val="dk1"/>
              </a:buClr>
              <a:buSzPts val="1200"/>
              <a:buFont typeface="Arial"/>
              <a:buNone/>
            </a:pPr>
            <a:endParaRPr sz="1200" b="0" i="0" u="none" strike="noStrike" dirty="0">
              <a:solidFill>
                <a:schemeClr val="dk1"/>
              </a:solidFill>
              <a:latin typeface="Calibri"/>
              <a:ea typeface="Calibri"/>
              <a:cs typeface="Calibri"/>
              <a:sym typeface="Calibri"/>
            </a:endParaRPr>
          </a:p>
        </p:txBody>
      </p:sp>
      <p:sp>
        <p:nvSpPr>
          <p:cNvPr id="262" name="Google Shape;26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Implementation considerations</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Recommendations to lower dietary phosphorus intake in patients with CKD have been met with concerns, often relating to the risk of limiting the intake of other nutrients, particularly protein, which is </a:t>
            </a:r>
            <a:r>
              <a:rPr lang="en-US" sz="1200" b="0" i="0" u="none" strike="noStrike" dirty="0">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the main </a:t>
            </a:r>
            <a:r>
              <a:rPr lang="en-US" sz="1200" b="0" i="0" u="none" strike="noStrike" dirty="0">
                <a:solidFill>
                  <a:schemeClr val="dk1"/>
                </a:solidFill>
                <a:latin typeface="Calibri"/>
                <a:ea typeface="Calibri"/>
                <a:cs typeface="Calibri"/>
                <a:sym typeface="Calibri"/>
              </a:rPr>
              <a:t>source of phosphate in the diet. These concerns are particularly relevant to patients treated with dialysis because of protein losses in dialysate and greater protein catabolism from hypermetabolic stress. Dietary counselling that includes information on not only the amount of phosphate but also on the source of protein from which the phosphate derives and suggestion on methods of cooking phosphate-rich foods can achieve phosphorus intake without compromising dietary quality or protein status.</a:t>
            </a:r>
            <a:endParaRPr dirty="0"/>
          </a:p>
          <a:p>
            <a:pPr marL="171450" lvl="0" indent="-171450" algn="l" rtl="0">
              <a:spcBef>
                <a:spcPts val="0"/>
              </a:spcBef>
              <a:spcAft>
                <a:spcPts val="0"/>
              </a:spcAft>
              <a:buClr>
                <a:schemeClr val="dk1"/>
              </a:buClr>
              <a:buSzPts val="1200"/>
              <a:buFont typeface="Arial"/>
              <a:buChar char="•"/>
            </a:pPr>
            <a:r>
              <a:rPr lang="en-US" sz="1200" b="0" i="1" u="none" strike="noStrike" dirty="0">
                <a:solidFill>
                  <a:schemeClr val="dk1"/>
                </a:solidFill>
                <a:latin typeface="Calibri"/>
                <a:ea typeface="Calibri"/>
                <a:cs typeface="Calibri"/>
                <a:sym typeface="Calibri"/>
              </a:rPr>
              <a:t>Advise choosing natural foods that are lower in bioavailable phosphorus. </a:t>
            </a:r>
            <a:endParaRPr dirty="0"/>
          </a:p>
          <a:p>
            <a:pPr marL="171450" lvl="0" indent="-171450" algn="l" rtl="0">
              <a:spcBef>
                <a:spcPts val="0"/>
              </a:spcBef>
              <a:spcAft>
                <a:spcPts val="0"/>
              </a:spcAft>
              <a:buClr>
                <a:schemeClr val="dk1"/>
              </a:buClr>
              <a:buSzPts val="1200"/>
              <a:buFont typeface="Arial"/>
              <a:buChar char="•"/>
            </a:pPr>
            <a:r>
              <a:rPr lang="en-US" sz="1200" b="0" i="1" u="none" strike="noStrike" dirty="0">
                <a:solidFill>
                  <a:schemeClr val="dk1"/>
                </a:solidFill>
                <a:latin typeface="Calibri"/>
                <a:ea typeface="Calibri"/>
                <a:cs typeface="Calibri"/>
                <a:sym typeface="Calibri"/>
              </a:rPr>
              <a:t>Advise choosing commercial food items prepared without phosphorus-containing food additives. </a:t>
            </a:r>
            <a:endParaRPr dirty="0"/>
          </a:p>
          <a:p>
            <a:pPr marL="171450" lvl="0" indent="-171450" algn="l" rtl="0">
              <a:spcBef>
                <a:spcPts val="0"/>
              </a:spcBef>
              <a:spcAft>
                <a:spcPts val="0"/>
              </a:spcAft>
              <a:buClr>
                <a:schemeClr val="dk1"/>
              </a:buClr>
              <a:buSzPts val="1200"/>
              <a:buFont typeface="Arial"/>
              <a:buChar char="•"/>
            </a:pPr>
            <a:r>
              <a:rPr lang="en-US" sz="1200" b="0" i="1" u="none" strike="noStrike" dirty="0">
                <a:solidFill>
                  <a:schemeClr val="dk1"/>
                </a:solidFill>
                <a:latin typeface="Calibri"/>
                <a:ea typeface="Calibri"/>
                <a:cs typeface="Calibri"/>
                <a:sym typeface="Calibri"/>
              </a:rPr>
              <a:t>Advise choosing natural foods that have low amount of organic phosphorus</a:t>
            </a:r>
            <a:r>
              <a:rPr lang="en-US" sz="1200" b="0" i="1" u="none" strike="noStrike" dirty="0">
                <a:solidFill>
                  <a:schemeClr val="dk1"/>
                </a:solidFill>
                <a:latin typeface="Calibri"/>
                <a:ea typeface="Calibri"/>
                <a:cs typeface="Calibri"/>
                <a:sym typeface="Calibri"/>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versus high</a:t>
            </a:r>
            <a:r>
              <a:rPr lang="en-US" sz="1200" b="0" i="1" u="none" strike="noStrike" dirty="0">
                <a:solidFill>
                  <a:schemeClr val="dk1"/>
                </a:solidFill>
                <a:latin typeface="Calibri"/>
                <a:ea typeface="Calibri"/>
                <a:cs typeface="Calibri"/>
                <a:sym typeface="Calibri"/>
              </a:rPr>
              <a:t> amount of protein. </a:t>
            </a:r>
            <a:endParaRPr dirty="0"/>
          </a:p>
          <a:p>
            <a:pPr marL="171450" lvl="0" indent="-171450" algn="l" rtl="0">
              <a:spcBef>
                <a:spcPts val="0"/>
              </a:spcBef>
              <a:spcAft>
                <a:spcPts val="0"/>
              </a:spcAft>
              <a:buClr>
                <a:schemeClr val="dk1"/>
              </a:buClr>
              <a:buSzPts val="1200"/>
              <a:buFont typeface="Arial"/>
              <a:buChar char="•"/>
            </a:pPr>
            <a:r>
              <a:rPr lang="en-US" sz="1200" b="0" i="1" u="none" strike="noStrike" dirty="0">
                <a:solidFill>
                  <a:schemeClr val="dk1"/>
                </a:solidFill>
                <a:latin typeface="Calibri"/>
                <a:ea typeface="Calibri"/>
                <a:cs typeface="Calibri"/>
                <a:sym typeface="Calibri"/>
              </a:rPr>
              <a:t>Advise preparing foods at home, using wet cooking methods such as boiling (and discard the water). </a:t>
            </a:r>
            <a:endParaRPr dirty="0"/>
          </a:p>
        </p:txBody>
      </p:sp>
      <p:sp>
        <p:nvSpPr>
          <p:cNvPr id="269" name="Google Shape;26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8643f44122_6_81:notes"/>
          <p:cNvSpPr txBox="1">
            <a:spLocks noGrp="1"/>
          </p:cNvSpPr>
          <p:nvPr>
            <p:ph type="body" idx="1"/>
          </p:nvPr>
        </p:nvSpPr>
        <p:spPr>
          <a:xfrm>
            <a:off x="685778" y="4343399"/>
            <a:ext cx="5486395" cy="4114787"/>
          </a:xfrm>
          <a:prstGeom prst="rect">
            <a:avLst/>
          </a:prstGeom>
        </p:spPr>
        <p:txBody>
          <a:bodyPr spcFirstLastPara="1" wrap="square" lIns="88525" tIns="88525" rIns="88525" bIns="88525" anchor="t" anchorCtr="0">
            <a:noAutofit/>
          </a:bodyPr>
          <a:lstStyle/>
          <a:p>
            <a:r>
              <a:rPr lang="en-US" dirty="0"/>
              <a:t>Phosphorus is ubiquitous in the food supply. Therefore it is important to be aware of phosphorus content of common foods.</a:t>
            </a:r>
          </a:p>
          <a:p>
            <a:r>
              <a:rPr lang="en-US" dirty="0"/>
              <a:t>Several factors affect phosphorus absorption.</a:t>
            </a:r>
          </a:p>
          <a:p>
            <a:pPr marL="0" lvl="0" indent="0" algn="l" rtl="0">
              <a:spcBef>
                <a:spcPts val="0"/>
              </a:spcBef>
              <a:spcAft>
                <a:spcPts val="0"/>
              </a:spcAft>
              <a:buNone/>
            </a:pPr>
            <a:endParaRPr dirty="0"/>
          </a:p>
        </p:txBody>
      </p:sp>
      <p:sp>
        <p:nvSpPr>
          <p:cNvPr id="282" name="Google Shape;282;g8643f44122_6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Food labels may list the milligrams,  percentages, or may not list anything for phosphorus, because it’s not required. Look at the ingredient list to identify phosphate additives. Choose an alternate food or brand with less or no phosphorus </a:t>
            </a:r>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1172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643f44122_6_96:notes"/>
          <p:cNvSpPr txBox="1">
            <a:spLocks noGrp="1"/>
          </p:cNvSpPr>
          <p:nvPr>
            <p:ph type="body" idx="1"/>
          </p:nvPr>
        </p:nvSpPr>
        <p:spPr>
          <a:xfrm>
            <a:off x="685778" y="4343399"/>
            <a:ext cx="5486395" cy="4114787"/>
          </a:xfrm>
          <a:prstGeom prst="rect">
            <a:avLst/>
          </a:prstGeom>
        </p:spPr>
        <p:txBody>
          <a:bodyPr spcFirstLastPara="1" wrap="square" lIns="88525" tIns="88525" rIns="88525" bIns="88525" anchor="t" anchorCtr="0">
            <a:noAutofit/>
          </a:bodyPr>
          <a:lstStyle/>
          <a:p>
            <a:pPr marL="0" lvl="0" indent="0" algn="l" rtl="0">
              <a:spcBef>
                <a:spcPts val="0"/>
              </a:spcBef>
              <a:spcAft>
                <a:spcPts val="0"/>
              </a:spcAft>
              <a:buNone/>
            </a:pPr>
            <a:endParaRPr/>
          </a:p>
        </p:txBody>
      </p:sp>
      <p:sp>
        <p:nvSpPr>
          <p:cNvPr id="300" name="Google Shape;300;g8643f44122_6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8643f44122_6_101:notes"/>
          <p:cNvSpPr txBox="1">
            <a:spLocks noGrp="1"/>
          </p:cNvSpPr>
          <p:nvPr>
            <p:ph type="body" idx="1"/>
          </p:nvPr>
        </p:nvSpPr>
        <p:spPr>
          <a:xfrm>
            <a:off x="685778" y="4343399"/>
            <a:ext cx="5486395" cy="4114787"/>
          </a:xfrm>
          <a:prstGeom prst="rect">
            <a:avLst/>
          </a:prstGeom>
        </p:spPr>
        <p:txBody>
          <a:bodyPr spcFirstLastPara="1" wrap="square" lIns="88525" tIns="88525" rIns="88525" bIns="88525" anchor="t" anchorCtr="0">
            <a:noAutofit/>
          </a:bodyPr>
          <a:lstStyle/>
          <a:p>
            <a:pPr marL="0" lvl="0" indent="0" algn="l" rtl="0">
              <a:spcBef>
                <a:spcPts val="0"/>
              </a:spcBef>
              <a:spcAft>
                <a:spcPts val="0"/>
              </a:spcAft>
              <a:buNone/>
            </a:pPr>
            <a:endParaRPr/>
          </a:p>
        </p:txBody>
      </p:sp>
      <p:sp>
        <p:nvSpPr>
          <p:cNvPr id="306" name="Google Shape;306;g8643f44122_6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643f44122_6_106:notes"/>
          <p:cNvSpPr txBox="1">
            <a:spLocks noGrp="1"/>
          </p:cNvSpPr>
          <p:nvPr>
            <p:ph type="body" idx="1"/>
          </p:nvPr>
        </p:nvSpPr>
        <p:spPr>
          <a:xfrm>
            <a:off x="685778" y="4343399"/>
            <a:ext cx="5486395" cy="4114787"/>
          </a:xfrm>
          <a:prstGeom prst="rect">
            <a:avLst/>
          </a:prstGeom>
        </p:spPr>
        <p:txBody>
          <a:bodyPr spcFirstLastPara="1" wrap="square" lIns="88525" tIns="88525" rIns="88525" bIns="885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t>Asked patient if he could substitute water or brewed iced tea for Diet Coke when out to eat, and drink diet lemon lime flavored soda at home in place of the Diet Coke.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t>Patient said he would do so. Phosphorus level came down into goal range with this simple change. </a:t>
            </a:r>
          </a:p>
          <a:p>
            <a:pPr marL="0" lvl="0" indent="0" algn="l" rtl="0">
              <a:spcBef>
                <a:spcPts val="0"/>
              </a:spcBef>
              <a:spcAft>
                <a:spcPts val="0"/>
              </a:spcAft>
              <a:buNone/>
            </a:pPr>
            <a:endParaRPr dirty="0"/>
          </a:p>
        </p:txBody>
      </p:sp>
      <p:sp>
        <p:nvSpPr>
          <p:cNvPr id="312" name="Google Shape;312;g8643f44122_6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The learning objectives for this activity are to:</a:t>
            </a:r>
            <a:endParaRPr/>
          </a:p>
          <a:p>
            <a:pPr marL="171450" lvl="0" indent="-171450" algn="l" rtl="0">
              <a:spcBef>
                <a:spcPts val="0"/>
              </a:spcBef>
              <a:spcAft>
                <a:spcPts val="0"/>
              </a:spcAft>
              <a:buClr>
                <a:schemeClr val="dk1"/>
              </a:buClr>
              <a:buSzPts val="1200"/>
              <a:buFont typeface="Arial"/>
              <a:buChar char="•"/>
            </a:pPr>
            <a:r>
              <a:rPr lang="en-US"/>
              <a:t>Interpret the guideline recommendations and supporting evidence related to electrolytes.</a:t>
            </a:r>
            <a:endParaRPr/>
          </a:p>
          <a:p>
            <a:pPr marL="171450" lvl="0" indent="-171450" algn="l" rtl="0">
              <a:spcBef>
                <a:spcPts val="0"/>
              </a:spcBef>
              <a:spcAft>
                <a:spcPts val="0"/>
              </a:spcAft>
              <a:buClr>
                <a:schemeClr val="dk1"/>
              </a:buClr>
              <a:buSzPts val="1200"/>
              <a:buFont typeface="Arial"/>
              <a:buChar char="•"/>
            </a:pPr>
            <a:r>
              <a:rPr lang="en-US"/>
              <a:t>Discuss implementation strategies for best clinical practices.</a:t>
            </a:r>
            <a:endParaRPr/>
          </a:p>
        </p:txBody>
      </p:sp>
      <p:sp>
        <p:nvSpPr>
          <p:cNvPr id="139" name="Google Shape;13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8" name="Google Shape;31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solidFill>
                  <a:srgbClr val="F07C1C"/>
                </a:solidFill>
              </a:rPr>
              <a:t>The workgroup did not suggest specific dietary K range </a:t>
            </a:r>
            <a:r>
              <a:rPr lang="en-US" u="sng" dirty="0">
                <a:solidFill>
                  <a:srgbClr val="F07C1C"/>
                </a:solidFill>
              </a:rPr>
              <a:t>(restriction </a:t>
            </a:r>
            <a:r>
              <a:rPr lang="en-US" i="1" u="sng" dirty="0">
                <a:solidFill>
                  <a:srgbClr val="F07C1C"/>
                </a:solidFill>
              </a:rPr>
              <a:t>per se may </a:t>
            </a:r>
            <a:r>
              <a:rPr lang="en-US" u="sng" dirty="0">
                <a:solidFill>
                  <a:srgbClr val="F07C1C"/>
                </a:solidFill>
              </a:rPr>
              <a:t>favor other nutrient deficiencies)</a:t>
            </a:r>
            <a:endParaRPr dirty="0"/>
          </a:p>
          <a:p>
            <a:pPr marL="0" lvl="0" indent="0" algn="l" rtl="0">
              <a:spcBef>
                <a:spcPts val="0"/>
              </a:spcBef>
              <a:spcAft>
                <a:spcPts val="0"/>
              </a:spcAft>
              <a:buNone/>
            </a:pPr>
            <a:endParaRPr u="sng" dirty="0">
              <a:solidFill>
                <a:srgbClr val="F07C1C"/>
              </a:solidFill>
            </a:endParaRPr>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High or low serum potassium levels have been associated with muscular weakness, hypertension, ventricular arrhythmias, and death. The influence of dietary potassium consumption on serum potassium content is therefore of great clinical relevance.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Because the mechanisms involved in potassium homeostasis and excretion (i.e. adrenergic system, insulin, aldosterone, and urinary clearance) are commonly impaired in patients with CKD and ESRD hyperkalemia is an especially salient concern. </a:t>
            </a:r>
            <a:endParaRPr u="sng" dirty="0">
              <a:solidFill>
                <a:srgbClr val="F07C1C"/>
              </a:solidFill>
            </a:endParaRPr>
          </a:p>
        </p:txBody>
      </p:sp>
      <p:sp>
        <p:nvSpPr>
          <p:cNvPr id="328" name="Google Shape;32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There is a scarcity of studies on this topic and the work group found </a:t>
            </a:r>
            <a:r>
              <a:rPr lang="en-US" sz="1200" b="0" i="0" u="none" strike="noStrike" cap="none" dirty="0">
                <a:solidFill>
                  <a:srgbClr val="000000"/>
                </a:solidFill>
                <a:latin typeface="Calibri"/>
                <a:ea typeface="Calibri"/>
                <a:cs typeface="Calibri"/>
                <a:sym typeface="Calibri"/>
              </a:rPr>
              <a:t>no interventional studies that examined the relationship between dietary potassium consumption and serum levels</a:t>
            </a:r>
            <a:r>
              <a:rPr lang="en-US" sz="1200" dirty="0">
                <a:solidFill>
                  <a:schemeClr val="dk1"/>
                </a:solidFill>
                <a:latin typeface="Arial"/>
                <a:ea typeface="Arial"/>
                <a:cs typeface="Arial"/>
                <a:sym typeface="Arial"/>
              </a:rPr>
              <a:t> or clinical outcomes in patients with CKD.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Several studies used urine potassium excretion or other surrogates for dietary intake to assess the following outcomes: mortality (Noori 2010), CKD progression (He 2016; </a:t>
            </a:r>
            <a:r>
              <a:rPr lang="en-US" sz="1200" dirty="0" err="1">
                <a:solidFill>
                  <a:schemeClr val="dk1"/>
                </a:solidFill>
                <a:latin typeface="Arial"/>
                <a:ea typeface="Arial"/>
                <a:cs typeface="Arial"/>
                <a:sym typeface="Arial"/>
              </a:rPr>
              <a:t>Leonberg-Yoo</a:t>
            </a:r>
            <a:r>
              <a:rPr lang="en-US" sz="1200" dirty="0">
                <a:solidFill>
                  <a:schemeClr val="dk1"/>
                </a:solidFill>
                <a:latin typeface="Arial"/>
                <a:ea typeface="Arial"/>
                <a:cs typeface="Arial"/>
                <a:sym typeface="Arial"/>
              </a:rPr>
              <a:t> 2017), and nerve function (Arnold 2017).</a:t>
            </a:r>
            <a:endParaRPr dirty="0"/>
          </a:p>
          <a:p>
            <a:pPr marL="171450" lvl="0" indent="-95250" algn="l" rtl="0">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lvl="0" indent="0" algn="l" rtl="0">
              <a:spcBef>
                <a:spcPts val="0"/>
              </a:spcBef>
              <a:spcAft>
                <a:spcPts val="0"/>
              </a:spcAft>
              <a:buNone/>
            </a:pPr>
            <a:endParaRPr sz="12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dirty="0"/>
          </a:p>
          <a:p>
            <a:pPr marL="0" lvl="0" indent="0" algn="l" rtl="0">
              <a:spcBef>
                <a:spcPts val="0"/>
              </a:spcBef>
              <a:spcAft>
                <a:spcPts val="0"/>
              </a:spcAft>
              <a:buNone/>
            </a:pPr>
            <a:endParaRPr dirty="0"/>
          </a:p>
        </p:txBody>
      </p:sp>
      <p:sp>
        <p:nvSpPr>
          <p:cNvPr id="335" name="Google Shape;33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Factors other than dietary intake influence serum potassium levels including medications, kidney function, hydration status, acid-base status, glycemic control, adrenal function, a catabolic state, or GI problems like vomiting, diarrhea, constipation and bleeding.</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Potassium is widely distributed in foods, but the main sources are fruits, vegetables, legumes, nuts, meat, and dairy. As these foods are major sources of fiber, vitamins, minerals and other important nutrients, efforts should be made to avoid restricting dietary potassium.</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When treating hyperkalemia clinicians are advised to consider the following:</a:t>
            </a:r>
            <a:endParaRPr dirty="0"/>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1. Identify non-dietary contributing factors that can be corrected</a:t>
            </a:r>
            <a:endParaRPr dirty="0"/>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2. Identify the most important dietary sources of potassium by using dietary recalls</a:t>
            </a:r>
            <a:endParaRPr dirty="0"/>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3. Recommend fruits, vegetables, and other foods with low potassium content that still contain higher 	levels of fiber and other micronutrients.</a:t>
            </a:r>
            <a:endParaRPr dirty="0"/>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4. Boiling vegetables can reduce potassium content.</a:t>
            </a:r>
            <a:endParaRPr dirty="0"/>
          </a:p>
          <a:p>
            <a:pPr marL="0" lvl="0" indent="0" algn="l" rtl="0">
              <a:spcBef>
                <a:spcPts val="0"/>
              </a:spcBef>
              <a:spcAft>
                <a:spcPts val="0"/>
              </a:spcAft>
              <a:buNone/>
            </a:pPr>
            <a:endParaRPr dirty="0"/>
          </a:p>
        </p:txBody>
      </p:sp>
      <p:sp>
        <p:nvSpPr>
          <p:cNvPr id="342" name="Google Shape;34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Audience participation. Ask:</a:t>
            </a:r>
          </a:p>
          <a:p>
            <a:pPr marL="0" lvl="0" indent="0" algn="l" rtl="0">
              <a:spcBef>
                <a:spcPts val="0"/>
              </a:spcBef>
              <a:spcAft>
                <a:spcPts val="0"/>
              </a:spcAft>
              <a:buNone/>
            </a:pPr>
            <a:r>
              <a:rPr lang="en-US" dirty="0"/>
              <a:t>How do you suggest that your patient prioritize their food intake?</a:t>
            </a:r>
          </a:p>
          <a:p>
            <a:pPr marL="0" lvl="0" indent="0" algn="l" rtl="0">
              <a:spcBef>
                <a:spcPts val="0"/>
              </a:spcBef>
              <a:spcAft>
                <a:spcPts val="0"/>
              </a:spcAft>
              <a:buNone/>
            </a:pPr>
            <a:r>
              <a:rPr lang="en-US" dirty="0"/>
              <a:t>Which foods contain fiber to promote better potassium excretion and blood glucose control?</a:t>
            </a:r>
            <a:endParaRPr dirty="0"/>
          </a:p>
        </p:txBody>
      </p:sp>
      <p:sp>
        <p:nvSpPr>
          <p:cNvPr id="348" name="Google Shape;34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Help patients prioritize high potassium foods to restrict to ensure maximum nutritional benefit.</a:t>
            </a:r>
            <a:endParaRPr dirty="0"/>
          </a:p>
        </p:txBody>
      </p:sp>
      <p:sp>
        <p:nvSpPr>
          <p:cNvPr id="362" name="Google Shape;36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Encourage more plant-based, meatless meals.</a:t>
            </a:r>
            <a:endParaRPr dirty="0"/>
          </a:p>
        </p:txBody>
      </p:sp>
      <p:sp>
        <p:nvSpPr>
          <p:cNvPr id="368" name="Google Shape;36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Chronic high sodium intake may impact on several physiological functions relating to the vasculature, heart, kidneys and sympathetic nervous system.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Excessive sodium intake is thought to exert toxic effects on blood vessels through mediating factors such as oxidative stress, inflammation and endothelial dysfunction.</a:t>
            </a:r>
            <a:endParaRPr sz="1200" baseline="30000" dirty="0">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Of interest in CKD is the role of sodium reduction in improving the pharmacological effect of antihypertensive medication thereby controlling hypertension.</a:t>
            </a:r>
            <a:endParaRPr dirty="0"/>
          </a:p>
          <a:p>
            <a:pPr marL="0" lvl="0" indent="0" algn="l" rtl="0">
              <a:spcBef>
                <a:spcPts val="0"/>
              </a:spcBef>
              <a:spcAft>
                <a:spcPts val="0"/>
              </a:spcAft>
              <a:buNone/>
            </a:pPr>
            <a:endParaRPr dirty="0"/>
          </a:p>
        </p:txBody>
      </p:sp>
      <p:sp>
        <p:nvSpPr>
          <p:cNvPr id="387" name="Google Shape;3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800"/>
              <a:buNone/>
            </a:pPr>
            <a:r>
              <a:rPr lang="en-US" sz="2800" dirty="0">
                <a:solidFill>
                  <a:schemeClr val="dk1"/>
                </a:solidFill>
              </a:rPr>
              <a:t>16 studies:</a:t>
            </a:r>
            <a:endParaRPr lang="en-US" sz="1200" dirty="0">
              <a:solidFill>
                <a:schemeClr val="dk1"/>
              </a:solidFill>
            </a:endParaRPr>
          </a:p>
          <a:p>
            <a:pPr marL="0" lvl="0" indent="0" algn="just" rtl="0">
              <a:lnSpc>
                <a:spcPct val="90000"/>
              </a:lnSpc>
              <a:spcBef>
                <a:spcPts val="0"/>
              </a:spcBef>
              <a:spcAft>
                <a:spcPts val="0"/>
              </a:spcAft>
              <a:buClr>
                <a:schemeClr val="dk1"/>
              </a:buClr>
              <a:buSzPts val="2800"/>
              <a:buNone/>
            </a:pPr>
            <a:r>
              <a:rPr lang="en-US" sz="2400" dirty="0">
                <a:solidFill>
                  <a:schemeClr val="dk1"/>
                </a:solidFill>
              </a:rPr>
              <a:t>12 randomized controlled trials </a:t>
            </a:r>
            <a:r>
              <a:rPr lang="en-US" sz="1600" dirty="0">
                <a:solidFill>
                  <a:schemeClr val="dk1"/>
                </a:solidFill>
              </a:rPr>
              <a:t>(de Brito-Ashurst 2013, </a:t>
            </a:r>
            <a:r>
              <a:rPr lang="en-US" sz="1600" dirty="0">
                <a:solidFill>
                  <a:schemeClr val="dk1"/>
                </a:solidFill>
                <a:latin typeface="Arial"/>
                <a:ea typeface="Arial"/>
                <a:cs typeface="Arial"/>
                <a:sym typeface="Arial"/>
              </a:rPr>
              <a:t>Rodrigues</a:t>
            </a:r>
            <a:r>
              <a:rPr lang="en-US" sz="1600" dirty="0">
                <a:solidFill>
                  <a:schemeClr val="dk1"/>
                </a:solidFill>
              </a:rPr>
              <a:t> 2014; Keven 2006, McMahon 2013; Campbell 2014; Fine 1997; Vogt 2008; </a:t>
            </a:r>
            <a:r>
              <a:rPr lang="en-US" sz="1600" dirty="0" err="1">
                <a:solidFill>
                  <a:schemeClr val="dk1"/>
                </a:solidFill>
              </a:rPr>
              <a:t>Slagman</a:t>
            </a:r>
            <a:r>
              <a:rPr lang="en-US" sz="1600" dirty="0">
                <a:solidFill>
                  <a:schemeClr val="dk1"/>
                </a:solidFill>
              </a:rPr>
              <a:t> 2011, </a:t>
            </a:r>
            <a:r>
              <a:rPr lang="en-US" sz="1600" dirty="0" err="1">
                <a:solidFill>
                  <a:schemeClr val="dk1"/>
                </a:solidFill>
              </a:rPr>
              <a:t>Konishi</a:t>
            </a:r>
            <a:r>
              <a:rPr lang="en-US" sz="1600" dirty="0">
                <a:solidFill>
                  <a:schemeClr val="dk1"/>
                </a:solidFill>
              </a:rPr>
              <a:t> 2011, Liang 2013, </a:t>
            </a:r>
            <a:r>
              <a:rPr lang="en-US" sz="1600" dirty="0" err="1">
                <a:solidFill>
                  <a:schemeClr val="dk1"/>
                </a:solidFill>
              </a:rPr>
              <a:t>Koomans</a:t>
            </a:r>
            <a:r>
              <a:rPr lang="en-US" sz="1600" dirty="0">
                <a:solidFill>
                  <a:schemeClr val="dk1"/>
                </a:solidFill>
              </a:rPr>
              <a:t> 1985, </a:t>
            </a:r>
            <a:r>
              <a:rPr lang="en-US" sz="1600" dirty="0" err="1">
                <a:solidFill>
                  <a:schemeClr val="dk1"/>
                </a:solidFill>
              </a:rPr>
              <a:t>Magden</a:t>
            </a:r>
            <a:r>
              <a:rPr lang="en-US" sz="1600" dirty="0">
                <a:solidFill>
                  <a:schemeClr val="dk1"/>
                </a:solidFill>
              </a:rPr>
              <a:t> 2013) </a:t>
            </a:r>
            <a:endParaRPr lang="en-US" sz="1200" dirty="0">
              <a:solidFill>
                <a:schemeClr val="dk1"/>
              </a:solidFill>
            </a:endParaRPr>
          </a:p>
          <a:p>
            <a:pPr marL="0" lvl="0" indent="0" algn="just" rtl="0">
              <a:lnSpc>
                <a:spcPct val="90000"/>
              </a:lnSpc>
              <a:spcBef>
                <a:spcPts val="0"/>
              </a:spcBef>
              <a:spcAft>
                <a:spcPts val="0"/>
              </a:spcAft>
              <a:buClr>
                <a:schemeClr val="dk1"/>
              </a:buClr>
              <a:buSzPts val="2800"/>
              <a:buNone/>
            </a:pPr>
            <a:r>
              <a:rPr lang="en-US" sz="2400" dirty="0">
                <a:solidFill>
                  <a:schemeClr val="dk1"/>
                </a:solidFill>
              </a:rPr>
              <a:t>4 cohort studies </a:t>
            </a:r>
            <a:r>
              <a:rPr lang="en-US" sz="1600" dirty="0">
                <a:solidFill>
                  <a:schemeClr val="dk1"/>
                </a:solidFill>
              </a:rPr>
              <a:t>(He 2015; Mc </a:t>
            </a:r>
            <a:r>
              <a:rPr lang="en-US" sz="1600" dirty="0" err="1">
                <a:solidFill>
                  <a:schemeClr val="dk1"/>
                </a:solidFill>
              </a:rPr>
              <a:t>Causland</a:t>
            </a:r>
            <a:r>
              <a:rPr lang="en-US" sz="1600" dirty="0">
                <a:solidFill>
                  <a:schemeClr val="dk1"/>
                </a:solidFill>
              </a:rPr>
              <a:t> 2012; Mills 2016, Dong 2010). </a:t>
            </a:r>
            <a:endParaRPr lang="en-US" dirty="0"/>
          </a:p>
          <a:p>
            <a:pPr marL="0" lvl="0" indent="0" algn="l" rtl="0">
              <a:spcBef>
                <a:spcPts val="0"/>
              </a:spcBef>
              <a:spcAft>
                <a:spcPts val="0"/>
              </a:spcAft>
              <a:buClr>
                <a:schemeClr val="dk1"/>
              </a:buClr>
              <a:buSzPts val="1200"/>
              <a:buFont typeface="Arial"/>
              <a:buNone/>
            </a:pPr>
            <a:endParaRPr lang="en-US" dirty="0"/>
          </a:p>
          <a:p>
            <a:pPr marL="171450" lvl="0" indent="-171450" algn="l" rtl="0">
              <a:spcBef>
                <a:spcPts val="0"/>
              </a:spcBef>
              <a:spcAft>
                <a:spcPts val="0"/>
              </a:spcAft>
              <a:buClr>
                <a:schemeClr val="dk1"/>
              </a:buClr>
              <a:buSzPts val="1200"/>
              <a:buFont typeface="Arial"/>
              <a:buChar char="•"/>
            </a:pPr>
            <a:r>
              <a:rPr lang="en-US" dirty="0"/>
              <a:t>Overall, the evidence for reducing sodium intake comes from randomized controlled trials of short duration and typically small sample size. As a result, there is a focus on clinical markers such as blood pressure, inflammation, body weight, fluid and proteinuria. </a:t>
            </a:r>
            <a:endParaRPr dirty="0"/>
          </a:p>
          <a:p>
            <a:pPr marL="171450" lvl="0" indent="-171450" algn="l" rtl="0">
              <a:spcBef>
                <a:spcPts val="0"/>
              </a:spcBef>
              <a:spcAft>
                <a:spcPts val="0"/>
              </a:spcAft>
              <a:buClr>
                <a:schemeClr val="dk1"/>
              </a:buClr>
              <a:buSzPts val="1200"/>
              <a:buFont typeface="Arial"/>
              <a:buChar char="•"/>
            </a:pPr>
            <a:r>
              <a:rPr lang="en-US" dirty="0"/>
              <a:t>There is limited evaluation of hard outcomes, which thereby rely upon observational evidence. </a:t>
            </a:r>
            <a:endParaRPr dirty="0"/>
          </a:p>
        </p:txBody>
      </p:sp>
      <p:sp>
        <p:nvSpPr>
          <p:cNvPr id="394" name="Google Shape;39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Sections</a:t>
            </a:r>
            <a:endParaRPr/>
          </a:p>
          <a:p>
            <a:pPr marL="171450" lvl="0" indent="-171450" algn="l" rtl="0">
              <a:spcBef>
                <a:spcPts val="0"/>
              </a:spcBef>
              <a:spcAft>
                <a:spcPts val="0"/>
              </a:spcAft>
              <a:buClr>
                <a:schemeClr val="dk1"/>
              </a:buClr>
              <a:buSzPts val="1200"/>
              <a:buFont typeface="Arial"/>
              <a:buChar char="•"/>
            </a:pPr>
            <a:r>
              <a:rPr lang="en-US"/>
              <a:t>General considerations</a:t>
            </a:r>
            <a:endParaRPr/>
          </a:p>
          <a:p>
            <a:pPr marL="171450" lvl="0" indent="-171450" algn="l" rtl="0">
              <a:spcBef>
                <a:spcPts val="0"/>
              </a:spcBef>
              <a:spcAft>
                <a:spcPts val="0"/>
              </a:spcAft>
              <a:buClr>
                <a:schemeClr val="dk1"/>
              </a:buClr>
              <a:buSzPts val="1200"/>
              <a:buFont typeface="Arial"/>
              <a:buChar char="•"/>
            </a:pPr>
            <a:r>
              <a:rPr lang="en-US"/>
              <a:t>Acid-Base</a:t>
            </a:r>
            <a:endParaRPr/>
          </a:p>
          <a:p>
            <a:pPr marL="171450" lvl="0" indent="-171450" algn="l" rtl="0">
              <a:spcBef>
                <a:spcPts val="0"/>
              </a:spcBef>
              <a:spcAft>
                <a:spcPts val="0"/>
              </a:spcAft>
              <a:buClr>
                <a:schemeClr val="dk1"/>
              </a:buClr>
              <a:buSzPts val="1200"/>
              <a:buFont typeface="Arial"/>
              <a:buChar char="•"/>
            </a:pPr>
            <a:r>
              <a:rPr lang="en-US"/>
              <a:t>Calcium</a:t>
            </a:r>
            <a:endParaRPr/>
          </a:p>
          <a:p>
            <a:pPr marL="171450" lvl="0" indent="-171450" algn="l" rtl="0">
              <a:spcBef>
                <a:spcPts val="0"/>
              </a:spcBef>
              <a:spcAft>
                <a:spcPts val="0"/>
              </a:spcAft>
              <a:buClr>
                <a:schemeClr val="dk1"/>
              </a:buClr>
              <a:buSzPts val="1200"/>
              <a:buFont typeface="Arial"/>
              <a:buChar char="•"/>
            </a:pPr>
            <a:r>
              <a:rPr lang="en-US"/>
              <a:t>Phosphorus</a:t>
            </a:r>
            <a:endParaRPr/>
          </a:p>
          <a:p>
            <a:pPr marL="171450" lvl="0" indent="-171450" algn="l" rtl="0">
              <a:spcBef>
                <a:spcPts val="0"/>
              </a:spcBef>
              <a:spcAft>
                <a:spcPts val="0"/>
              </a:spcAft>
              <a:buClr>
                <a:schemeClr val="dk1"/>
              </a:buClr>
              <a:buSzPts val="1200"/>
              <a:buFont typeface="Arial"/>
              <a:buChar char="•"/>
            </a:pPr>
            <a:r>
              <a:rPr lang="en-US"/>
              <a:t>Sodium</a:t>
            </a:r>
            <a:endParaRPr/>
          </a:p>
          <a:p>
            <a:pPr marL="171450" lvl="0" indent="-171450" algn="l" rtl="0">
              <a:spcBef>
                <a:spcPts val="0"/>
              </a:spcBef>
              <a:spcAft>
                <a:spcPts val="0"/>
              </a:spcAft>
              <a:buClr>
                <a:schemeClr val="dk1"/>
              </a:buClr>
              <a:buSzPts val="1200"/>
              <a:buFont typeface="Arial"/>
              <a:buChar char="•"/>
            </a:pPr>
            <a:r>
              <a:rPr lang="en-US"/>
              <a:t>Potassium</a:t>
            </a:r>
            <a:endParaRPr/>
          </a:p>
        </p:txBody>
      </p:sp>
      <p:sp>
        <p:nvSpPr>
          <p:cNvPr id="146" name="Google Shape;14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dk1"/>
                </a:solidFill>
                <a:latin typeface="Arial"/>
                <a:ea typeface="Arial"/>
                <a:cs typeface="Arial"/>
                <a:sym typeface="Arial"/>
              </a:rPr>
              <a:t>Blood Pressure</a:t>
            </a:r>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Sodium reduction probably reduces BP in kidney disease. </a:t>
            </a:r>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Lower sodium intake significantly decreased systolic BP in all but one study.(Rodrigues 2014) However, the certainty of evidence was limited by risk of bias (selection, attribution, and performance).</a:t>
            </a:r>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The vast amount of evidence exists in pre-dialysis CKD.(de Brito-Ashurst 2013; </a:t>
            </a:r>
            <a:r>
              <a:rPr lang="en-US" sz="1200" dirty="0" err="1">
                <a:solidFill>
                  <a:schemeClr val="dk1"/>
                </a:solidFill>
                <a:latin typeface="Arial"/>
                <a:ea typeface="Arial"/>
                <a:cs typeface="Arial"/>
                <a:sym typeface="Arial"/>
              </a:rPr>
              <a:t>Konishi</a:t>
            </a:r>
            <a:r>
              <a:rPr lang="en-US" sz="1200" dirty="0">
                <a:solidFill>
                  <a:schemeClr val="dk1"/>
                </a:solidFill>
                <a:latin typeface="Arial"/>
                <a:ea typeface="Arial"/>
                <a:cs typeface="Arial"/>
                <a:sym typeface="Arial"/>
              </a:rPr>
              <a:t> 2001; McMahon 2013; </a:t>
            </a:r>
            <a:r>
              <a:rPr lang="en-US" sz="1200" dirty="0" err="1">
                <a:solidFill>
                  <a:schemeClr val="dk1"/>
                </a:solidFill>
                <a:latin typeface="Arial"/>
                <a:ea typeface="Arial"/>
                <a:cs typeface="Arial"/>
                <a:sym typeface="Arial"/>
              </a:rPr>
              <a:t>Slagman</a:t>
            </a:r>
            <a:r>
              <a:rPr lang="en-US" sz="1200" dirty="0">
                <a:solidFill>
                  <a:schemeClr val="dk1"/>
                </a:solidFill>
                <a:latin typeface="Arial"/>
                <a:ea typeface="Arial"/>
                <a:cs typeface="Arial"/>
                <a:sym typeface="Arial"/>
              </a:rPr>
              <a:t> 2011; Vogt 2008) However the BP benefits were also apparent in trials in dialysis (Rodrigues 2014; Fine 1997; Magden2013; </a:t>
            </a:r>
            <a:r>
              <a:rPr lang="en-US" sz="1200" dirty="0" err="1">
                <a:solidFill>
                  <a:schemeClr val="dk1"/>
                </a:solidFill>
                <a:latin typeface="Arial"/>
                <a:ea typeface="Arial"/>
                <a:cs typeface="Arial"/>
                <a:sym typeface="Arial"/>
              </a:rPr>
              <a:t>Koomans</a:t>
            </a:r>
            <a:r>
              <a:rPr lang="en-US" sz="1200" dirty="0">
                <a:solidFill>
                  <a:schemeClr val="dk1"/>
                </a:solidFill>
                <a:latin typeface="Arial"/>
                <a:ea typeface="Arial"/>
                <a:cs typeface="Arial"/>
                <a:sym typeface="Arial"/>
              </a:rPr>
              <a:t> 1985) and transplantation (Keven 2006) populations. </a:t>
            </a:r>
          </a:p>
          <a:p>
            <a:pPr marL="0" lvl="0" indent="0" algn="l" rtl="0">
              <a:spcBef>
                <a:spcPts val="0"/>
              </a:spcBef>
              <a:spcAft>
                <a:spcPts val="0"/>
              </a:spcAft>
              <a:buNone/>
            </a:pPr>
            <a:endParaRPr lang="en-US" sz="1200" dirty="0">
              <a:solidFill>
                <a:schemeClr val="dk1"/>
              </a:solidFill>
              <a:latin typeface="Arial"/>
              <a:ea typeface="Arial"/>
              <a:cs typeface="Arial"/>
              <a:sym typeface="Arial"/>
            </a:endParaRPr>
          </a:p>
          <a:p>
            <a:pPr marL="0" lvl="0" indent="0" algn="l" rtl="0">
              <a:spcBef>
                <a:spcPts val="0"/>
              </a:spcBef>
              <a:spcAft>
                <a:spcPts val="0"/>
              </a:spcAft>
              <a:buNone/>
            </a:pPr>
            <a:r>
              <a:rPr lang="en-US" sz="1200" b="1" dirty="0">
                <a:solidFill>
                  <a:schemeClr val="dk1"/>
                </a:solidFill>
                <a:latin typeface="Arial"/>
                <a:ea typeface="Arial"/>
                <a:cs typeface="Arial"/>
                <a:sym typeface="Arial"/>
              </a:rPr>
              <a:t>Proteinuria</a:t>
            </a:r>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Restriction of sodium intake may reduce proteinuria as demonstrated in 3 randomized cross-over trials. (McMahon 2013; </a:t>
            </a:r>
            <a:r>
              <a:rPr lang="en-US" sz="1200" dirty="0" err="1">
                <a:solidFill>
                  <a:schemeClr val="dk1"/>
                </a:solidFill>
                <a:latin typeface="Arial"/>
                <a:ea typeface="Arial"/>
                <a:cs typeface="Arial"/>
                <a:sym typeface="Arial"/>
              </a:rPr>
              <a:t>Slagman</a:t>
            </a:r>
            <a:r>
              <a:rPr lang="en-US" sz="1200" dirty="0">
                <a:solidFill>
                  <a:schemeClr val="dk1"/>
                </a:solidFill>
                <a:latin typeface="Arial"/>
                <a:ea typeface="Arial"/>
                <a:cs typeface="Arial"/>
                <a:sym typeface="Arial"/>
              </a:rPr>
              <a:t> 2011; Vogt 2008)</a:t>
            </a:r>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This evidence is supported by further parallel RCTs and observational studies. </a:t>
            </a:r>
          </a:p>
          <a:p>
            <a:pPr marL="628650" lvl="1"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Meuleman et al. demonstrated a reduction in proteinuria over 3 months using a sodium intake &lt;100mmol/d that reversed to baseline proteinuria after cessation of dietary sodium restriction. (Meuleman 2017)</a:t>
            </a:r>
          </a:p>
          <a:p>
            <a:pPr marL="628650" lvl="1"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Post-hoc analyses of clinical trials (REIN I &amp; II) in </a:t>
            </a:r>
            <a:r>
              <a:rPr lang="en-US" sz="1200" dirty="0" err="1">
                <a:solidFill>
                  <a:schemeClr val="dk1"/>
                </a:solidFill>
                <a:latin typeface="Arial"/>
                <a:ea typeface="Arial"/>
                <a:cs typeface="Arial"/>
                <a:sym typeface="Arial"/>
              </a:rPr>
              <a:t>proteinuric</a:t>
            </a:r>
            <a:r>
              <a:rPr lang="en-US" sz="1200" dirty="0">
                <a:solidFill>
                  <a:schemeClr val="dk1"/>
                </a:solidFill>
                <a:latin typeface="Arial"/>
                <a:ea typeface="Arial"/>
                <a:cs typeface="Arial"/>
                <a:sym typeface="Arial"/>
              </a:rPr>
              <a:t> patients with CKD demonstrated a higher sodium diet was associated with an increased risk of progressing to ESRD compared to a lower sodium diet &lt;100mmol/d. (</a:t>
            </a:r>
            <a:r>
              <a:rPr lang="en-US" sz="1200" dirty="0" err="1">
                <a:solidFill>
                  <a:schemeClr val="dk1"/>
                </a:solidFill>
                <a:latin typeface="Arial"/>
                <a:ea typeface="Arial"/>
                <a:cs typeface="Arial"/>
                <a:sym typeface="Arial"/>
              </a:rPr>
              <a:t>Vegter</a:t>
            </a:r>
            <a:r>
              <a:rPr lang="en-US" sz="1200" dirty="0">
                <a:solidFill>
                  <a:schemeClr val="dk1"/>
                </a:solidFill>
                <a:latin typeface="Arial"/>
                <a:ea typeface="Arial"/>
                <a:cs typeface="Arial"/>
                <a:sym typeface="Arial"/>
              </a:rPr>
              <a:t> 2012)</a:t>
            </a:r>
          </a:p>
          <a:p>
            <a:pPr marL="0" lvl="0" indent="0" algn="l" rtl="0">
              <a:spcBef>
                <a:spcPts val="0"/>
              </a:spcBef>
              <a:spcAft>
                <a:spcPts val="0"/>
              </a:spcAft>
              <a:buNone/>
            </a:pPr>
            <a:endParaRPr sz="1200" dirty="0">
              <a:solidFill>
                <a:schemeClr val="dk1"/>
              </a:solidFill>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02" name="Google Shape;40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err="1">
                <a:solidFill>
                  <a:schemeClr val="dk1"/>
                </a:solidFill>
                <a:latin typeface="Arial"/>
                <a:ea typeface="Arial"/>
                <a:cs typeface="Arial"/>
                <a:sym typeface="Arial"/>
              </a:rPr>
              <a:t>Normovolemia</a:t>
            </a:r>
            <a:r>
              <a:rPr lang="en-US" sz="1200" dirty="0">
                <a:solidFill>
                  <a:schemeClr val="dk1"/>
                </a:solidFill>
                <a:latin typeface="Arial"/>
                <a:ea typeface="Arial"/>
                <a:cs typeface="Arial"/>
                <a:sym typeface="Arial"/>
              </a:rPr>
              <a:t> is maintained through the action of the renin-angiotensin aldosterone system. This system acts to adjust the quantity of sodium excreted by the body, and thereby ECF volume and arterial BP. </a:t>
            </a: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Excess sodium intake is excreted in the urine and serum levels are tightly controlled. requiring normal kidney and blood vessel function. </a:t>
            </a: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This system may be compromised with excessive sodium intake, and/or inadequate excretion, which may occur with chronic kidney disease.</a:t>
            </a:r>
          </a:p>
          <a:p>
            <a:pPr marL="228600" marR="0" lvl="0" indent="-152400" algn="l" rtl="0">
              <a:lnSpc>
                <a:spcPct val="100000"/>
              </a:lnSpc>
              <a:spcBef>
                <a:spcPts val="0"/>
              </a:spcBef>
              <a:spcAft>
                <a:spcPts val="0"/>
              </a:spcAft>
              <a:buClr>
                <a:schemeClr val="dk1"/>
              </a:buClr>
              <a:buSzPts val="1200"/>
              <a:buFont typeface="Arial"/>
              <a:buNone/>
            </a:pPr>
            <a:endParaRPr lang="en-US" sz="1200" dirty="0">
              <a:solidFill>
                <a:schemeClr val="dk1"/>
              </a:solidFill>
              <a:latin typeface="Arial"/>
              <a:ea typeface="Arial"/>
              <a:cs typeface="Arial"/>
              <a:sym typeface="Arial"/>
            </a:endParaRPr>
          </a:p>
          <a:p>
            <a:pPr marL="228600" marR="0" lvl="0" indent="-152400" algn="l" rtl="0">
              <a:lnSpc>
                <a:spcPct val="100000"/>
              </a:lnSpc>
              <a:spcBef>
                <a:spcPts val="0"/>
              </a:spcBef>
              <a:spcAft>
                <a:spcPts val="0"/>
              </a:spcAft>
              <a:buClr>
                <a:schemeClr val="dk1"/>
              </a:buClr>
              <a:buSzPts val="1200"/>
              <a:buFont typeface="Arial"/>
              <a:buNone/>
            </a:pPr>
            <a:r>
              <a:rPr lang="en-US" sz="1200" b="1" dirty="0">
                <a:solidFill>
                  <a:schemeClr val="dk1"/>
                </a:solidFill>
                <a:latin typeface="Arial"/>
                <a:ea typeface="Arial"/>
                <a:cs typeface="Arial"/>
                <a:sym typeface="Arial"/>
              </a:rPr>
              <a:t>Body Weight and Fluid</a:t>
            </a: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Sodium restriction may slightly reduce body weight and total body fluid in non-dialysis CKD (low certainty evidence). However, it is uncertain whether sodium restriction reduces body weight and body water in dialysis. </a:t>
            </a: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The evidence from non-dialysis CKD comes from two randomized-crossover trials, one using sodium supplementation to compare intake of 60-80mmol/d to 180-200mmol/d for 2 weeks (McMahon 2013) together with a more recent investigation by Saran et al. evaluating the effect of sodium restriction &lt;2g/day vs usual diet for 4 weeks (with a 2-week washout in-between). (Saran 2017) Both trials demonstrated a reduction in extracellular volume. </a:t>
            </a: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In maintenance dialysis, two RCTS demonstrated no significant difference in body weight with salt restriction in peritoneal (Fine 1997) or hemodialysis and peritoneal dialysis. (</a:t>
            </a:r>
            <a:r>
              <a:rPr lang="en-US" sz="1200" dirty="0" err="1">
                <a:solidFill>
                  <a:schemeClr val="dk1"/>
                </a:solidFill>
                <a:latin typeface="Arial"/>
                <a:ea typeface="Arial"/>
                <a:cs typeface="Arial"/>
                <a:sym typeface="Arial"/>
              </a:rPr>
              <a:t>Sevick</a:t>
            </a:r>
            <a:r>
              <a:rPr lang="en-US" sz="1200" dirty="0">
                <a:solidFill>
                  <a:schemeClr val="dk1"/>
                </a:solidFill>
                <a:latin typeface="Arial"/>
                <a:ea typeface="Arial"/>
                <a:cs typeface="Arial"/>
                <a:sym typeface="Arial"/>
              </a:rPr>
              <a:t> 2016)</a:t>
            </a: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In one non-randomized study in hemodialysis, the group advised to restrict sodium (&lt;3 g /day) and fluid (&lt;1 L/d) intake demonstrated within group decrease in interdialytic fluid gain, but there was no change in the control group, and between group difference was not significant. (Liang 2013) </a:t>
            </a: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endParaRPr sz="1200" dirty="0">
              <a:solidFill>
                <a:schemeClr val="dk1"/>
              </a:solidFill>
              <a:latin typeface="Arial"/>
              <a:ea typeface="Arial"/>
              <a:cs typeface="Arial"/>
              <a:sym typeface="Arial"/>
            </a:endParaRP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endParaRPr sz="1200" dirty="0">
              <a:solidFill>
                <a:schemeClr val="dk1"/>
              </a:solidFill>
              <a:latin typeface="Arial"/>
              <a:ea typeface="Arial"/>
              <a:cs typeface="Arial"/>
              <a:sym typeface="Arial"/>
            </a:endParaRP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aseline="300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aseline="300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lvl="0" indent="0" algn="l" rtl="0">
              <a:spcBef>
                <a:spcPts val="0"/>
              </a:spcBef>
              <a:spcAft>
                <a:spcPts val="0"/>
              </a:spcAft>
              <a:buNone/>
            </a:pPr>
            <a:endParaRPr dirty="0"/>
          </a:p>
        </p:txBody>
      </p:sp>
      <p:sp>
        <p:nvSpPr>
          <p:cNvPr id="412" name="Google Shape;41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tx2"/>
                </a:solidFill>
              </a:rPr>
              <a:t>There is insufficient evidence to make a statement on whether prescribing a reduced sodium intake impact on other outcomes in patients with CKD</a:t>
            </a:r>
            <a:endParaRPr lang="en-US" b="0" i="0" dirty="0"/>
          </a:p>
          <a:p>
            <a:endParaRPr lang="en-US" dirty="0"/>
          </a:p>
          <a:p>
            <a:r>
              <a:rPr lang="en-US" b="1" dirty="0"/>
              <a:t>Inflammation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Graphik Regular" panose="020B0503030202060203" pitchFamily="34" charset="0"/>
                <a:ea typeface="Arial"/>
                <a:cs typeface="Arial"/>
                <a:sym typeface="Arial"/>
              </a:rPr>
              <a:t>Sodium reduction may make little to no difference to inflammation (low certainty evidence).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Graphik Regular" panose="020B0503030202060203" pitchFamily="34" charset="0"/>
                <a:ea typeface="Arial"/>
                <a:cs typeface="Arial"/>
                <a:sym typeface="Arial"/>
              </a:rPr>
              <a:t>Two RCTs, a parallel RCT in MHD, (</a:t>
            </a:r>
            <a:r>
              <a:rPr lang="x-none" sz="1200" b="0" i="0" u="none" strike="noStrike" kern="1200" cap="none" dirty="0">
                <a:solidFill>
                  <a:schemeClr val="tx1"/>
                </a:solidFill>
                <a:effectLst/>
                <a:latin typeface="Graphik Regular" panose="020B0503030202060203" pitchFamily="34" charset="0"/>
                <a:ea typeface="Arial"/>
                <a:cs typeface="Arial"/>
                <a:sym typeface="Arial"/>
              </a:rPr>
              <a:t>Rodrigues Telini </a:t>
            </a:r>
            <a:r>
              <a:rPr lang="en-US" sz="1200" b="0" i="0" u="none" strike="noStrike" kern="1200" cap="none" dirty="0">
                <a:solidFill>
                  <a:schemeClr val="tx1"/>
                </a:solidFill>
                <a:effectLst/>
                <a:latin typeface="Graphik Regular" panose="020B0503030202060203" pitchFamily="34" charset="0"/>
                <a:ea typeface="Arial"/>
                <a:cs typeface="Arial"/>
                <a:sym typeface="Arial"/>
              </a:rPr>
              <a:t>2014) and a crossover in Stage 3 and 4, (McMahon 2013) investigated the impact of sodium restriction on inflammation, measured by CRP, IL-6, TNF-alpha.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Graphik Regular" panose="020B0503030202060203" pitchFamily="34" charset="0"/>
                <a:ea typeface="Arial"/>
                <a:cs typeface="Arial"/>
                <a:sym typeface="Arial"/>
              </a:rPr>
              <a:t>In the Rodrigues </a:t>
            </a:r>
            <a:r>
              <a:rPr lang="en-US" sz="1200" b="0" i="0" u="none" strike="noStrike" kern="1200" cap="none" dirty="0" err="1">
                <a:solidFill>
                  <a:schemeClr val="tx1"/>
                </a:solidFill>
                <a:effectLst/>
                <a:latin typeface="Graphik Regular" panose="020B0503030202060203" pitchFamily="34" charset="0"/>
                <a:ea typeface="Arial"/>
                <a:cs typeface="Arial"/>
                <a:sym typeface="Arial"/>
              </a:rPr>
              <a:t>Telini</a:t>
            </a:r>
            <a:r>
              <a:rPr lang="en-US" sz="1200" b="0" i="0" u="none" strike="noStrike" kern="1200" cap="none" dirty="0">
                <a:solidFill>
                  <a:schemeClr val="tx1"/>
                </a:solidFill>
                <a:effectLst/>
                <a:latin typeface="Graphik Regular" panose="020B0503030202060203" pitchFamily="34" charset="0"/>
                <a:ea typeface="Arial"/>
                <a:cs typeface="Arial"/>
                <a:sym typeface="Arial"/>
              </a:rPr>
              <a:t> study there was a significant reduction in all inflammatory markers within the intervention group, however not reported between group differences (and no difference within control group).  The single crossover study in Stage 3-4 showed no difference in inflammation comparing high and low sodium intake. (McMahon 2013)</a:t>
            </a:r>
            <a:endParaRPr lang="en-US" dirty="0"/>
          </a:p>
          <a:p>
            <a:r>
              <a:rPr lang="en-US" b="1" dirty="0"/>
              <a:t>eGFR Decline or Reduction in Creatinine Clearance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Graphik Regular" panose="020B0503030202060203" pitchFamily="34" charset="0"/>
                <a:ea typeface="Arial"/>
                <a:cs typeface="Arial"/>
                <a:sym typeface="Arial"/>
              </a:rPr>
              <a:t>Restriction of sodium intake may slightly reduce kidney function markers of creatinine clearance (</a:t>
            </a:r>
            <a:r>
              <a:rPr lang="x-none" sz="1200" b="0" i="0" u="none" strike="noStrike" kern="1200" cap="none" dirty="0">
                <a:solidFill>
                  <a:schemeClr val="tx1"/>
                </a:solidFill>
                <a:effectLst/>
                <a:latin typeface="Graphik Regular" panose="020B0503030202060203" pitchFamily="34" charset="0"/>
                <a:ea typeface="Arial"/>
                <a:cs typeface="Arial"/>
                <a:sym typeface="Arial"/>
              </a:rPr>
              <a:t>Konishi</a:t>
            </a:r>
            <a:r>
              <a:rPr lang="en-US" sz="1200" b="0" i="0" u="none" strike="noStrike" kern="1200" cap="none" dirty="0">
                <a:solidFill>
                  <a:schemeClr val="tx1"/>
                </a:solidFill>
                <a:effectLst/>
                <a:latin typeface="Graphik Regular" panose="020B0503030202060203" pitchFamily="34" charset="0"/>
                <a:ea typeface="Arial"/>
                <a:cs typeface="Arial"/>
                <a:sym typeface="Arial"/>
              </a:rPr>
              <a:t> 2001; </a:t>
            </a:r>
            <a:r>
              <a:rPr lang="x-none" sz="1200" b="0" i="0" u="none" strike="noStrike" kern="1200" cap="none" dirty="0">
                <a:solidFill>
                  <a:schemeClr val="tx1"/>
                </a:solidFill>
                <a:effectLst/>
                <a:latin typeface="Graphik Regular" panose="020B0503030202060203" pitchFamily="34" charset="0"/>
                <a:ea typeface="Arial"/>
                <a:cs typeface="Arial"/>
                <a:sym typeface="Arial"/>
              </a:rPr>
              <a:t>Slagman</a:t>
            </a:r>
            <a:r>
              <a:rPr lang="en-US" sz="1200" b="0" i="0" u="none" strike="noStrike" kern="1200" cap="none" dirty="0">
                <a:solidFill>
                  <a:schemeClr val="tx1"/>
                </a:solidFill>
                <a:effectLst/>
                <a:latin typeface="Graphik Regular" panose="020B0503030202060203" pitchFamily="34" charset="0"/>
                <a:ea typeface="Arial"/>
                <a:cs typeface="Arial"/>
                <a:sym typeface="Arial"/>
              </a:rPr>
              <a:t> 2011; </a:t>
            </a:r>
            <a:r>
              <a:rPr lang="x-none" sz="1200" b="0" i="0" u="none" strike="noStrike" kern="1200" cap="none" dirty="0">
                <a:solidFill>
                  <a:schemeClr val="tx1"/>
                </a:solidFill>
                <a:effectLst/>
                <a:latin typeface="Graphik Regular" panose="020B0503030202060203" pitchFamily="34" charset="0"/>
                <a:ea typeface="Arial"/>
                <a:cs typeface="Arial"/>
                <a:sym typeface="Arial"/>
              </a:rPr>
              <a:t>Konishi</a:t>
            </a:r>
            <a:r>
              <a:rPr lang="en-US" sz="1200" b="0" i="0" u="none" strike="noStrike" kern="1200" cap="none" dirty="0">
                <a:solidFill>
                  <a:schemeClr val="tx1"/>
                </a:solidFill>
                <a:effectLst/>
                <a:latin typeface="Graphik Regular" panose="020B0503030202060203" pitchFamily="34" charset="0"/>
                <a:ea typeface="Arial"/>
                <a:cs typeface="Arial"/>
                <a:sym typeface="Arial"/>
              </a:rPr>
              <a:t> 2001; </a:t>
            </a:r>
            <a:r>
              <a:rPr lang="x-none" sz="1200" b="0" i="0" u="none" strike="noStrike" kern="1200" cap="none" dirty="0">
                <a:solidFill>
                  <a:schemeClr val="tx1"/>
                </a:solidFill>
                <a:effectLst/>
                <a:latin typeface="Graphik Regular" panose="020B0503030202060203" pitchFamily="34" charset="0"/>
                <a:ea typeface="Arial"/>
                <a:cs typeface="Arial"/>
                <a:sym typeface="Arial"/>
              </a:rPr>
              <a:t>Slagman</a:t>
            </a:r>
            <a:r>
              <a:rPr lang="en-US" sz="1200" b="0" i="0" u="none" strike="noStrike" kern="1200" cap="none" dirty="0">
                <a:solidFill>
                  <a:schemeClr val="tx1"/>
                </a:solidFill>
                <a:effectLst/>
                <a:latin typeface="Graphik Regular" panose="020B0503030202060203" pitchFamily="34" charset="0"/>
                <a:ea typeface="Arial"/>
                <a:cs typeface="Arial"/>
                <a:sym typeface="Arial"/>
              </a:rPr>
              <a:t> 2011; Vogt 2008; </a:t>
            </a:r>
            <a:r>
              <a:rPr lang="x-none" sz="1200" b="0" i="0" u="none" strike="noStrike" kern="1200" cap="none" dirty="0">
                <a:solidFill>
                  <a:schemeClr val="tx1"/>
                </a:solidFill>
                <a:effectLst/>
                <a:latin typeface="Graphik Regular" panose="020B0503030202060203" pitchFamily="34" charset="0"/>
                <a:ea typeface="Arial"/>
                <a:cs typeface="Arial"/>
                <a:sym typeface="Arial"/>
              </a:rPr>
              <a:t>Koomans</a:t>
            </a:r>
            <a:r>
              <a:rPr lang="en-US" sz="1200" b="0" i="0" u="none" strike="noStrike" kern="1200" cap="none" dirty="0">
                <a:solidFill>
                  <a:schemeClr val="tx1"/>
                </a:solidFill>
                <a:effectLst/>
                <a:latin typeface="Graphik Regular" panose="020B0503030202060203" pitchFamily="34" charset="0"/>
                <a:ea typeface="Arial"/>
                <a:cs typeface="Arial"/>
                <a:sym typeface="Arial"/>
              </a:rPr>
              <a:t> 1985) and eGFR (</a:t>
            </a:r>
            <a:r>
              <a:rPr lang="x-none" sz="1200" b="0" i="0" u="none" strike="noStrike" kern="1200" cap="none" dirty="0">
                <a:solidFill>
                  <a:schemeClr val="tx1"/>
                </a:solidFill>
                <a:effectLst/>
                <a:latin typeface="Graphik Regular" panose="020B0503030202060203" pitchFamily="34" charset="0"/>
                <a:ea typeface="Arial"/>
                <a:cs typeface="Arial"/>
                <a:sym typeface="Arial"/>
              </a:rPr>
              <a:t>Campbell</a:t>
            </a:r>
            <a:r>
              <a:rPr lang="en-US" sz="1200" b="0" i="0" u="none" strike="noStrike" kern="1200" cap="none" dirty="0">
                <a:solidFill>
                  <a:schemeClr val="tx1"/>
                </a:solidFill>
                <a:effectLst/>
                <a:latin typeface="Graphik Regular" panose="020B0503030202060203" pitchFamily="34" charset="0"/>
                <a:ea typeface="Arial"/>
                <a:cs typeface="Arial"/>
                <a:sym typeface="Arial"/>
              </a:rPr>
              <a:t> 2014) demonstrated in short-term cross-over trials in stages 1-5 non-dialysis population (low certainty evidence).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Graphik Regular" panose="020B0503030202060203" pitchFamily="34" charset="0"/>
                <a:ea typeface="Arial"/>
                <a:cs typeface="Arial"/>
                <a:sym typeface="Arial"/>
              </a:rPr>
              <a:t> In the single parallel RCT over 6 months of sodium restriction, </a:t>
            </a:r>
            <a:r>
              <a:rPr lang="en-US" sz="1200" b="0" i="0" u="none" strike="noStrike" kern="1200" cap="none" dirty="0" err="1">
                <a:solidFill>
                  <a:schemeClr val="tx1"/>
                </a:solidFill>
                <a:effectLst/>
                <a:latin typeface="Graphik Regular" panose="020B0503030202060203" pitchFamily="34" charset="0"/>
                <a:ea typeface="Arial"/>
                <a:cs typeface="Arial"/>
                <a:sym typeface="Arial"/>
              </a:rPr>
              <a:t>deBrito</a:t>
            </a:r>
            <a:r>
              <a:rPr lang="en-US" sz="1200" b="0" i="0" u="none" strike="noStrike" kern="1200" cap="none" dirty="0">
                <a:solidFill>
                  <a:schemeClr val="tx1"/>
                </a:solidFill>
                <a:effectLst/>
                <a:latin typeface="Graphik Regular" panose="020B0503030202060203" pitchFamily="34" charset="0"/>
                <a:ea typeface="Arial"/>
                <a:cs typeface="Arial"/>
                <a:sym typeface="Arial"/>
              </a:rPr>
              <a:t>-Ashurst found no difference in eGFR. The inconsistency in results may be due to the short-term cross-over trials demonstrating acute hyper filtration response to low sodium intake, compared with the longer-term parallel trial, reflecting a more clinically stable circumstance.</a:t>
            </a:r>
            <a:endParaRPr lang="en-US" dirty="0"/>
          </a:p>
          <a:p>
            <a:endParaRPr lang="en-US" dirty="0"/>
          </a:p>
          <a:p>
            <a:pPr marL="228600" lvl="0" indent="-152400" algn="l" rtl="0">
              <a:spcBef>
                <a:spcPts val="0"/>
              </a:spcBef>
              <a:spcAft>
                <a:spcPts val="0"/>
              </a:spcAft>
              <a:buClr>
                <a:schemeClr val="dk1"/>
              </a:buClr>
              <a:buSzPts val="1200"/>
              <a:buFont typeface="Arial"/>
              <a:buNone/>
            </a:pPr>
            <a:endParaRPr dirty="0"/>
          </a:p>
        </p:txBody>
      </p:sp>
      <p:sp>
        <p:nvSpPr>
          <p:cNvPr id="420" name="Google Shape;42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Mortality</a:t>
            </a:r>
          </a:p>
          <a:p>
            <a:pPr marL="171450" indent="-171450">
              <a:buFont typeface="Arial" panose="020B0604020202020204" pitchFamily="34" charset="0"/>
              <a:buChar char="•"/>
            </a:pPr>
            <a:r>
              <a:rPr lang="en-US" sz="1200" b="0" i="0" u="none" strike="noStrike" kern="1200" cap="none" dirty="0">
                <a:solidFill>
                  <a:schemeClr val="tx1"/>
                </a:solidFill>
                <a:effectLst/>
                <a:latin typeface="Graphik Regular" panose="020B0503030202060203" pitchFamily="34" charset="0"/>
                <a:ea typeface="Arial"/>
                <a:cs typeface="Arial"/>
                <a:sym typeface="Arial"/>
              </a:rPr>
              <a:t>The evidence for clinical endpoints is derived from observational studies as there were no RCTs in sodium reduction in CKD that reported CKD progression cardiovascular events, mortality outcomes.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Graphik Regular" panose="020B0503030202060203" pitchFamily="34" charset="0"/>
                <a:ea typeface="Arial"/>
                <a:cs typeface="Arial"/>
                <a:sym typeface="Arial"/>
              </a:rPr>
              <a:t>In a post-hoc analysis of a prospective cohort of 1770 MHD patients, McCausland et al. found higher dietary sodium intake associated with increased mortality. (Mc </a:t>
            </a:r>
            <a:r>
              <a:rPr lang="en-US" sz="1200" b="0" i="0" u="none" strike="noStrike" kern="1200" cap="none" dirty="0" err="1">
                <a:solidFill>
                  <a:schemeClr val="tx1"/>
                </a:solidFill>
                <a:effectLst/>
                <a:latin typeface="Graphik Regular" panose="020B0503030202060203" pitchFamily="34" charset="0"/>
                <a:ea typeface="Arial"/>
                <a:cs typeface="Arial"/>
                <a:sym typeface="Arial"/>
              </a:rPr>
              <a:t>Causland</a:t>
            </a:r>
            <a:r>
              <a:rPr lang="en-US" sz="1200" b="0" i="0" u="none" strike="noStrike" kern="1200" cap="none" dirty="0">
                <a:solidFill>
                  <a:schemeClr val="tx1"/>
                </a:solidFill>
                <a:effectLst/>
                <a:latin typeface="Graphik Regular" panose="020B0503030202060203" pitchFamily="34" charset="0"/>
                <a:ea typeface="Arial"/>
                <a:cs typeface="Arial"/>
                <a:sym typeface="Arial"/>
              </a:rPr>
              <a:t>  2012)</a:t>
            </a:r>
            <a:r>
              <a:rPr lang="en-US" sz="1200" b="0" i="0" u="none" strike="noStrike" kern="1200" cap="none" baseline="30000" dirty="0">
                <a:solidFill>
                  <a:schemeClr val="tx1"/>
                </a:solidFill>
                <a:effectLst/>
                <a:latin typeface="Graphik Regular" panose="020B0503030202060203" pitchFamily="34" charset="0"/>
                <a:ea typeface="Arial"/>
                <a:cs typeface="Arial"/>
                <a:sym typeface="Arial"/>
              </a:rPr>
              <a:t> </a:t>
            </a:r>
          </a:p>
          <a:p>
            <a:pPr marL="171450" indent="-171450">
              <a:buFont typeface="Arial" panose="020B0604020202020204" pitchFamily="34" charset="0"/>
              <a:buChar char="•"/>
            </a:pPr>
            <a:r>
              <a:rPr lang="en-US" sz="1200" b="0" i="0" u="none" strike="noStrike" kern="1200" cap="none" dirty="0">
                <a:solidFill>
                  <a:schemeClr val="tx1"/>
                </a:solidFill>
                <a:effectLst/>
                <a:latin typeface="Graphik Regular" panose="020B0503030202060203" pitchFamily="34" charset="0"/>
                <a:ea typeface="Arial"/>
                <a:cs typeface="Arial"/>
                <a:sym typeface="Arial"/>
              </a:rPr>
              <a:t>The retrospective cohort study in 303 PD patients in Japan indicated that low sodium intake was significantly associated with higher overall and cardiovascular mortality. However, this study was open to indication bias as sodium intake was also associated with higher LBM, younger age and higher BMI. (Dong 2010)</a:t>
            </a:r>
          </a:p>
          <a:p>
            <a:pPr marL="171450" indent="-171450">
              <a:buFont typeface="Arial" panose="020B0604020202020204" pitchFamily="34" charset="0"/>
              <a:buChar char="•"/>
            </a:pPr>
            <a:r>
              <a:rPr lang="en-US" sz="1200" b="0" i="0" u="none" strike="noStrike" kern="1200" cap="none" dirty="0">
                <a:solidFill>
                  <a:schemeClr val="tx1"/>
                </a:solidFill>
                <a:effectLst/>
                <a:latin typeface="Graphik Regular" panose="020B0503030202060203" pitchFamily="34" charset="0"/>
                <a:ea typeface="Arial"/>
                <a:cs typeface="Arial"/>
                <a:sym typeface="Arial"/>
              </a:rPr>
              <a:t>More consistent results were demonstrated from a large high-quality prospective cohort (CRIC study) of </a:t>
            </a:r>
            <a:r>
              <a:rPr lang="en-US" sz="1200" b="0" i="0" u="none" strike="noStrike" kern="1200" cap="none" dirty="0" err="1">
                <a:solidFill>
                  <a:schemeClr val="tx1"/>
                </a:solidFill>
                <a:effectLst/>
                <a:latin typeface="Graphik Regular" panose="020B0503030202060203" pitchFamily="34" charset="0"/>
                <a:ea typeface="Arial"/>
                <a:cs typeface="Arial"/>
                <a:sym typeface="Arial"/>
              </a:rPr>
              <a:t>predialysis</a:t>
            </a:r>
            <a:r>
              <a:rPr lang="en-US" sz="1200" b="0" i="0" u="none" strike="noStrike" kern="1200" cap="none" dirty="0">
                <a:solidFill>
                  <a:schemeClr val="tx1"/>
                </a:solidFill>
                <a:effectLst/>
                <a:latin typeface="Graphik Regular" panose="020B0503030202060203" pitchFamily="34" charset="0"/>
                <a:ea typeface="Arial"/>
                <a:cs typeface="Arial"/>
                <a:sym typeface="Arial"/>
              </a:rPr>
              <a:t> Stage 2-4, using urinary sodium excretion. </a:t>
            </a:r>
          </a:p>
          <a:p>
            <a:pPr marL="628650" lvl="1" indent="-171450">
              <a:buFont typeface="Arial" panose="020B0604020202020204" pitchFamily="34" charset="0"/>
              <a:buChar char="•"/>
            </a:pPr>
            <a:r>
              <a:rPr lang="en-US" sz="1200" b="0" i="0" u="none" strike="noStrike" kern="1200" cap="none" dirty="0">
                <a:solidFill>
                  <a:schemeClr val="tx1"/>
                </a:solidFill>
                <a:effectLst/>
                <a:latin typeface="Graphik Regular" panose="020B0503030202060203" pitchFamily="34" charset="0"/>
                <a:ea typeface="Arial"/>
                <a:cs typeface="Arial"/>
                <a:sym typeface="Arial"/>
              </a:rPr>
              <a:t>In He et al., 24-hour urinary sodium excretion was associated with greater all-cause mortality and CKD progression (defined as incident ESRD or halving of eGFR from baseline). (He 2015)</a:t>
            </a:r>
          </a:p>
          <a:p>
            <a:pPr marL="628650" lvl="1" indent="-171450">
              <a:buFont typeface="Arial" panose="020B0604020202020204" pitchFamily="34" charset="0"/>
              <a:buChar char="•"/>
            </a:pPr>
            <a:r>
              <a:rPr lang="en-US" sz="1200" b="0" i="0" u="none" strike="noStrike" kern="1200" cap="none" dirty="0">
                <a:solidFill>
                  <a:schemeClr val="tx1"/>
                </a:solidFill>
                <a:effectLst/>
                <a:latin typeface="Graphik Regular" panose="020B0503030202060203" pitchFamily="34" charset="0"/>
                <a:ea typeface="Arial"/>
                <a:cs typeface="Arial"/>
                <a:sym typeface="Arial"/>
              </a:rPr>
              <a:t>Sodium excretion was also associated with composite CVD (heart failure, myocardial infarction, stroke). (Mills 2016)</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5358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The interventions undertaken in clinical trials of sodium reduction have limited applicability when translating into practice. Many trials to date have used sodium supplementation or provided foods to enhance adherence in short-term effectiveness studies. Investigations of efficacy and behavioral interventions to adopt low sodium intakes in real-life settings are limited in the literature. Of those that exist, the evidence is either short term (&lt; 6 months) or demonstrate that achieving a reduced sodium intake is only apparent whilst receiving active intervention. </a:t>
            </a:r>
            <a:endParaRPr dirty="0"/>
          </a:p>
          <a:p>
            <a:pPr marL="0" lvl="0" indent="0" algn="l" rtl="0">
              <a:spcBef>
                <a:spcPts val="0"/>
              </a:spcBef>
              <a:spcAft>
                <a:spcPts val="0"/>
              </a:spcAft>
              <a:buNone/>
            </a:pPr>
            <a:endParaRPr dirty="0"/>
          </a:p>
        </p:txBody>
      </p:sp>
      <p:sp>
        <p:nvSpPr>
          <p:cNvPr id="430" name="Google Shape;43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Arial"/>
                <a:ea typeface="Arial"/>
                <a:cs typeface="Arial"/>
                <a:sym typeface="Arial"/>
              </a:rPr>
              <a:t>Achieving a reduced sodium intake in CKD is recommended, however can be particularly challenging to achieve. This is a result of the need to navigate a complex interplay between individual food choice and food supply, together with a range of other dietary recommendations that come with CKD. Consuming a low sodium diet generally requires education and skill development (cooking, label reading) and explicit choice to consume a low sodium diet. Therefore, a concerted and multi-faceted intervention strategy is required to support achieving this intake in clinical practice. This includes targeting individual behavior change for dietary choices, together with a wider public health strategy to reduce availability of sodium in the food supply.</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05247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There are no major changes in dietary sodium recommendation.</a:t>
            </a:r>
            <a:endParaRPr dirty="0"/>
          </a:p>
        </p:txBody>
      </p:sp>
      <p:sp>
        <p:nvSpPr>
          <p:cNvPr id="437" name="Google Shape;43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Sodium is an acquired taste and may be difficult to overcome for some patients. Implement educational strategies that support gradual change.</a:t>
            </a:r>
            <a:endParaRPr dirty="0"/>
          </a:p>
        </p:txBody>
      </p:sp>
      <p:sp>
        <p:nvSpPr>
          <p:cNvPr id="445" name="Google Shape;44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Evidence supports the benefits of increasing potassium intake while lowering sodium intake.</a:t>
            </a:r>
            <a:endParaRPr dirty="0"/>
          </a:p>
        </p:txBody>
      </p:sp>
      <p:sp>
        <p:nvSpPr>
          <p:cNvPr id="452" name="Google Shape;45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These resources from the Academy of Nutrition and Dietetics and the National Kidney Foundation provide additional information to support implementation of the KDOQI Guideline for Nutrition in CKD.</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46771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There are 2 types of dietary electrolyte sources:</a:t>
            </a:r>
            <a:endParaRPr dirty="0"/>
          </a:p>
          <a:p>
            <a:pPr marL="171450" lvl="0" indent="-171450" algn="l" rtl="0">
              <a:spcBef>
                <a:spcPts val="0"/>
              </a:spcBef>
              <a:spcAft>
                <a:spcPts val="0"/>
              </a:spcAft>
              <a:buClr>
                <a:schemeClr val="dk1"/>
              </a:buClr>
              <a:buSzPts val="1200"/>
              <a:buFont typeface="Arial"/>
              <a:buChar char="•"/>
            </a:pPr>
            <a:r>
              <a:rPr lang="en-US" dirty="0"/>
              <a:t>Natural/organic</a:t>
            </a:r>
            <a:endParaRPr dirty="0"/>
          </a:p>
          <a:p>
            <a:pPr marL="171450" lvl="0" indent="-171450" algn="l" rtl="0">
              <a:spcBef>
                <a:spcPts val="0"/>
              </a:spcBef>
              <a:spcAft>
                <a:spcPts val="0"/>
              </a:spcAft>
              <a:buClr>
                <a:schemeClr val="dk1"/>
              </a:buClr>
              <a:buSzPts val="1200"/>
              <a:buFont typeface="Arial"/>
              <a:buChar char="•"/>
            </a:pPr>
            <a:r>
              <a:rPr lang="en-US" dirty="0"/>
              <a:t>Artificial/inorganic</a:t>
            </a:r>
            <a:endParaRPr dirty="0"/>
          </a:p>
          <a:p>
            <a:pPr marL="171450" lvl="0" indent="-9525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Serum electrolyte levels are affected by dietary intake, intestinal absorption, osmotic changes, organ exchange and excretion (in patients with residual kidney function).</a:t>
            </a:r>
            <a:endParaRPr dirty="0"/>
          </a:p>
          <a:p>
            <a:pPr marL="0" lvl="0" indent="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Note:</a:t>
            </a:r>
            <a:endParaRPr dirty="0"/>
          </a:p>
          <a:p>
            <a:pPr marL="171450" lvl="0" indent="-171450" algn="l" rtl="0">
              <a:spcBef>
                <a:spcPts val="0"/>
              </a:spcBef>
              <a:spcAft>
                <a:spcPts val="0"/>
              </a:spcAft>
              <a:buClr>
                <a:schemeClr val="dk1"/>
              </a:buClr>
              <a:buSzPts val="1200"/>
              <a:buFont typeface="Arial"/>
              <a:buChar char="•"/>
            </a:pPr>
            <a:r>
              <a:rPr lang="en-US" dirty="0"/>
              <a:t>Food composition table and dietary assessment methods cannot adequately capture nutrient intake; therefore the guideline tends not to suggest ranges of intake.</a:t>
            </a:r>
            <a:endParaRPr dirty="0"/>
          </a:p>
          <a:p>
            <a:pPr marL="171450" lvl="0" indent="-171450" algn="l" rtl="0">
              <a:spcBef>
                <a:spcPts val="0"/>
              </a:spcBef>
              <a:spcAft>
                <a:spcPts val="0"/>
              </a:spcAft>
              <a:buClr>
                <a:schemeClr val="dk1"/>
              </a:buClr>
              <a:buSzPts val="1200"/>
              <a:buFont typeface="Arial"/>
              <a:buChar char="•"/>
            </a:pPr>
            <a:r>
              <a:rPr lang="en-US" dirty="0"/>
              <a:t>The workgroup restricted literature search to studies that addressed dietary electrolyte intake, output, and balance. Studies of serum levels were omitted.</a:t>
            </a:r>
            <a:endParaRPr dirty="0"/>
          </a:p>
        </p:txBody>
      </p:sp>
      <p:sp>
        <p:nvSpPr>
          <p:cNvPr id="153" name="Google Shape;15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Metabolic acidosis increases skeletal muscle proteolysis by a ubiquitin proteasome pathway that degrades actin potentially having adverse nutritional impact on the patient accompanied by an increase in protein catabolic rate.</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Eleven studies examined the association between dietary acid load/oral bicarbonate supplements on health outcomes in the CKD population.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Studies aimed at evaluating the effect of reduction in net endogen</a:t>
            </a:r>
            <a:r>
              <a:rPr lang="en-US" dirty="0">
                <a:latin typeface="Calibri"/>
                <a:ea typeface="Calibri"/>
                <a:cs typeface="Calibri"/>
                <a:sym typeface="Calibri"/>
              </a:rPr>
              <a:t>ous </a:t>
            </a:r>
            <a:r>
              <a:rPr lang="en-US" sz="1200" b="0" i="0" u="none" strike="noStrike" dirty="0">
                <a:solidFill>
                  <a:schemeClr val="dk1"/>
                </a:solidFill>
                <a:latin typeface="Calibri"/>
                <a:ea typeface="Calibri"/>
                <a:cs typeface="Calibri"/>
                <a:sym typeface="Calibri"/>
              </a:rPr>
              <a:t>acid production (NEAP) have been two-fold; either directly reducing NEAP by administration of sodium bicarbonate, or by dietary alteration using fruits and vegetables, which both decrease NEAP and alter the composition and quantity of dietary protein partially confounding the effect of reduction of NEAP alone.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Studies reducing NEAP by the use of administration of oral sodium bicarbonate are not confounded by alteration in dietary protein composition and easier to study in randomized controlled prospective manner. </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p:txBody>
      </p:sp>
      <p:sp>
        <p:nvSpPr>
          <p:cNvPr id="175" name="Google Shape;17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Arial"/>
                <a:ea typeface="Arial"/>
                <a:cs typeface="Arial"/>
                <a:sym typeface="Arial"/>
              </a:rPr>
              <a:t>4 RCTs (</a:t>
            </a:r>
            <a:r>
              <a:rPr lang="en-US" sz="1200" dirty="0" err="1">
                <a:solidFill>
                  <a:schemeClr val="dk1"/>
                </a:solidFill>
                <a:latin typeface="Arial"/>
                <a:ea typeface="Arial"/>
                <a:cs typeface="Arial"/>
                <a:sym typeface="Arial"/>
              </a:rPr>
              <a:t>Goraya</a:t>
            </a:r>
            <a:r>
              <a:rPr lang="en-US" sz="1200" dirty="0">
                <a:solidFill>
                  <a:schemeClr val="dk1"/>
                </a:solidFill>
                <a:latin typeface="Arial"/>
                <a:ea typeface="Arial"/>
                <a:cs typeface="Arial"/>
                <a:sym typeface="Arial"/>
              </a:rPr>
              <a:t> et al, 2013; de Brito-Ashurst et al, 2009; </a:t>
            </a:r>
            <a:r>
              <a:rPr lang="en-US" sz="1200" dirty="0" err="1">
                <a:solidFill>
                  <a:schemeClr val="dk1"/>
                </a:solidFill>
                <a:latin typeface="Arial"/>
                <a:ea typeface="Arial"/>
                <a:cs typeface="Arial"/>
                <a:sym typeface="Arial"/>
              </a:rPr>
              <a:t>Goraya</a:t>
            </a:r>
            <a:r>
              <a:rPr lang="en-US" sz="1200" dirty="0">
                <a:solidFill>
                  <a:schemeClr val="dk1"/>
                </a:solidFill>
                <a:latin typeface="Arial"/>
                <a:ea typeface="Arial"/>
                <a:cs typeface="Arial"/>
                <a:sym typeface="Arial"/>
              </a:rPr>
              <a:t> et al, 2014; Szeto et al, 2003)</a:t>
            </a:r>
            <a:endParaRPr lang="en-US" dirty="0"/>
          </a:p>
          <a:p>
            <a:pPr marL="0" marR="0" lvl="0" indent="0" algn="l" rtl="0">
              <a:spcBef>
                <a:spcPts val="0"/>
              </a:spcBef>
              <a:spcAft>
                <a:spcPts val="0"/>
              </a:spcAft>
              <a:buNone/>
            </a:pPr>
            <a:r>
              <a:rPr lang="en-US" sz="1200" dirty="0">
                <a:solidFill>
                  <a:schemeClr val="dk1"/>
                </a:solidFill>
                <a:latin typeface="Arial"/>
                <a:ea typeface="Arial"/>
                <a:cs typeface="Arial"/>
                <a:sym typeface="Arial"/>
              </a:rPr>
              <a:t>1 non-randomized controlled trial (</a:t>
            </a:r>
            <a:r>
              <a:rPr lang="en-US" sz="1200" dirty="0" err="1">
                <a:solidFill>
                  <a:schemeClr val="dk1"/>
                </a:solidFill>
                <a:latin typeface="Arial"/>
                <a:ea typeface="Arial"/>
                <a:cs typeface="Arial"/>
                <a:sym typeface="Arial"/>
              </a:rPr>
              <a:t>Goraya</a:t>
            </a:r>
            <a:r>
              <a:rPr lang="en-US" sz="1200" dirty="0">
                <a:solidFill>
                  <a:schemeClr val="dk1"/>
                </a:solidFill>
                <a:latin typeface="Arial"/>
                <a:ea typeface="Arial"/>
                <a:cs typeface="Arial"/>
                <a:sym typeface="Arial"/>
              </a:rPr>
              <a:t> et al, 2012) </a:t>
            </a:r>
            <a:endParaRPr lang="en-US" dirty="0"/>
          </a:p>
          <a:p>
            <a:pPr marL="0" marR="0" lvl="0" indent="0" algn="l" rtl="0">
              <a:spcBef>
                <a:spcPts val="0"/>
              </a:spcBef>
              <a:spcAft>
                <a:spcPts val="0"/>
              </a:spcAft>
              <a:buNone/>
            </a:pPr>
            <a:r>
              <a:rPr lang="fr-FR" sz="1200" dirty="0">
                <a:solidFill>
                  <a:schemeClr val="dk1"/>
                </a:solidFill>
                <a:latin typeface="Arial"/>
                <a:ea typeface="Arial"/>
                <a:cs typeface="Arial"/>
                <a:sym typeface="Arial"/>
              </a:rPr>
              <a:t>3 non-</a:t>
            </a:r>
            <a:r>
              <a:rPr lang="fr-FR" sz="1200" dirty="0" err="1">
                <a:solidFill>
                  <a:schemeClr val="dk1"/>
                </a:solidFill>
                <a:latin typeface="Arial"/>
                <a:ea typeface="Arial"/>
                <a:cs typeface="Arial"/>
                <a:sym typeface="Arial"/>
              </a:rPr>
              <a:t>controlled</a:t>
            </a:r>
            <a:r>
              <a:rPr lang="fr-FR" sz="1200" dirty="0">
                <a:solidFill>
                  <a:schemeClr val="dk1"/>
                </a:solidFill>
                <a:latin typeface="Arial"/>
                <a:ea typeface="Arial"/>
                <a:cs typeface="Arial"/>
                <a:sym typeface="Arial"/>
              </a:rPr>
              <a:t> </a:t>
            </a:r>
            <a:r>
              <a:rPr lang="fr-FR" sz="1200" dirty="0" err="1">
                <a:solidFill>
                  <a:schemeClr val="dk1"/>
                </a:solidFill>
                <a:latin typeface="Arial"/>
                <a:ea typeface="Arial"/>
                <a:cs typeface="Arial"/>
                <a:sym typeface="Arial"/>
              </a:rPr>
              <a:t>studies</a:t>
            </a:r>
            <a:r>
              <a:rPr lang="fr-FR" sz="1200" dirty="0">
                <a:solidFill>
                  <a:schemeClr val="dk1"/>
                </a:solidFill>
                <a:latin typeface="Arial"/>
                <a:ea typeface="Arial"/>
                <a:cs typeface="Arial"/>
                <a:sym typeface="Arial"/>
              </a:rPr>
              <a:t> (</a:t>
            </a:r>
            <a:r>
              <a:rPr lang="fr-FR" sz="1200" dirty="0" err="1">
                <a:solidFill>
                  <a:schemeClr val="dk1"/>
                </a:solidFill>
                <a:latin typeface="Arial"/>
                <a:ea typeface="Arial"/>
                <a:cs typeface="Arial"/>
                <a:sym typeface="Arial"/>
              </a:rPr>
              <a:t>Kooman</a:t>
            </a:r>
            <a:r>
              <a:rPr lang="fr-FR" sz="1200" dirty="0">
                <a:solidFill>
                  <a:schemeClr val="dk1"/>
                </a:solidFill>
                <a:latin typeface="Arial"/>
                <a:ea typeface="Arial"/>
                <a:cs typeface="Arial"/>
                <a:sym typeface="Arial"/>
              </a:rPr>
              <a:t> et al, 1997; </a:t>
            </a:r>
            <a:r>
              <a:rPr lang="fr-FR" sz="1200" dirty="0" err="1">
                <a:solidFill>
                  <a:schemeClr val="dk1"/>
                </a:solidFill>
                <a:latin typeface="Arial"/>
                <a:ea typeface="Arial"/>
                <a:cs typeface="Arial"/>
                <a:sym typeface="Arial"/>
              </a:rPr>
              <a:t>Movilli</a:t>
            </a:r>
            <a:r>
              <a:rPr lang="fr-FR" sz="1200" dirty="0">
                <a:solidFill>
                  <a:schemeClr val="dk1"/>
                </a:solidFill>
                <a:latin typeface="Arial"/>
                <a:ea typeface="Arial"/>
                <a:cs typeface="Arial"/>
                <a:sym typeface="Arial"/>
              </a:rPr>
              <a:t> et al, 1998; </a:t>
            </a:r>
            <a:r>
              <a:rPr lang="fr-FR" sz="1200" dirty="0" err="1">
                <a:solidFill>
                  <a:schemeClr val="dk1"/>
                </a:solidFill>
                <a:latin typeface="Arial"/>
                <a:ea typeface="Arial"/>
                <a:cs typeface="Arial"/>
                <a:sym typeface="Arial"/>
              </a:rPr>
              <a:t>Verove</a:t>
            </a:r>
            <a:r>
              <a:rPr lang="fr-FR" sz="1200" dirty="0">
                <a:solidFill>
                  <a:schemeClr val="dk1"/>
                </a:solidFill>
                <a:latin typeface="Arial"/>
                <a:ea typeface="Arial"/>
                <a:cs typeface="Arial"/>
                <a:sym typeface="Arial"/>
              </a:rPr>
              <a:t> et al, 2002) </a:t>
            </a:r>
            <a:endParaRPr lang="fr-FR" dirty="0"/>
          </a:p>
          <a:p>
            <a:pPr marL="0" marR="0" lvl="0" indent="0" algn="l" rtl="0">
              <a:spcBef>
                <a:spcPts val="0"/>
              </a:spcBef>
              <a:spcAft>
                <a:spcPts val="0"/>
              </a:spcAft>
              <a:buNone/>
            </a:pPr>
            <a:r>
              <a:rPr lang="fr-FR" sz="1200" dirty="0">
                <a:solidFill>
                  <a:schemeClr val="dk1"/>
                </a:solidFill>
                <a:latin typeface="Arial"/>
                <a:ea typeface="Arial"/>
                <a:cs typeface="Arial"/>
                <a:sym typeface="Arial"/>
              </a:rPr>
              <a:t>2 prospective </a:t>
            </a:r>
            <a:r>
              <a:rPr lang="fr-FR" sz="1200" dirty="0" err="1">
                <a:solidFill>
                  <a:schemeClr val="dk1"/>
                </a:solidFill>
                <a:latin typeface="Arial"/>
                <a:ea typeface="Arial"/>
                <a:cs typeface="Arial"/>
                <a:sym typeface="Arial"/>
              </a:rPr>
              <a:t>cohort</a:t>
            </a:r>
            <a:r>
              <a:rPr lang="fr-FR" sz="1200" dirty="0">
                <a:solidFill>
                  <a:schemeClr val="dk1"/>
                </a:solidFill>
                <a:latin typeface="Arial"/>
                <a:ea typeface="Arial"/>
                <a:cs typeface="Arial"/>
                <a:sym typeface="Arial"/>
              </a:rPr>
              <a:t> </a:t>
            </a:r>
            <a:r>
              <a:rPr lang="fr-FR" sz="1200" dirty="0" err="1">
                <a:solidFill>
                  <a:schemeClr val="dk1"/>
                </a:solidFill>
                <a:latin typeface="Arial"/>
                <a:ea typeface="Arial"/>
                <a:cs typeface="Arial"/>
                <a:sym typeface="Arial"/>
              </a:rPr>
              <a:t>studies</a:t>
            </a:r>
            <a:r>
              <a:rPr lang="fr-FR" sz="1200" dirty="0">
                <a:solidFill>
                  <a:schemeClr val="dk1"/>
                </a:solidFill>
                <a:latin typeface="Arial"/>
                <a:ea typeface="Arial"/>
                <a:cs typeface="Arial"/>
                <a:sym typeface="Arial"/>
              </a:rPr>
              <a:t> (</a:t>
            </a:r>
            <a:r>
              <a:rPr lang="fr-FR" sz="1200" dirty="0" err="1">
                <a:solidFill>
                  <a:schemeClr val="dk1"/>
                </a:solidFill>
                <a:latin typeface="Arial"/>
                <a:ea typeface="Arial"/>
                <a:cs typeface="Arial"/>
                <a:sym typeface="Arial"/>
              </a:rPr>
              <a:t>Scialla</a:t>
            </a:r>
            <a:r>
              <a:rPr lang="fr-FR" sz="1200" dirty="0">
                <a:solidFill>
                  <a:schemeClr val="dk1"/>
                </a:solidFill>
                <a:latin typeface="Arial"/>
                <a:ea typeface="Arial"/>
                <a:cs typeface="Arial"/>
                <a:sym typeface="Arial"/>
              </a:rPr>
              <a:t> et al, 2012; </a:t>
            </a:r>
            <a:r>
              <a:rPr lang="fr-FR" sz="1200" dirty="0" err="1">
                <a:solidFill>
                  <a:schemeClr val="dk1"/>
                </a:solidFill>
                <a:latin typeface="Arial"/>
                <a:ea typeface="Arial"/>
                <a:cs typeface="Arial"/>
                <a:sym typeface="Arial"/>
              </a:rPr>
              <a:t>Banerjee</a:t>
            </a:r>
            <a:r>
              <a:rPr lang="fr-FR" sz="1200" dirty="0">
                <a:solidFill>
                  <a:schemeClr val="dk1"/>
                </a:solidFill>
                <a:latin typeface="Arial"/>
                <a:ea typeface="Arial"/>
                <a:cs typeface="Arial"/>
                <a:sym typeface="Arial"/>
              </a:rPr>
              <a:t> et al, 2015)</a:t>
            </a:r>
            <a:endParaRPr lang="fr-FR" dirty="0"/>
          </a:p>
          <a:p>
            <a:pPr marL="0" marR="0" lvl="0" indent="0" algn="l" rtl="0">
              <a:spcBef>
                <a:spcPts val="0"/>
              </a:spcBef>
              <a:spcAft>
                <a:spcPts val="0"/>
              </a:spcAft>
              <a:buNone/>
            </a:pPr>
            <a:r>
              <a:rPr lang="fr-FR" sz="1200" dirty="0">
                <a:solidFill>
                  <a:schemeClr val="dk1"/>
                </a:solidFill>
                <a:latin typeface="Arial"/>
                <a:ea typeface="Arial"/>
                <a:cs typeface="Arial"/>
                <a:sym typeface="Arial"/>
              </a:rPr>
              <a:t>1 </a:t>
            </a:r>
            <a:r>
              <a:rPr lang="fr-FR" sz="1200" dirty="0" err="1">
                <a:solidFill>
                  <a:schemeClr val="dk1"/>
                </a:solidFill>
                <a:latin typeface="Arial"/>
                <a:ea typeface="Arial"/>
                <a:cs typeface="Arial"/>
                <a:sym typeface="Arial"/>
              </a:rPr>
              <a:t>retrospective</a:t>
            </a:r>
            <a:r>
              <a:rPr lang="fr-FR" sz="1200" dirty="0">
                <a:solidFill>
                  <a:schemeClr val="dk1"/>
                </a:solidFill>
                <a:latin typeface="Arial"/>
                <a:ea typeface="Arial"/>
                <a:cs typeface="Arial"/>
                <a:sym typeface="Arial"/>
              </a:rPr>
              <a:t> </a:t>
            </a:r>
            <a:r>
              <a:rPr lang="fr-FR" sz="1200" dirty="0" err="1">
                <a:solidFill>
                  <a:schemeClr val="dk1"/>
                </a:solidFill>
                <a:latin typeface="Arial"/>
                <a:ea typeface="Arial"/>
                <a:cs typeface="Arial"/>
                <a:sym typeface="Arial"/>
              </a:rPr>
              <a:t>cohort</a:t>
            </a:r>
            <a:r>
              <a:rPr lang="fr-FR" sz="1200" dirty="0">
                <a:solidFill>
                  <a:schemeClr val="dk1"/>
                </a:solidFill>
                <a:latin typeface="Arial"/>
                <a:ea typeface="Arial"/>
                <a:cs typeface="Arial"/>
                <a:sym typeface="Arial"/>
              </a:rPr>
              <a:t> </a:t>
            </a:r>
            <a:r>
              <a:rPr lang="fr-FR" sz="1200" dirty="0" err="1">
                <a:solidFill>
                  <a:schemeClr val="dk1"/>
                </a:solidFill>
                <a:latin typeface="Arial"/>
                <a:ea typeface="Arial"/>
                <a:cs typeface="Arial"/>
                <a:sym typeface="Arial"/>
              </a:rPr>
              <a:t>study</a:t>
            </a:r>
            <a:r>
              <a:rPr lang="fr-FR" sz="1200" dirty="0">
                <a:solidFill>
                  <a:schemeClr val="dk1"/>
                </a:solidFill>
                <a:latin typeface="Arial"/>
                <a:ea typeface="Arial"/>
                <a:cs typeface="Arial"/>
                <a:sym typeface="Arial"/>
              </a:rPr>
              <a:t> (</a:t>
            </a:r>
            <a:r>
              <a:rPr lang="fr-FR" sz="1200" dirty="0" err="1">
                <a:solidFill>
                  <a:schemeClr val="dk1"/>
                </a:solidFill>
                <a:latin typeface="Arial"/>
                <a:ea typeface="Arial"/>
                <a:cs typeface="Arial"/>
                <a:sym typeface="Arial"/>
              </a:rPr>
              <a:t>Kanda</a:t>
            </a:r>
            <a:r>
              <a:rPr lang="fr-FR" sz="1200" dirty="0">
                <a:solidFill>
                  <a:schemeClr val="dk1"/>
                </a:solidFill>
                <a:latin typeface="Arial"/>
                <a:ea typeface="Arial"/>
                <a:cs typeface="Arial"/>
                <a:sym typeface="Arial"/>
              </a:rPr>
              <a:t> et al, 2014)</a:t>
            </a:r>
            <a:endParaRPr lang="fr-F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cap="none" baseline="0" dirty="0">
              <a:solidFill>
                <a:schemeClr val="tx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cap="none" baseline="0" dirty="0">
                <a:solidFill>
                  <a:schemeClr val="tx1"/>
                </a:solidFill>
                <a:latin typeface="Arial"/>
                <a:ea typeface="Arial"/>
                <a:cs typeface="Arial"/>
                <a:sym typeface="Arial"/>
              </a:rPr>
              <a:t>Effect of reducing net acid production on CKD progression</a:t>
            </a:r>
            <a:endParaRPr lang="en-US" sz="1200" b="0" i="0" u="none" strike="noStrike" kern="1200" cap="none" baseline="0" dirty="0">
              <a:solidFill>
                <a:schemeClr val="tx1"/>
              </a:solidFill>
              <a:effectLst/>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Arial"/>
                <a:ea typeface="Arial"/>
                <a:cs typeface="Arial"/>
                <a:sym typeface="Arial"/>
              </a:rPr>
              <a:t>In CKD Stages 4-5, the oral sodium bicarbonate group had significant greater creatinine clearance after 18 and 24 months (p&lt;0.05). Rapid CKD progression and development of ESRD was lower in the oral sodium bicarbonate group. (</a:t>
            </a:r>
            <a:r>
              <a:rPr lang="en-US" sz="1200" b="0" i="0" u="none" strike="noStrike" kern="1200" cap="none" baseline="0" dirty="0">
                <a:solidFill>
                  <a:schemeClr val="tx1"/>
                </a:solidFill>
                <a:latin typeface="Graphik Regular" panose="020B0503030202060203" pitchFamily="34" charset="0"/>
                <a:ea typeface="Arial"/>
                <a:cs typeface="Arial"/>
                <a:sym typeface="Arial"/>
              </a:rPr>
              <a:t>de Brito-Ashurst 2009</a:t>
            </a:r>
            <a:r>
              <a:rPr lang="en-US" sz="1200" b="0" i="0" u="none" strike="noStrike" kern="1200" cap="none" dirty="0">
                <a:solidFill>
                  <a:schemeClr val="tx1"/>
                </a:solidFill>
                <a:effectLst/>
                <a:latin typeface="Arial"/>
                <a:ea typeface="Arial"/>
                <a:cs typeface="Arial"/>
                <a:sym typeface="Aria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Arial"/>
                <a:ea typeface="Arial"/>
                <a:cs typeface="Arial"/>
                <a:sym typeface="Arial"/>
              </a:rPr>
              <a:t>In CKD Stage 3, there was a reduction in eGFR in all groups, however, at 3 years, lesser reduction in eGFR was observed with HCO3 group or fruits and vegetables than usual care group. (</a:t>
            </a:r>
            <a:r>
              <a:rPr lang="en-US" sz="1200" b="0" i="0" u="none" strike="noStrike" kern="1200" cap="none" baseline="0" dirty="0" err="1">
                <a:solidFill>
                  <a:schemeClr val="tx1"/>
                </a:solidFill>
                <a:latin typeface="Graphik Regular" panose="020B0503030202060203" pitchFamily="34" charset="0"/>
                <a:ea typeface="Arial"/>
                <a:cs typeface="Arial"/>
                <a:sym typeface="Arial"/>
              </a:rPr>
              <a:t>Goraya</a:t>
            </a:r>
            <a:r>
              <a:rPr lang="en-US" sz="1200" b="0" i="0" u="none" strike="noStrike" kern="1200" cap="none" baseline="0" dirty="0">
                <a:solidFill>
                  <a:schemeClr val="tx1"/>
                </a:solidFill>
                <a:latin typeface="Graphik Regular" panose="020B0503030202060203" pitchFamily="34" charset="0"/>
                <a:ea typeface="Arial"/>
                <a:cs typeface="Arial"/>
                <a:sym typeface="Arial"/>
              </a:rPr>
              <a:t> 2014</a:t>
            </a:r>
            <a:r>
              <a:rPr lang="en-US" sz="1200" b="0" i="0" u="none" strike="noStrike" kern="1200" cap="none" dirty="0">
                <a:solidFill>
                  <a:schemeClr val="tx1"/>
                </a:solidFill>
                <a:effectLst/>
                <a:latin typeface="Arial"/>
                <a:ea typeface="Arial"/>
                <a:cs typeface="Arial"/>
                <a:sym typeface="Arial"/>
              </a:rPr>
              <a:t>)</a:t>
            </a:r>
            <a:endParaRPr lang="en-US" sz="1100" b="0" i="0" u="none" strike="noStrike" kern="1200" cap="none" baseline="30000" dirty="0">
              <a:solidFill>
                <a:schemeClr val="tx1"/>
              </a:solidFill>
              <a:effectLst/>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Arial"/>
                <a:ea typeface="Arial"/>
                <a:cs typeface="Arial"/>
                <a:sym typeface="Arial"/>
              </a:rPr>
              <a:t>In CKD Stage 2 , fruits and vegetables had greater decrease in net urine albumin excretion than both HCO3 and control (p&lt;0.05) and HCO3 group had greater decrease in net urine albumin excretion than control (p&lt;0.05). (</a:t>
            </a:r>
            <a:r>
              <a:rPr lang="en-US" sz="1200" b="0" i="0" u="none" strike="noStrike" kern="1200" cap="none" baseline="0" dirty="0" err="1">
                <a:solidFill>
                  <a:schemeClr val="tx1"/>
                </a:solidFill>
                <a:latin typeface="Graphik Regular" panose="020B0503030202060203" pitchFamily="34" charset="0"/>
                <a:ea typeface="Arial"/>
                <a:cs typeface="Arial"/>
                <a:sym typeface="Arial"/>
              </a:rPr>
              <a:t>Goraya</a:t>
            </a:r>
            <a:r>
              <a:rPr lang="en-US" sz="1200" b="0" i="0" u="none" strike="noStrike" kern="1200" cap="none" baseline="0" dirty="0">
                <a:solidFill>
                  <a:schemeClr val="tx1"/>
                </a:solidFill>
                <a:latin typeface="Graphik Regular" panose="020B0503030202060203" pitchFamily="34" charset="0"/>
                <a:ea typeface="Arial"/>
                <a:cs typeface="Arial"/>
                <a:sym typeface="Arial"/>
              </a:rPr>
              <a:t> 2012</a:t>
            </a:r>
            <a:r>
              <a:rPr lang="en-US" sz="1200" b="0" i="0" u="none" strike="noStrike" kern="1200" cap="none" dirty="0">
                <a:solidFill>
                  <a:schemeClr val="tx1"/>
                </a:solidFill>
                <a:effectLst/>
                <a:latin typeface="Arial"/>
                <a:ea typeface="Arial"/>
                <a:cs typeface="Arial"/>
                <a:sym typeface="Aria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Arial"/>
                <a:ea typeface="Arial"/>
                <a:cs typeface="Arial"/>
                <a:sym typeface="Arial"/>
              </a:rPr>
              <a:t>In CKD Stage 4 using either fruits and vegetables or NaHCO3 as the intervention, plasma creatinine levels were comparable between the subjects treated either with HCO3 or fruits and vegetables at baseline and 1-year follow-up (p=0.99, 0.49, respectively), eGFR were comparable between the two groups at baseline and 1-year follow-up (p=0.84, 0.32, respectively). (</a:t>
            </a:r>
            <a:r>
              <a:rPr lang="en-US" sz="1200" b="0" i="0" u="none" strike="noStrike" kern="1200" cap="none" dirty="0" err="1">
                <a:solidFill>
                  <a:schemeClr val="tx1"/>
                </a:solidFill>
                <a:effectLst/>
                <a:latin typeface="Arial"/>
                <a:ea typeface="Arial"/>
                <a:cs typeface="Arial"/>
                <a:sym typeface="Arial"/>
              </a:rPr>
              <a:t>Goraya</a:t>
            </a:r>
            <a:r>
              <a:rPr lang="en-US" sz="1200" b="0" i="0" u="none" strike="noStrike" kern="1200" cap="none" dirty="0">
                <a:solidFill>
                  <a:schemeClr val="tx1"/>
                </a:solidFill>
                <a:effectLst/>
                <a:latin typeface="Arial"/>
                <a:ea typeface="Arial"/>
                <a:cs typeface="Arial"/>
                <a:sym typeface="Arial"/>
              </a:rPr>
              <a:t> 2013)</a:t>
            </a:r>
            <a:r>
              <a:rPr lang="en-US" sz="800" b="0" i="0" u="none" strike="noStrike" kern="1200" cap="none" dirty="0">
                <a:solidFill>
                  <a:schemeClr val="tx1"/>
                </a:solidFill>
                <a:effectLst/>
                <a:latin typeface="Arial"/>
                <a:ea typeface="Arial"/>
                <a:cs typeface="Arial"/>
                <a:sym typeface="Arial"/>
              </a:rPr>
              <a:t> </a:t>
            </a:r>
            <a:r>
              <a:rPr lang="en-US" sz="1200" b="0" i="0" u="none" strike="noStrike" kern="1200" cap="none" dirty="0">
                <a:solidFill>
                  <a:schemeClr val="tx1"/>
                </a:solidFill>
                <a:effectLst/>
                <a:latin typeface="Arial"/>
                <a:ea typeface="Arial"/>
                <a:cs typeface="Arial"/>
                <a:sym typeface="Arial"/>
              </a:rPr>
              <a:t>This study does not isolate the effects of alteration in dietary composition and NEAP sufficiently to establish which intervention is associated with any biological change observed.</a:t>
            </a:r>
            <a:endParaRPr lang="en-US" sz="1200" b="0" i="0" u="none" strike="noStrike" kern="1200" cap="none" baseline="0"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dirty="0"/>
          </a:p>
        </p:txBody>
      </p:sp>
      <p:sp>
        <p:nvSpPr>
          <p:cNvPr id="182" name="Google Shape;18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US" sz="1200" b="0" i="0" u="none" strike="noStrike" kern="1200" cap="none" dirty="0">
                <a:solidFill>
                  <a:schemeClr val="tx1"/>
                </a:solidFill>
                <a:effectLst/>
                <a:latin typeface="Arial"/>
                <a:ea typeface="Arial"/>
                <a:cs typeface="Arial"/>
                <a:sym typeface="Arial"/>
              </a:rPr>
              <a:t>In CKD patients Stages 3-5 including ones on maintenance dialysis, oral bicarbonate supplements improved nutritional status (e.g., SGA scores, </a:t>
            </a:r>
            <a:r>
              <a:rPr lang="en-US" sz="1200" b="0" i="0" u="none" strike="noStrike" kern="1200" cap="none" dirty="0" err="1">
                <a:solidFill>
                  <a:schemeClr val="tx1"/>
                </a:solidFill>
                <a:effectLst/>
                <a:latin typeface="Arial"/>
                <a:ea typeface="Arial"/>
                <a:cs typeface="Arial"/>
                <a:sym typeface="Arial"/>
              </a:rPr>
              <a:t>nPCR</a:t>
            </a:r>
            <a:r>
              <a:rPr lang="en-US" sz="1200" b="0" i="0" u="none" strike="noStrike" kern="1200" cap="none" dirty="0">
                <a:solidFill>
                  <a:schemeClr val="tx1"/>
                </a:solidFill>
                <a:effectLst/>
                <a:latin typeface="Arial"/>
                <a:ea typeface="Arial"/>
                <a:cs typeface="Arial"/>
                <a:sym typeface="Arial"/>
              </a:rPr>
              <a:t>, albumin, and prealbumin) in most studies. </a:t>
            </a:r>
          </a:p>
          <a:p>
            <a:pPr marL="171450" indent="-171450">
              <a:buFont typeface="Arial" panose="020B0604020202020204" pitchFamily="34" charset="0"/>
              <a:buChar char="•"/>
            </a:pPr>
            <a:r>
              <a:rPr lang="en-US" sz="1200" b="0" i="0" u="none" strike="noStrike" kern="1200" cap="none" dirty="0">
                <a:solidFill>
                  <a:schemeClr val="tx1"/>
                </a:solidFill>
                <a:effectLst/>
                <a:latin typeface="Arial"/>
                <a:ea typeface="Arial"/>
                <a:cs typeface="Arial"/>
                <a:sym typeface="Arial"/>
              </a:rPr>
              <a:t>Oral bicarbonate supplements increased overall SGA scores (2.7 g/day) (Szeto 2013) and lowered </a:t>
            </a:r>
            <a:r>
              <a:rPr lang="en-US" sz="1200" b="0" i="0" u="none" strike="noStrike" kern="1200" cap="none" dirty="0" err="1">
                <a:solidFill>
                  <a:schemeClr val="tx1"/>
                </a:solidFill>
                <a:effectLst/>
                <a:latin typeface="Arial"/>
                <a:ea typeface="Arial"/>
                <a:cs typeface="Arial"/>
                <a:sym typeface="Arial"/>
              </a:rPr>
              <a:t>nPNA</a:t>
            </a:r>
            <a:r>
              <a:rPr lang="en-US" sz="1200" b="0" i="0" u="none" strike="noStrike" kern="1200" cap="none" dirty="0">
                <a:solidFill>
                  <a:schemeClr val="tx1"/>
                </a:solidFill>
                <a:effectLst/>
                <a:latin typeface="Arial"/>
                <a:ea typeface="Arial"/>
                <a:cs typeface="Arial"/>
                <a:sym typeface="Arial"/>
              </a:rPr>
              <a:t> (</a:t>
            </a:r>
            <a:r>
              <a:rPr lang="en-US" sz="1200" b="0" i="0" u="none" strike="noStrike" kern="1200" cap="none" dirty="0" err="1">
                <a:solidFill>
                  <a:schemeClr val="tx1"/>
                </a:solidFill>
                <a:effectLst/>
                <a:latin typeface="Arial"/>
                <a:ea typeface="Arial"/>
                <a:cs typeface="Arial"/>
                <a:sym typeface="Arial"/>
              </a:rPr>
              <a:t>nPCR</a:t>
            </a:r>
            <a:r>
              <a:rPr lang="en-US" sz="1200" b="0" i="0" u="none" strike="noStrike" kern="1200" cap="none" dirty="0">
                <a:solidFill>
                  <a:schemeClr val="tx1"/>
                </a:solidFill>
                <a:effectLst/>
                <a:latin typeface="Arial"/>
                <a:ea typeface="Arial"/>
                <a:cs typeface="Arial"/>
                <a:sym typeface="Arial"/>
              </a:rPr>
              <a:t>) (de Brito-Ashurst  -~1800 mg/day). (</a:t>
            </a:r>
            <a:r>
              <a:rPr lang="en-US" sz="1200" b="0" i="0" u="none" strike="noStrike" kern="1200" cap="none" dirty="0">
                <a:solidFill>
                  <a:schemeClr val="tx1"/>
                </a:solidFill>
                <a:effectLst/>
                <a:latin typeface="Graphik Regular" panose="020B0503030202060203" pitchFamily="34" charset="0"/>
                <a:ea typeface="Arial"/>
                <a:cs typeface="Arial"/>
                <a:sym typeface="Arial"/>
              </a:rPr>
              <a:t>de Brito-Ashurst 2009</a:t>
            </a:r>
            <a:r>
              <a:rPr lang="en-US" sz="1200" b="0" i="0" u="none" strike="noStrike" kern="1200" cap="none" dirty="0">
                <a:solidFill>
                  <a:schemeClr val="tx1"/>
                </a:solidFill>
                <a:effectLst/>
                <a:latin typeface="Arial"/>
                <a:ea typeface="Arial"/>
                <a:cs typeface="Arial"/>
                <a:sym typeface="Aria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Arial"/>
                <a:ea typeface="Arial"/>
                <a:cs typeface="Arial"/>
                <a:sym typeface="Arial"/>
              </a:rPr>
              <a:t>Except for </a:t>
            </a:r>
            <a:r>
              <a:rPr lang="en-US" sz="1200" b="0" i="0" u="none" strike="noStrike" kern="1200" cap="none" dirty="0" err="1">
                <a:solidFill>
                  <a:schemeClr val="tx1"/>
                </a:solidFill>
                <a:effectLst/>
                <a:latin typeface="Arial"/>
                <a:ea typeface="Arial"/>
                <a:cs typeface="Arial"/>
                <a:sym typeface="Arial"/>
              </a:rPr>
              <a:t>Kooman</a:t>
            </a:r>
            <a:r>
              <a:rPr lang="en-US" sz="1200" b="0" i="0" u="none" strike="noStrike" kern="1200" cap="none" dirty="0">
                <a:solidFill>
                  <a:schemeClr val="tx1"/>
                </a:solidFill>
                <a:effectLst/>
                <a:latin typeface="Arial"/>
                <a:ea typeface="Arial"/>
                <a:cs typeface="Arial"/>
                <a:sym typeface="Arial"/>
              </a:rPr>
              <a:t> et al.,(dialysate bicarbonate and oral sodium bicarbonate (1500-3000 mg) if pre-dialytic bicarbonate did not reach desired level), the other three studies observed positive effects of oral bicarbonate supplements on serum albumin or prealbumin levels (de Brito-Ashurst -~1800 mg/day; </a:t>
            </a:r>
            <a:r>
              <a:rPr lang="en-US" sz="1200" b="0" i="0" u="none" strike="noStrike" kern="1200" cap="none" dirty="0" err="1">
                <a:solidFill>
                  <a:schemeClr val="tx1"/>
                </a:solidFill>
                <a:effectLst/>
                <a:latin typeface="Arial"/>
                <a:ea typeface="Arial"/>
                <a:cs typeface="Arial"/>
                <a:sym typeface="Arial"/>
              </a:rPr>
              <a:t>Movilli</a:t>
            </a:r>
            <a:r>
              <a:rPr lang="en-US" sz="1200" b="0" i="0" u="none" strike="noStrike" kern="1200" cap="none" dirty="0">
                <a:solidFill>
                  <a:schemeClr val="tx1"/>
                </a:solidFill>
                <a:effectLst/>
                <a:latin typeface="Arial"/>
                <a:ea typeface="Arial"/>
                <a:cs typeface="Arial"/>
                <a:sym typeface="Arial"/>
              </a:rPr>
              <a:t> et al., - mean dose 2.7±0.94 g/day; 1–4 g/day; </a:t>
            </a:r>
            <a:r>
              <a:rPr lang="en-US" sz="1200" b="0" i="0" u="none" strike="noStrike" kern="1200" cap="none" dirty="0" err="1">
                <a:solidFill>
                  <a:schemeClr val="tx1"/>
                </a:solidFill>
                <a:effectLst/>
                <a:latin typeface="Arial"/>
                <a:ea typeface="Arial"/>
                <a:cs typeface="Arial"/>
                <a:sym typeface="Arial"/>
              </a:rPr>
              <a:t>Verove</a:t>
            </a:r>
            <a:r>
              <a:rPr lang="en-US" sz="1200" b="0" i="0" u="none" strike="noStrike" kern="1200" cap="none" dirty="0">
                <a:solidFill>
                  <a:schemeClr val="tx1"/>
                </a:solidFill>
                <a:effectLst/>
                <a:latin typeface="Arial"/>
                <a:ea typeface="Arial"/>
                <a:cs typeface="Arial"/>
                <a:sym typeface="Arial"/>
              </a:rPr>
              <a:t> et al. – mean dose 4.5±1.5g/d.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Arial"/>
                <a:ea typeface="Arial"/>
                <a:cs typeface="Arial"/>
                <a:sym typeface="Arial"/>
              </a:rPr>
              <a:t>Oral bicarbonate supplements also had no effects on </a:t>
            </a:r>
            <a:r>
              <a:rPr lang="en-US" sz="1200" b="0" i="0" u="none" strike="noStrike" kern="1200" cap="none" dirty="0" err="1">
                <a:solidFill>
                  <a:schemeClr val="tx1"/>
                </a:solidFill>
                <a:effectLst/>
                <a:latin typeface="Arial"/>
                <a:ea typeface="Arial"/>
                <a:cs typeface="Arial"/>
                <a:sym typeface="Arial"/>
              </a:rPr>
              <a:t>triseps</a:t>
            </a:r>
            <a:r>
              <a:rPr lang="en-US" sz="1200" b="0" i="0" u="none" strike="noStrike" kern="1200" cap="none" dirty="0">
                <a:solidFill>
                  <a:schemeClr val="tx1"/>
                </a:solidFill>
                <a:effectLst/>
                <a:latin typeface="Arial"/>
                <a:ea typeface="Arial"/>
                <a:cs typeface="Arial"/>
                <a:sym typeface="Arial"/>
              </a:rPr>
              <a:t> skinfold (TSF) measurements.  de Brito-Ashurst et al., (~1800 mg/day) noted significant increases in mid arm muscle circumference (MAMC) measurements with oral sodium bicarbonate, while </a:t>
            </a:r>
            <a:r>
              <a:rPr lang="en-US" sz="1200" b="0" i="0" u="none" strike="noStrike" kern="1200" cap="none" dirty="0" err="1">
                <a:solidFill>
                  <a:schemeClr val="tx1"/>
                </a:solidFill>
                <a:effectLst/>
                <a:latin typeface="Arial"/>
                <a:ea typeface="Arial"/>
                <a:cs typeface="Arial"/>
                <a:sym typeface="Arial"/>
              </a:rPr>
              <a:t>Kooman</a:t>
            </a:r>
            <a:r>
              <a:rPr lang="en-US" sz="1200" b="0" i="0" u="none" strike="noStrike" kern="1200" cap="none" dirty="0">
                <a:solidFill>
                  <a:schemeClr val="tx1"/>
                </a:solidFill>
                <a:effectLst/>
                <a:latin typeface="Arial"/>
                <a:ea typeface="Arial"/>
                <a:cs typeface="Arial"/>
                <a:sym typeface="Arial"/>
              </a:rPr>
              <a:t> et al. did not. </a:t>
            </a:r>
            <a:endParaRPr lang="en-US" sz="1200" b="0" i="0" u="none" strike="noStrike" kern="1200" cap="none" baseline="30000" dirty="0">
              <a:solidFill>
                <a:schemeClr val="tx1"/>
              </a:solidFill>
              <a:effectLst/>
              <a:latin typeface="Arial"/>
              <a:ea typeface="Arial"/>
              <a:cs typeface="Arial"/>
              <a:sym typeface="Arial"/>
            </a:endParaRPr>
          </a:p>
          <a:p>
            <a:pPr marL="228600" marR="0" lvl="0" indent="-15240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228600" marR="0" lvl="0" indent="-15240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91" name="Google Shape;19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_Title">
  <p:cSld name="01_Title">
    <p:bg>
      <p:bgPr>
        <a:gradFill>
          <a:gsLst>
            <a:gs pos="0">
              <a:srgbClr val="6F6F6F"/>
            </a:gs>
            <a:gs pos="50000">
              <a:srgbClr val="5D5D5D"/>
            </a:gs>
            <a:gs pos="100000">
              <a:srgbClr val="484848"/>
            </a:gs>
          </a:gsLst>
          <a:lin ang="5400000" scaled="0"/>
        </a:gradFill>
        <a:effectLst/>
      </p:bgPr>
    </p:bg>
    <p:spTree>
      <p:nvGrpSpPr>
        <p:cNvPr id="1" name="Shape 11"/>
        <p:cNvGrpSpPr/>
        <p:nvPr/>
      </p:nvGrpSpPr>
      <p:grpSpPr>
        <a:xfrm>
          <a:off x="0" y="0"/>
          <a:ext cx="0" cy="0"/>
          <a:chOff x="0" y="0"/>
          <a:chExt cx="0" cy="0"/>
        </a:xfrm>
      </p:grpSpPr>
      <p:sp>
        <p:nvSpPr>
          <p:cNvPr id="12" name="Google Shape;12;p46"/>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
        <p:cNvGrpSpPr/>
        <p:nvPr/>
      </p:nvGrpSpPr>
      <p:grpSpPr>
        <a:xfrm>
          <a:off x="0" y="0"/>
          <a:ext cx="0" cy="0"/>
          <a:chOff x="0" y="0"/>
          <a:chExt cx="0" cy="0"/>
        </a:xfrm>
      </p:grpSpPr>
      <p:sp>
        <p:nvSpPr>
          <p:cNvPr id="59" name="Google Shape;59;g8643f44122_6_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g8643f44122_6_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g8643f44122_6_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g8643f44122_6_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g8643f44122_6_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g8643f44122_6_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g8643f44122_6_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7" name="Google Shape;67;g8643f44122_6_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g8643f44122_6_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g8643f44122_6_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
        <p:cNvGrpSpPr/>
        <p:nvPr/>
      </p:nvGrpSpPr>
      <p:grpSpPr>
        <a:xfrm>
          <a:off x="0" y="0"/>
          <a:ext cx="0" cy="0"/>
          <a:chOff x="0" y="0"/>
          <a:chExt cx="0" cy="0"/>
        </a:xfrm>
      </p:grpSpPr>
      <p:sp>
        <p:nvSpPr>
          <p:cNvPr id="71" name="Google Shape;71;g8643f44122_6_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g8643f44122_6_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g8643f44122_6_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g8643f44122_6_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g8643f44122_6_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g8643f44122_6_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g8643f44122_6_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g8643f44122_6_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 name="Google Shape;80;g8643f44122_6_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g8643f44122_6_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 name="Google Shape;82;g8643f44122_6_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g8643f44122_6_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g8643f44122_6_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g8643f44122_6_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g8643f44122_6_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g8643f44122_6_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g8643f44122_6_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g8643f44122_6_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g8643f44122_6_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g8643f44122_6_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g8643f44122_6_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5"/>
        <p:cNvGrpSpPr/>
        <p:nvPr/>
      </p:nvGrpSpPr>
      <p:grpSpPr>
        <a:xfrm>
          <a:off x="0" y="0"/>
          <a:ext cx="0" cy="0"/>
          <a:chOff x="0" y="0"/>
          <a:chExt cx="0" cy="0"/>
        </a:xfrm>
      </p:grpSpPr>
      <p:sp>
        <p:nvSpPr>
          <p:cNvPr id="96" name="Google Shape;96;g8643f44122_6_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g8643f44122_6_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8" name="Google Shape;98;g8643f44122_6_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9" name="Google Shape;99;g8643f44122_6_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g8643f44122_6_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g8643f44122_6_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2"/>
        <p:cNvGrpSpPr/>
        <p:nvPr/>
      </p:nvGrpSpPr>
      <p:grpSpPr>
        <a:xfrm>
          <a:off x="0" y="0"/>
          <a:ext cx="0" cy="0"/>
          <a:chOff x="0" y="0"/>
          <a:chExt cx="0" cy="0"/>
        </a:xfrm>
      </p:grpSpPr>
      <p:sp>
        <p:nvSpPr>
          <p:cNvPr id="103" name="Google Shape;103;g8643f44122_6_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g8643f44122_6_5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5" name="Google Shape;105;g8643f44122_6_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6" name="Google Shape;106;g8643f44122_6_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g8643f44122_6_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g8643f44122_6_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9"/>
        <p:cNvGrpSpPr/>
        <p:nvPr/>
      </p:nvGrpSpPr>
      <p:grpSpPr>
        <a:xfrm>
          <a:off x="0" y="0"/>
          <a:ext cx="0" cy="0"/>
          <a:chOff x="0" y="0"/>
          <a:chExt cx="0" cy="0"/>
        </a:xfrm>
      </p:grpSpPr>
      <p:sp>
        <p:nvSpPr>
          <p:cNvPr id="110" name="Google Shape;110;g8643f44122_6_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g8643f44122_6_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g8643f44122_6_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g8643f44122_6_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g8643f44122_6_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5"/>
        <p:cNvGrpSpPr/>
        <p:nvPr/>
      </p:nvGrpSpPr>
      <p:grpSpPr>
        <a:xfrm>
          <a:off x="0" y="0"/>
          <a:ext cx="0" cy="0"/>
          <a:chOff x="0" y="0"/>
          <a:chExt cx="0" cy="0"/>
        </a:xfrm>
      </p:grpSpPr>
      <p:sp>
        <p:nvSpPr>
          <p:cNvPr id="116" name="Google Shape;116;g8643f44122_6_6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g8643f44122_6_6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g8643f44122_6_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g8643f44122_6_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g8643f44122_6_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column" type="obj">
  <p:cSld name="OBJECT">
    <p:spTree>
      <p:nvGrpSpPr>
        <p:cNvPr id="1" name="Shape 19"/>
        <p:cNvGrpSpPr/>
        <p:nvPr/>
      </p:nvGrpSpPr>
      <p:grpSpPr>
        <a:xfrm>
          <a:off x="0" y="0"/>
          <a:ext cx="0" cy="0"/>
          <a:chOff x="0" y="0"/>
          <a:chExt cx="0" cy="0"/>
        </a:xfrm>
      </p:grpSpPr>
      <p:sp>
        <p:nvSpPr>
          <p:cNvPr id="20" name="Google Shape;20;p48"/>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8"/>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400"/>
              <a:buNone/>
              <a:defRPr sz="2400"/>
            </a:lvl1pPr>
            <a:lvl2pPr marL="914400" lvl="1" indent="-228600" algn="l">
              <a:lnSpc>
                <a:spcPct val="90000"/>
              </a:lnSpc>
              <a:spcBef>
                <a:spcPts val="500"/>
              </a:spcBef>
              <a:spcAft>
                <a:spcPts val="0"/>
              </a:spcAft>
              <a:buClr>
                <a:srgbClr val="7F7F7F"/>
              </a:buClr>
              <a:buSzPts val="2400"/>
              <a:buNone/>
              <a:defRPr/>
            </a:lvl2pPr>
            <a:lvl3pPr marL="1371600" lvl="2" indent="-228600" algn="l">
              <a:lnSpc>
                <a:spcPct val="90000"/>
              </a:lnSpc>
              <a:spcBef>
                <a:spcPts val="500"/>
              </a:spcBef>
              <a:spcAft>
                <a:spcPts val="0"/>
              </a:spcAft>
              <a:buClr>
                <a:srgbClr val="7F7F7F"/>
              </a:buClr>
              <a:buSzPts val="2000"/>
              <a:buNone/>
              <a:defRPr/>
            </a:lvl3pPr>
            <a:lvl4pPr marL="1828800" lvl="3" indent="-228600" algn="l">
              <a:lnSpc>
                <a:spcPct val="90000"/>
              </a:lnSpc>
              <a:spcBef>
                <a:spcPts val="500"/>
              </a:spcBef>
              <a:spcAft>
                <a:spcPts val="0"/>
              </a:spcAft>
              <a:buClr>
                <a:srgbClr val="7F7F7F"/>
              </a:buClr>
              <a:buSzPts val="1800"/>
              <a:buNone/>
              <a:defRPr/>
            </a:lvl4pPr>
            <a:lvl5pPr marL="2286000" lvl="4" indent="-228600" algn="l">
              <a:lnSpc>
                <a:spcPct val="90000"/>
              </a:lnSpc>
              <a:spcBef>
                <a:spcPts val="500"/>
              </a:spcBef>
              <a:spcAft>
                <a:spcPts val="0"/>
              </a:spcAft>
              <a:buClr>
                <a:srgbClr val="7F7F7F"/>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3769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3" name="Title 64"/>
          <p:cNvSpPr>
            <a:spLocks noGrp="1"/>
          </p:cNvSpPr>
          <p:nvPr>
            <p:ph type="title"/>
          </p:nvPr>
        </p:nvSpPr>
        <p:spPr>
          <a:xfrm>
            <a:off x="1790700" y="762000"/>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87360784"/>
      </p:ext>
    </p:extLst>
  </p:cSld>
  <p:clrMapOvr>
    <a:masterClrMapping/>
  </p:clrMapOvr>
  <p:extLst>
    <p:ext uri="{DCECCB84-F9BA-43D5-87BE-67443E8EF086}">
      <p15:sldGuideLst xmlns:p15="http://schemas.microsoft.com/office/powerpoint/2012/main">
        <p15:guide id="1" orient="horz" pos="960">
          <p15:clr>
            <a:srgbClr val="547EB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3" name="Title 64"/>
          <p:cNvSpPr>
            <a:spLocks noGrp="1"/>
          </p:cNvSpPr>
          <p:nvPr>
            <p:ph type="title"/>
          </p:nvPr>
        </p:nvSpPr>
        <p:spPr>
          <a:xfrm>
            <a:off x="1790700" y="762000"/>
            <a:ext cx="8636508"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
        <p:nvSpPr>
          <p:cNvPr id="5" name="Picture Placeholder 4"/>
          <p:cNvSpPr>
            <a:spLocks noGrp="1"/>
          </p:cNvSpPr>
          <p:nvPr>
            <p:ph type="pic" sz="quarter" idx="17" hasCustomPrompt="1"/>
          </p:nvPr>
        </p:nvSpPr>
        <p:spPr>
          <a:xfrm>
            <a:off x="0" y="3818238"/>
            <a:ext cx="3054096" cy="1933831"/>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7" name="Picture Placeholder 6"/>
          <p:cNvSpPr>
            <a:spLocks noGrp="1"/>
          </p:cNvSpPr>
          <p:nvPr>
            <p:ph type="pic" sz="quarter" idx="18" hasCustomPrompt="1"/>
          </p:nvPr>
        </p:nvSpPr>
        <p:spPr>
          <a:xfrm>
            <a:off x="3054096" y="3818238"/>
            <a:ext cx="3054096" cy="1933831"/>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8" name="Picture Placeholder 7"/>
          <p:cNvSpPr>
            <a:spLocks noGrp="1"/>
          </p:cNvSpPr>
          <p:nvPr>
            <p:ph type="pic" sz="quarter" idx="19" hasCustomPrompt="1"/>
          </p:nvPr>
        </p:nvSpPr>
        <p:spPr>
          <a:xfrm>
            <a:off x="6108192" y="3818238"/>
            <a:ext cx="3054096" cy="1933831"/>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9" name="Picture Placeholder 8"/>
          <p:cNvSpPr>
            <a:spLocks noGrp="1"/>
          </p:cNvSpPr>
          <p:nvPr>
            <p:ph type="pic" sz="quarter" idx="20" hasCustomPrompt="1"/>
          </p:nvPr>
        </p:nvSpPr>
        <p:spPr>
          <a:xfrm>
            <a:off x="9162288" y="3818238"/>
            <a:ext cx="3054096" cy="1933831"/>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35838689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8946292" y="0"/>
            <a:ext cx="3245708" cy="6857999"/>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Title 64">
            <a:extLst>
              <a:ext uri="{FF2B5EF4-FFF2-40B4-BE49-F238E27FC236}">
                <a16:creationId xmlns:a16="http://schemas.microsoft.com/office/drawing/2014/main" id="{66D31082-A10D-4FFF-B772-22073B3FAF9B}"/>
              </a:ext>
            </a:extLst>
          </p:cNvPr>
          <p:cNvSpPr>
            <a:spLocks noGrp="1"/>
          </p:cNvSpPr>
          <p:nvPr>
            <p:ph type="title"/>
          </p:nvPr>
        </p:nvSpPr>
        <p:spPr>
          <a:xfrm>
            <a:off x="1790700" y="762000"/>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157256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4703805" y="0"/>
            <a:ext cx="2784390" cy="6857999"/>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58177478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1790700" y="1"/>
            <a:ext cx="4305300" cy="2372496"/>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5" name="Picture Placeholder 4"/>
          <p:cNvSpPr>
            <a:spLocks noGrp="1"/>
          </p:cNvSpPr>
          <p:nvPr>
            <p:ph type="pic" sz="quarter" idx="17" hasCustomPrompt="1"/>
          </p:nvPr>
        </p:nvSpPr>
        <p:spPr>
          <a:xfrm>
            <a:off x="1790700" y="4485504"/>
            <a:ext cx="4305300" cy="2372496"/>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403336364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9">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3361038" cy="6857999"/>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Title 64">
            <a:extLst>
              <a:ext uri="{FF2B5EF4-FFF2-40B4-BE49-F238E27FC236}">
                <a16:creationId xmlns:a16="http://schemas.microsoft.com/office/drawing/2014/main" id="{CF6FA513-F8AA-408B-8BE1-EE13230F490A}"/>
              </a:ext>
            </a:extLst>
          </p:cNvPr>
          <p:cNvSpPr>
            <a:spLocks noGrp="1"/>
          </p:cNvSpPr>
          <p:nvPr>
            <p:ph type="title"/>
          </p:nvPr>
        </p:nvSpPr>
        <p:spPr>
          <a:xfrm>
            <a:off x="1790700" y="762000"/>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7066566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12192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223324165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Picture Placeholder 2"/>
          <p:cNvSpPr>
            <a:spLocks noGrp="1"/>
          </p:cNvSpPr>
          <p:nvPr>
            <p:ph type="pic" sz="quarter" idx="17" hasCustomPrompt="1"/>
          </p:nvPr>
        </p:nvSpPr>
        <p:spPr>
          <a:xfrm>
            <a:off x="6096000" y="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237863192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Picture Placeholder 2"/>
          <p:cNvSpPr>
            <a:spLocks noGrp="1"/>
          </p:cNvSpPr>
          <p:nvPr>
            <p:ph type="pic" sz="quarter" idx="17" hasCustomPrompt="1"/>
          </p:nvPr>
        </p:nvSpPr>
        <p:spPr>
          <a:xfrm>
            <a:off x="0" y="342900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26018389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49"/>
          <p:cNvSpPr txBox="1">
            <a:spLocks noGrp="1"/>
          </p:cNvSpPr>
          <p:nvPr>
            <p:ph type="title"/>
          </p:nvPr>
        </p:nvSpPr>
        <p:spPr>
          <a:xfrm>
            <a:off x="711200" y="2262194"/>
            <a:ext cx="10363200" cy="136207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4000"/>
              <a:buFont typeface="Arial"/>
              <a:buNone/>
              <a:defRPr sz="4000" b="0" cap="none">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9"/>
          <p:cNvSpPr txBox="1">
            <a:spLocks noGrp="1"/>
          </p:cNvSpPr>
          <p:nvPr>
            <p:ph type="body" idx="1"/>
          </p:nvPr>
        </p:nvSpPr>
        <p:spPr>
          <a:xfrm>
            <a:off x="711200" y="762007"/>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8B8B8B"/>
              </a:buClr>
              <a:buSzPts val="2000"/>
              <a:buNone/>
              <a:defRPr sz="2000">
                <a:solidFill>
                  <a:srgbClr val="8B8B8B"/>
                </a:solidFill>
              </a:defRPr>
            </a:lvl1pPr>
            <a:lvl2pPr marL="914400" lvl="1" indent="-228600" algn="l">
              <a:lnSpc>
                <a:spcPct val="90000"/>
              </a:lnSpc>
              <a:spcBef>
                <a:spcPts val="500"/>
              </a:spcBef>
              <a:spcAft>
                <a:spcPts val="0"/>
              </a:spcAft>
              <a:buClr>
                <a:srgbClr val="8B8B8B"/>
              </a:buClr>
              <a:buSzPts val="1800"/>
              <a:buNone/>
              <a:defRPr sz="1800">
                <a:solidFill>
                  <a:srgbClr val="8B8B8B"/>
                </a:solidFill>
              </a:defRPr>
            </a:lvl2pPr>
            <a:lvl3pPr marL="1371600" lvl="2" indent="-228600" algn="l">
              <a:lnSpc>
                <a:spcPct val="90000"/>
              </a:lnSpc>
              <a:spcBef>
                <a:spcPts val="500"/>
              </a:spcBef>
              <a:spcAft>
                <a:spcPts val="0"/>
              </a:spcAft>
              <a:buClr>
                <a:srgbClr val="8B8B8B"/>
              </a:buClr>
              <a:buSzPts val="1600"/>
              <a:buNone/>
              <a:defRPr sz="1600">
                <a:solidFill>
                  <a:srgbClr val="8B8B8B"/>
                </a:solidFill>
              </a:defRPr>
            </a:lvl3pPr>
            <a:lvl4pPr marL="1828800" lvl="3" indent="-228600" algn="l">
              <a:lnSpc>
                <a:spcPct val="90000"/>
              </a:lnSpc>
              <a:spcBef>
                <a:spcPts val="500"/>
              </a:spcBef>
              <a:spcAft>
                <a:spcPts val="0"/>
              </a:spcAft>
              <a:buClr>
                <a:srgbClr val="8B8B8B"/>
              </a:buClr>
              <a:buSzPts val="1400"/>
              <a:buNone/>
              <a:defRPr sz="1400">
                <a:solidFill>
                  <a:srgbClr val="8B8B8B"/>
                </a:solidFill>
              </a:defRPr>
            </a:lvl4pPr>
            <a:lvl5pPr marL="2286000" lvl="4" indent="-228600" algn="l">
              <a:lnSpc>
                <a:spcPct val="90000"/>
              </a:lnSpc>
              <a:spcBef>
                <a:spcPts val="500"/>
              </a:spcBef>
              <a:spcAft>
                <a:spcPts val="0"/>
              </a:spcAft>
              <a:buClr>
                <a:srgbClr val="8B8B8B"/>
              </a:buClr>
              <a:buSzPts val="1400"/>
              <a:buNone/>
              <a:defRPr sz="1400">
                <a:solidFill>
                  <a:srgbClr val="8B8B8B"/>
                </a:solidFill>
              </a:defRPr>
            </a:lvl5pPr>
            <a:lvl6pPr marL="2743200" lvl="5" indent="-228600" algn="l">
              <a:lnSpc>
                <a:spcPct val="90000"/>
              </a:lnSpc>
              <a:spcBef>
                <a:spcPts val="500"/>
              </a:spcBef>
              <a:spcAft>
                <a:spcPts val="0"/>
              </a:spcAft>
              <a:buClr>
                <a:srgbClr val="8B8B8B"/>
              </a:buClr>
              <a:buSzPts val="1400"/>
              <a:buNone/>
              <a:defRPr sz="1400">
                <a:solidFill>
                  <a:srgbClr val="8B8B8B"/>
                </a:solidFill>
              </a:defRPr>
            </a:lvl6pPr>
            <a:lvl7pPr marL="3200400" lvl="6" indent="-228600" algn="l">
              <a:lnSpc>
                <a:spcPct val="90000"/>
              </a:lnSpc>
              <a:spcBef>
                <a:spcPts val="500"/>
              </a:spcBef>
              <a:spcAft>
                <a:spcPts val="0"/>
              </a:spcAft>
              <a:buClr>
                <a:srgbClr val="8B8B8B"/>
              </a:buClr>
              <a:buSzPts val="1400"/>
              <a:buNone/>
              <a:defRPr sz="1400">
                <a:solidFill>
                  <a:srgbClr val="8B8B8B"/>
                </a:solidFill>
              </a:defRPr>
            </a:lvl7pPr>
            <a:lvl8pPr marL="3657600" lvl="7" indent="-228600" algn="l">
              <a:lnSpc>
                <a:spcPct val="90000"/>
              </a:lnSpc>
              <a:spcBef>
                <a:spcPts val="500"/>
              </a:spcBef>
              <a:spcAft>
                <a:spcPts val="0"/>
              </a:spcAft>
              <a:buClr>
                <a:srgbClr val="8B8B8B"/>
              </a:buClr>
              <a:buSzPts val="1400"/>
              <a:buNone/>
              <a:defRPr sz="1400">
                <a:solidFill>
                  <a:srgbClr val="8B8B8B"/>
                </a:solidFill>
              </a:defRPr>
            </a:lvl8pPr>
            <a:lvl9pPr marL="4114800" lvl="8" indent="-228600" algn="l">
              <a:lnSpc>
                <a:spcPct val="90000"/>
              </a:lnSpc>
              <a:spcBef>
                <a:spcPts val="500"/>
              </a:spcBef>
              <a:spcAft>
                <a:spcPts val="0"/>
              </a:spcAft>
              <a:buClr>
                <a:srgbClr val="8B8B8B"/>
              </a:buClr>
              <a:buSzPts val="1400"/>
              <a:buNone/>
              <a:defRPr sz="1400">
                <a:solidFill>
                  <a:srgbClr val="8B8B8B"/>
                </a:solidFill>
              </a:defRPr>
            </a:lvl9pPr>
          </a:lstStyle>
          <a:p>
            <a:endParaRPr/>
          </a:p>
        </p:txBody>
      </p:sp>
      <p:pic>
        <p:nvPicPr>
          <p:cNvPr id="25" name="Google Shape;25;p49"/>
          <p:cNvPicPr preferRelativeResize="0"/>
          <p:nvPr/>
        </p:nvPicPr>
        <p:blipFill rotWithShape="1">
          <a:blip r:embed="rId2">
            <a:alphaModFix/>
          </a:blip>
          <a:srcRect/>
          <a:stretch/>
        </p:blipFill>
        <p:spPr>
          <a:xfrm>
            <a:off x="7973260" y="6074642"/>
            <a:ext cx="3609145" cy="652329"/>
          </a:xfrm>
          <a:prstGeom prst="rect">
            <a:avLst/>
          </a:prstGeom>
          <a:noFill/>
          <a:ln>
            <a:noFill/>
          </a:ln>
        </p:spPr>
      </p:pic>
      <p:sp>
        <p:nvSpPr>
          <p:cNvPr id="26" name="Google Shape;26;p4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Google Shape;27;p4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6096000" y="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Picture Placeholder 2"/>
          <p:cNvSpPr>
            <a:spLocks noGrp="1"/>
          </p:cNvSpPr>
          <p:nvPr>
            <p:ph type="pic" sz="quarter" idx="17" hasCustomPrompt="1"/>
          </p:nvPr>
        </p:nvSpPr>
        <p:spPr>
          <a:xfrm>
            <a:off x="6096000" y="342900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74226447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6096000" y="0"/>
            <a:ext cx="6096000" cy="6857999"/>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344525767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7">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a:prstGeom prst="rect">
            <a:avLst/>
          </a:prstGeom>
          <a:solidFill>
            <a:schemeClr val="bg2"/>
          </a:solidFill>
        </p:spPr>
        <p:txBody>
          <a:bodyPr wrap="square" anchor="t" anchorCtr="0">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349471922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E61C10-5B1D-4E5D-AC54-0F6C03073CC9}"/>
              </a:ext>
            </a:extLst>
          </p:cNvPr>
          <p:cNvSpPr>
            <a:spLocks noGrp="1"/>
          </p:cNvSpPr>
          <p:nvPr>
            <p:ph type="pic" sz="quarter" idx="17" hasCustomPrompt="1"/>
          </p:nvPr>
        </p:nvSpPr>
        <p:spPr>
          <a:xfrm>
            <a:off x="5101102" y="1101852"/>
            <a:ext cx="1989795" cy="1989795"/>
          </a:xfrm>
          <a:custGeom>
            <a:avLst/>
            <a:gdLst>
              <a:gd name="connsiteX0" fmla="*/ 816746 w 1633492"/>
              <a:gd name="connsiteY0" fmla="*/ 0 h 1633492"/>
              <a:gd name="connsiteX1" fmla="*/ 1633492 w 1633492"/>
              <a:gd name="connsiteY1" fmla="*/ 816746 h 1633492"/>
              <a:gd name="connsiteX2" fmla="*/ 816746 w 1633492"/>
              <a:gd name="connsiteY2" fmla="*/ 1633492 h 1633492"/>
              <a:gd name="connsiteX3" fmla="*/ 0 w 1633492"/>
              <a:gd name="connsiteY3" fmla="*/ 816746 h 1633492"/>
              <a:gd name="connsiteX4" fmla="*/ 816746 w 1633492"/>
              <a:gd name="connsiteY4" fmla="*/ 0 h 163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92" h="1633492">
                <a:moveTo>
                  <a:pt x="816746" y="0"/>
                </a:moveTo>
                <a:cubicBezTo>
                  <a:pt x="1267822" y="0"/>
                  <a:pt x="1633492" y="365670"/>
                  <a:pt x="1633492" y="816746"/>
                </a:cubicBezTo>
                <a:cubicBezTo>
                  <a:pt x="1633492" y="1267822"/>
                  <a:pt x="1267822" y="1633492"/>
                  <a:pt x="816746" y="1633492"/>
                </a:cubicBezTo>
                <a:cubicBezTo>
                  <a:pt x="365670" y="1633492"/>
                  <a:pt x="0" y="1267822"/>
                  <a:pt x="0" y="816746"/>
                </a:cubicBezTo>
                <a:cubicBezTo>
                  <a:pt x="0" y="365670"/>
                  <a:pt x="365670" y="0"/>
                  <a:pt x="81674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393698823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3" name="Title 64"/>
          <p:cNvSpPr>
            <a:spLocks noGrp="1"/>
          </p:cNvSpPr>
          <p:nvPr>
            <p:ph type="title"/>
          </p:nvPr>
        </p:nvSpPr>
        <p:spPr>
          <a:xfrm>
            <a:off x="1790702" y="762000"/>
            <a:ext cx="8648698"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BCCA653F-B0D3-4EC3-A703-EF67CE338F68}"/>
              </a:ext>
            </a:extLst>
          </p:cNvPr>
          <p:cNvSpPr>
            <a:spLocks noGrp="1"/>
          </p:cNvSpPr>
          <p:nvPr>
            <p:ph type="pic" sz="quarter" idx="21" hasCustomPrompt="1"/>
          </p:nvPr>
        </p:nvSpPr>
        <p:spPr>
          <a:xfrm>
            <a:off x="1790700" y="1822171"/>
            <a:ext cx="1473694" cy="1473694"/>
          </a:xfrm>
          <a:custGeom>
            <a:avLst/>
            <a:gdLst>
              <a:gd name="connsiteX0" fmla="*/ 736847 w 1473694"/>
              <a:gd name="connsiteY0" fmla="*/ 0 h 1473694"/>
              <a:gd name="connsiteX1" fmla="*/ 1473694 w 1473694"/>
              <a:gd name="connsiteY1" fmla="*/ 736847 h 1473694"/>
              <a:gd name="connsiteX2" fmla="*/ 736847 w 1473694"/>
              <a:gd name="connsiteY2" fmla="*/ 1473694 h 1473694"/>
              <a:gd name="connsiteX3" fmla="*/ 0 w 1473694"/>
              <a:gd name="connsiteY3" fmla="*/ 736847 h 1473694"/>
              <a:gd name="connsiteX4" fmla="*/ 736847 w 1473694"/>
              <a:gd name="connsiteY4" fmla="*/ 0 h 14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694" h="1473694">
                <a:moveTo>
                  <a:pt x="736847" y="0"/>
                </a:moveTo>
                <a:cubicBezTo>
                  <a:pt x="1143796" y="0"/>
                  <a:pt x="1473694" y="329898"/>
                  <a:pt x="1473694" y="736847"/>
                </a:cubicBezTo>
                <a:cubicBezTo>
                  <a:pt x="1473694" y="1143796"/>
                  <a:pt x="1143796" y="1473694"/>
                  <a:pt x="736847" y="1473694"/>
                </a:cubicBezTo>
                <a:cubicBezTo>
                  <a:pt x="329898" y="1473694"/>
                  <a:pt x="0" y="1143796"/>
                  <a:pt x="0" y="736847"/>
                </a:cubicBezTo>
                <a:cubicBezTo>
                  <a:pt x="0" y="329898"/>
                  <a:pt x="329898" y="0"/>
                  <a:pt x="736847" y="0"/>
                </a:cubicBezTo>
                <a:close/>
              </a:path>
            </a:pathLst>
          </a:custGeom>
          <a:pattFill prst="pct25">
            <a:fgClr>
              <a:schemeClr val="accent1"/>
            </a:fgClr>
            <a:bgClr>
              <a:schemeClr val="bg2"/>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200">
                <a:latin typeface="Graphik Regular" panose="020B0503030202060203" pitchFamily="34" charset="0"/>
              </a:defRPr>
            </a:lvl1pPr>
          </a:lstStyle>
          <a:p>
            <a:r>
              <a:rPr lang="en-US" dirty="0"/>
              <a:t>Drag &amp; Drop Image</a:t>
            </a:r>
          </a:p>
        </p:txBody>
      </p:sp>
      <p:sp>
        <p:nvSpPr>
          <p:cNvPr id="14" name="Picture Placeholder 13">
            <a:extLst>
              <a:ext uri="{FF2B5EF4-FFF2-40B4-BE49-F238E27FC236}">
                <a16:creationId xmlns:a16="http://schemas.microsoft.com/office/drawing/2014/main" id="{BBD4A3B3-3DA0-47E2-940C-4372B57ED766}"/>
              </a:ext>
            </a:extLst>
          </p:cNvPr>
          <p:cNvSpPr>
            <a:spLocks noGrp="1"/>
          </p:cNvSpPr>
          <p:nvPr>
            <p:ph type="pic" sz="quarter" idx="22" hasCustomPrompt="1"/>
          </p:nvPr>
        </p:nvSpPr>
        <p:spPr>
          <a:xfrm>
            <a:off x="5359154" y="1822171"/>
            <a:ext cx="1473694" cy="1473694"/>
          </a:xfrm>
          <a:custGeom>
            <a:avLst/>
            <a:gdLst>
              <a:gd name="connsiteX0" fmla="*/ 736847 w 1473694"/>
              <a:gd name="connsiteY0" fmla="*/ 0 h 1473694"/>
              <a:gd name="connsiteX1" fmla="*/ 1473694 w 1473694"/>
              <a:gd name="connsiteY1" fmla="*/ 736847 h 1473694"/>
              <a:gd name="connsiteX2" fmla="*/ 736847 w 1473694"/>
              <a:gd name="connsiteY2" fmla="*/ 1473694 h 1473694"/>
              <a:gd name="connsiteX3" fmla="*/ 0 w 1473694"/>
              <a:gd name="connsiteY3" fmla="*/ 736847 h 1473694"/>
              <a:gd name="connsiteX4" fmla="*/ 736847 w 1473694"/>
              <a:gd name="connsiteY4" fmla="*/ 0 h 14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694" h="1473694">
                <a:moveTo>
                  <a:pt x="736847" y="0"/>
                </a:moveTo>
                <a:cubicBezTo>
                  <a:pt x="1143796" y="0"/>
                  <a:pt x="1473694" y="329898"/>
                  <a:pt x="1473694" y="736847"/>
                </a:cubicBezTo>
                <a:cubicBezTo>
                  <a:pt x="1473694" y="1143796"/>
                  <a:pt x="1143796" y="1473694"/>
                  <a:pt x="736847" y="1473694"/>
                </a:cubicBezTo>
                <a:cubicBezTo>
                  <a:pt x="329898" y="1473694"/>
                  <a:pt x="0" y="1143796"/>
                  <a:pt x="0" y="736847"/>
                </a:cubicBezTo>
                <a:cubicBezTo>
                  <a:pt x="0" y="329898"/>
                  <a:pt x="329898" y="0"/>
                  <a:pt x="736847" y="0"/>
                </a:cubicBezTo>
                <a:close/>
              </a:path>
            </a:pathLst>
          </a:custGeom>
          <a:pattFill prst="pct25">
            <a:fgClr>
              <a:schemeClr val="accent1"/>
            </a:fgClr>
            <a:bgClr>
              <a:schemeClr val="bg2"/>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200">
                <a:latin typeface="Graphik Regular" panose="020B0503030202060203" pitchFamily="34" charset="0"/>
              </a:defRPr>
            </a:lvl1pPr>
          </a:lstStyle>
          <a:p>
            <a:r>
              <a:rPr lang="en-US" dirty="0"/>
              <a:t>Drag &amp; Drop Image</a:t>
            </a:r>
          </a:p>
        </p:txBody>
      </p:sp>
      <p:sp>
        <p:nvSpPr>
          <p:cNvPr id="15" name="Picture Placeholder 14">
            <a:extLst>
              <a:ext uri="{FF2B5EF4-FFF2-40B4-BE49-F238E27FC236}">
                <a16:creationId xmlns:a16="http://schemas.microsoft.com/office/drawing/2014/main" id="{12B3D46A-8CD5-45AF-B220-DF69FB370814}"/>
              </a:ext>
            </a:extLst>
          </p:cNvPr>
          <p:cNvSpPr>
            <a:spLocks noGrp="1"/>
          </p:cNvSpPr>
          <p:nvPr>
            <p:ph type="pic" sz="quarter" idx="23" hasCustomPrompt="1"/>
          </p:nvPr>
        </p:nvSpPr>
        <p:spPr>
          <a:xfrm>
            <a:off x="8927608" y="1822171"/>
            <a:ext cx="1473694" cy="1473694"/>
          </a:xfrm>
          <a:custGeom>
            <a:avLst/>
            <a:gdLst>
              <a:gd name="connsiteX0" fmla="*/ 736847 w 1473694"/>
              <a:gd name="connsiteY0" fmla="*/ 0 h 1473694"/>
              <a:gd name="connsiteX1" fmla="*/ 1473694 w 1473694"/>
              <a:gd name="connsiteY1" fmla="*/ 736847 h 1473694"/>
              <a:gd name="connsiteX2" fmla="*/ 736847 w 1473694"/>
              <a:gd name="connsiteY2" fmla="*/ 1473694 h 1473694"/>
              <a:gd name="connsiteX3" fmla="*/ 0 w 1473694"/>
              <a:gd name="connsiteY3" fmla="*/ 736847 h 1473694"/>
              <a:gd name="connsiteX4" fmla="*/ 736847 w 1473694"/>
              <a:gd name="connsiteY4" fmla="*/ 0 h 14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694" h="1473694">
                <a:moveTo>
                  <a:pt x="736847" y="0"/>
                </a:moveTo>
                <a:cubicBezTo>
                  <a:pt x="1143796" y="0"/>
                  <a:pt x="1473694" y="329898"/>
                  <a:pt x="1473694" y="736847"/>
                </a:cubicBezTo>
                <a:cubicBezTo>
                  <a:pt x="1473694" y="1143796"/>
                  <a:pt x="1143796" y="1473694"/>
                  <a:pt x="736847" y="1473694"/>
                </a:cubicBezTo>
                <a:cubicBezTo>
                  <a:pt x="329898" y="1473694"/>
                  <a:pt x="0" y="1143796"/>
                  <a:pt x="0" y="736847"/>
                </a:cubicBezTo>
                <a:cubicBezTo>
                  <a:pt x="0" y="329898"/>
                  <a:pt x="329898" y="0"/>
                  <a:pt x="736847" y="0"/>
                </a:cubicBezTo>
                <a:close/>
              </a:path>
            </a:pathLst>
          </a:custGeom>
          <a:pattFill prst="pct25">
            <a:fgClr>
              <a:schemeClr val="accent1"/>
            </a:fgClr>
            <a:bgClr>
              <a:schemeClr val="bg2"/>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200">
                <a:latin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255031636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3" name="Title 64"/>
          <p:cNvSpPr>
            <a:spLocks noGrp="1"/>
          </p:cNvSpPr>
          <p:nvPr>
            <p:ph type="title"/>
          </p:nvPr>
        </p:nvSpPr>
        <p:spPr>
          <a:xfrm>
            <a:off x="1790700" y="762000"/>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
        <p:nvSpPr>
          <p:cNvPr id="10" name="Picture Placeholder 9"/>
          <p:cNvSpPr>
            <a:spLocks noGrp="1"/>
          </p:cNvSpPr>
          <p:nvPr>
            <p:ph type="pic" sz="quarter" idx="15" hasCustomPrompt="1"/>
          </p:nvPr>
        </p:nvSpPr>
        <p:spPr>
          <a:xfrm>
            <a:off x="1790700" y="1989666"/>
            <a:ext cx="2637367" cy="2129523"/>
          </a:xfrm>
          <a:prstGeom prst="roundRect">
            <a:avLst>
              <a:gd name="adj" fmla="val 6038"/>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6" name="Picture Placeholder 9">
            <a:extLst>
              <a:ext uri="{FF2B5EF4-FFF2-40B4-BE49-F238E27FC236}">
                <a16:creationId xmlns:a16="http://schemas.microsoft.com/office/drawing/2014/main" id="{B77C46F2-75E0-40AA-AACE-F20E397CA945}"/>
              </a:ext>
            </a:extLst>
          </p:cNvPr>
          <p:cNvSpPr>
            <a:spLocks noGrp="1"/>
          </p:cNvSpPr>
          <p:nvPr>
            <p:ph type="pic" sz="quarter" idx="16" hasCustomPrompt="1"/>
          </p:nvPr>
        </p:nvSpPr>
        <p:spPr>
          <a:xfrm>
            <a:off x="4796367" y="1989665"/>
            <a:ext cx="2637367" cy="2129523"/>
          </a:xfrm>
          <a:prstGeom prst="roundRect">
            <a:avLst>
              <a:gd name="adj" fmla="val 6038"/>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7" name="Picture Placeholder 9">
            <a:extLst>
              <a:ext uri="{FF2B5EF4-FFF2-40B4-BE49-F238E27FC236}">
                <a16:creationId xmlns:a16="http://schemas.microsoft.com/office/drawing/2014/main" id="{43A02CC1-BBBA-4859-BDA6-12B7F140C8D2}"/>
              </a:ext>
            </a:extLst>
          </p:cNvPr>
          <p:cNvSpPr>
            <a:spLocks noGrp="1"/>
          </p:cNvSpPr>
          <p:nvPr>
            <p:ph type="pic" sz="quarter" idx="17" hasCustomPrompt="1"/>
          </p:nvPr>
        </p:nvSpPr>
        <p:spPr>
          <a:xfrm>
            <a:off x="7802033" y="1989666"/>
            <a:ext cx="2637367" cy="2129523"/>
          </a:xfrm>
          <a:prstGeom prst="roundRect">
            <a:avLst>
              <a:gd name="adj" fmla="val 6038"/>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262522365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3" name="Title 64"/>
          <p:cNvSpPr>
            <a:spLocks noGrp="1"/>
          </p:cNvSpPr>
          <p:nvPr>
            <p:ph type="title"/>
          </p:nvPr>
        </p:nvSpPr>
        <p:spPr>
          <a:xfrm>
            <a:off x="1790700" y="774018"/>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
        <p:nvSpPr>
          <p:cNvPr id="4" name="Picture Placeholder 4"/>
          <p:cNvSpPr>
            <a:spLocks noGrp="1"/>
          </p:cNvSpPr>
          <p:nvPr>
            <p:ph type="pic" sz="quarter" idx="17" hasCustomPrompt="1"/>
          </p:nvPr>
        </p:nvSpPr>
        <p:spPr>
          <a:xfrm>
            <a:off x="1790700"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5" name="Picture Placeholder 4"/>
          <p:cNvSpPr>
            <a:spLocks noGrp="1"/>
          </p:cNvSpPr>
          <p:nvPr>
            <p:ph type="pic" sz="quarter" idx="18" hasCustomPrompt="1"/>
          </p:nvPr>
        </p:nvSpPr>
        <p:spPr>
          <a:xfrm>
            <a:off x="3615291"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6" name="Picture Placeholder 4"/>
          <p:cNvSpPr>
            <a:spLocks noGrp="1"/>
          </p:cNvSpPr>
          <p:nvPr>
            <p:ph type="pic" sz="quarter" idx="19" hasCustomPrompt="1"/>
          </p:nvPr>
        </p:nvSpPr>
        <p:spPr>
          <a:xfrm>
            <a:off x="5439882"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7" name="Picture Placeholder 4"/>
          <p:cNvSpPr>
            <a:spLocks noGrp="1"/>
          </p:cNvSpPr>
          <p:nvPr>
            <p:ph type="pic" sz="quarter" idx="20" hasCustomPrompt="1"/>
          </p:nvPr>
        </p:nvSpPr>
        <p:spPr>
          <a:xfrm>
            <a:off x="7264473"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8" name="Picture Placeholder 4"/>
          <p:cNvSpPr>
            <a:spLocks noGrp="1"/>
          </p:cNvSpPr>
          <p:nvPr>
            <p:ph type="pic" sz="quarter" idx="21" hasCustomPrompt="1"/>
          </p:nvPr>
        </p:nvSpPr>
        <p:spPr>
          <a:xfrm>
            <a:off x="9089065"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9" name="Picture Placeholder 4"/>
          <p:cNvSpPr>
            <a:spLocks noGrp="1"/>
          </p:cNvSpPr>
          <p:nvPr>
            <p:ph type="pic" sz="quarter" idx="22" hasCustomPrompt="1"/>
          </p:nvPr>
        </p:nvSpPr>
        <p:spPr>
          <a:xfrm>
            <a:off x="1790700"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10" name="Picture Placeholder 4"/>
          <p:cNvSpPr>
            <a:spLocks noGrp="1"/>
          </p:cNvSpPr>
          <p:nvPr>
            <p:ph type="pic" sz="quarter" idx="23" hasCustomPrompt="1"/>
          </p:nvPr>
        </p:nvSpPr>
        <p:spPr>
          <a:xfrm>
            <a:off x="3615291"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11" name="Picture Placeholder 4"/>
          <p:cNvSpPr>
            <a:spLocks noGrp="1"/>
          </p:cNvSpPr>
          <p:nvPr>
            <p:ph type="pic" sz="quarter" idx="24" hasCustomPrompt="1"/>
          </p:nvPr>
        </p:nvSpPr>
        <p:spPr>
          <a:xfrm>
            <a:off x="5439882"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12" name="Picture Placeholder 4"/>
          <p:cNvSpPr>
            <a:spLocks noGrp="1"/>
          </p:cNvSpPr>
          <p:nvPr>
            <p:ph type="pic" sz="quarter" idx="25" hasCustomPrompt="1"/>
          </p:nvPr>
        </p:nvSpPr>
        <p:spPr>
          <a:xfrm>
            <a:off x="7264473"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13" name="Picture Placeholder 4"/>
          <p:cNvSpPr>
            <a:spLocks noGrp="1"/>
          </p:cNvSpPr>
          <p:nvPr>
            <p:ph type="pic" sz="quarter" idx="26" hasCustomPrompt="1"/>
          </p:nvPr>
        </p:nvSpPr>
        <p:spPr>
          <a:xfrm>
            <a:off x="9089065"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316357776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7114FAE-23A0-42A2-A0D1-A2B838BA8915}"/>
              </a:ext>
            </a:extLst>
          </p:cNvPr>
          <p:cNvSpPr>
            <a:spLocks noGrp="1"/>
          </p:cNvSpPr>
          <p:nvPr>
            <p:ph type="pic" sz="quarter" idx="22" hasCustomPrompt="1"/>
          </p:nvPr>
        </p:nvSpPr>
        <p:spPr>
          <a:xfrm>
            <a:off x="4613222" y="-1720071"/>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
        <p:nvSpPr>
          <p:cNvPr id="11" name="Picture Placeholder 10">
            <a:extLst>
              <a:ext uri="{FF2B5EF4-FFF2-40B4-BE49-F238E27FC236}">
                <a16:creationId xmlns:a16="http://schemas.microsoft.com/office/drawing/2014/main" id="{A7289F1C-40A8-4FAB-9B71-49BF23674F38}"/>
              </a:ext>
            </a:extLst>
          </p:cNvPr>
          <p:cNvSpPr>
            <a:spLocks noGrp="1"/>
          </p:cNvSpPr>
          <p:nvPr>
            <p:ph type="pic" sz="quarter" idx="23" hasCustomPrompt="1"/>
          </p:nvPr>
        </p:nvSpPr>
        <p:spPr>
          <a:xfrm>
            <a:off x="6525656" y="221757"/>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
        <p:nvSpPr>
          <p:cNvPr id="12" name="Picture Placeholder 11">
            <a:extLst>
              <a:ext uri="{FF2B5EF4-FFF2-40B4-BE49-F238E27FC236}">
                <a16:creationId xmlns:a16="http://schemas.microsoft.com/office/drawing/2014/main" id="{8942A4B9-4836-4E22-9355-D6D4A4A687C9}"/>
              </a:ext>
            </a:extLst>
          </p:cNvPr>
          <p:cNvSpPr>
            <a:spLocks noGrp="1"/>
          </p:cNvSpPr>
          <p:nvPr>
            <p:ph type="pic" sz="quarter" idx="24" hasCustomPrompt="1"/>
          </p:nvPr>
        </p:nvSpPr>
        <p:spPr>
          <a:xfrm>
            <a:off x="8438090" y="2161647"/>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
        <p:nvSpPr>
          <p:cNvPr id="13" name="Picture Placeholder 12">
            <a:extLst>
              <a:ext uri="{FF2B5EF4-FFF2-40B4-BE49-F238E27FC236}">
                <a16:creationId xmlns:a16="http://schemas.microsoft.com/office/drawing/2014/main" id="{F8FE56AC-DA58-4FA8-B875-C2B5A0B9C4BA}"/>
              </a:ext>
            </a:extLst>
          </p:cNvPr>
          <p:cNvSpPr>
            <a:spLocks noGrp="1"/>
          </p:cNvSpPr>
          <p:nvPr>
            <p:ph type="pic" sz="quarter" idx="25" hasCustomPrompt="1"/>
          </p:nvPr>
        </p:nvSpPr>
        <p:spPr>
          <a:xfrm>
            <a:off x="10376557" y="221757"/>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
        <p:nvSpPr>
          <p:cNvPr id="14" name="Picture Placeholder 13">
            <a:extLst>
              <a:ext uri="{FF2B5EF4-FFF2-40B4-BE49-F238E27FC236}">
                <a16:creationId xmlns:a16="http://schemas.microsoft.com/office/drawing/2014/main" id="{4D3CC473-09EA-438E-8CCD-763CCC606988}"/>
              </a:ext>
            </a:extLst>
          </p:cNvPr>
          <p:cNvSpPr>
            <a:spLocks noGrp="1"/>
          </p:cNvSpPr>
          <p:nvPr>
            <p:ph type="pic" sz="quarter" idx="26" hasCustomPrompt="1"/>
          </p:nvPr>
        </p:nvSpPr>
        <p:spPr>
          <a:xfrm>
            <a:off x="8451107" y="-1718135"/>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321784478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61FAA-4E4B-4BCA-B6D5-55E4AE57A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2246" y="-722786"/>
            <a:ext cx="5109583" cy="8734329"/>
          </a:xfrm>
          <a:prstGeom prst="rect">
            <a:avLst/>
          </a:prstGeom>
        </p:spPr>
      </p:pic>
      <p:pic>
        <p:nvPicPr>
          <p:cNvPr id="13" name="Picture 12">
            <a:extLst>
              <a:ext uri="{FF2B5EF4-FFF2-40B4-BE49-F238E27FC236}">
                <a16:creationId xmlns:a16="http://schemas.microsoft.com/office/drawing/2014/main" id="{1CA5D261-5736-4FE8-A232-E3C77D5303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46242" y="1450902"/>
            <a:ext cx="1910993" cy="3851774"/>
          </a:xfrm>
          <a:prstGeom prst="rect">
            <a:avLst/>
          </a:prstGeom>
        </p:spPr>
      </p:pic>
      <p:sp>
        <p:nvSpPr>
          <p:cNvPr id="12" name="Picture Placeholder 2"/>
          <p:cNvSpPr>
            <a:spLocks noGrp="1"/>
          </p:cNvSpPr>
          <p:nvPr>
            <p:ph type="pic" sz="quarter" idx="12" hasCustomPrompt="1"/>
          </p:nvPr>
        </p:nvSpPr>
        <p:spPr>
          <a:xfrm>
            <a:off x="3325864" y="1811788"/>
            <a:ext cx="1756499" cy="3159152"/>
          </a:xfrm>
          <a:prstGeom prst="rect">
            <a:avLst/>
          </a:prstGeom>
          <a:pattFill prst="pct25">
            <a:fgClr>
              <a:schemeClr val="accent1"/>
            </a:fgClr>
            <a:bgClr>
              <a:schemeClr val="bg1">
                <a:lumMod val="85000"/>
              </a:schemeClr>
            </a:bgClr>
          </a:pattFill>
        </p:spPr>
        <p:txBody>
          <a:bodyPr anchor="ctr"/>
          <a:lstStyle>
            <a:lvl1pPr marL="0" indent="0" algn="ctr">
              <a:buNone/>
              <a:defRPr sz="1200" b="0" i="0">
                <a:latin typeface="Graphik Regular" panose="020B0503030202060203" pitchFamily="34" charset="0"/>
                <a:ea typeface="Source Sans Pro" charset="0"/>
                <a:cs typeface="Graphik Regular" panose="020B0503030202060203" pitchFamily="34" charset="0"/>
              </a:defRPr>
            </a:lvl1pPr>
          </a:lstStyle>
          <a:p>
            <a:r>
              <a:rPr lang="en-US" dirty="0"/>
              <a:t>Drag &amp; Drop Image</a:t>
            </a:r>
          </a:p>
        </p:txBody>
      </p:sp>
      <p:sp>
        <p:nvSpPr>
          <p:cNvPr id="5" name="Title 64">
            <a:extLst>
              <a:ext uri="{FF2B5EF4-FFF2-40B4-BE49-F238E27FC236}">
                <a16:creationId xmlns:a16="http://schemas.microsoft.com/office/drawing/2014/main" id="{2B3D2892-3770-4AC9-8B95-698A1BE6C687}"/>
              </a:ext>
            </a:extLst>
          </p:cNvPr>
          <p:cNvSpPr>
            <a:spLocks noGrp="1"/>
          </p:cNvSpPr>
          <p:nvPr>
            <p:ph type="title"/>
          </p:nvPr>
        </p:nvSpPr>
        <p:spPr>
          <a:xfrm>
            <a:off x="1790700" y="777426"/>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57905890"/>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303" y="197303"/>
            <a:ext cx="4939393" cy="6858000"/>
          </a:xfrm>
          <a:prstGeom prst="rect">
            <a:avLst/>
          </a:prstGeom>
          <a:effectLst/>
        </p:spPr>
      </p:pic>
      <p:sp>
        <p:nvSpPr>
          <p:cNvPr id="11" name="Picture Placeholder 2"/>
          <p:cNvSpPr>
            <a:spLocks noGrp="1"/>
          </p:cNvSpPr>
          <p:nvPr>
            <p:ph type="pic" sz="quarter" idx="15" hasCustomPrompt="1"/>
          </p:nvPr>
        </p:nvSpPr>
        <p:spPr>
          <a:xfrm>
            <a:off x="-162" y="1644524"/>
            <a:ext cx="5278351" cy="3965530"/>
          </a:xfrm>
          <a:prstGeom prst="rect">
            <a:avLst/>
          </a:prstGeom>
          <a:pattFill prst="pct25">
            <a:fgClr>
              <a:schemeClr val="accent1"/>
            </a:fgClr>
            <a:bgClr>
              <a:schemeClr val="bg2"/>
            </a:bgClr>
          </a:pattFill>
        </p:spPr>
        <p:txBody>
          <a:bodyPr anchor="ctr"/>
          <a:lstStyle>
            <a:lvl1pPr marL="0" indent="0" algn="ctr">
              <a:buNone/>
              <a:defRPr sz="1200" b="0" i="0">
                <a:latin typeface="Graphik Regular" panose="020B0503030202060203" pitchFamily="34" charset="0"/>
                <a:ea typeface="Source Sans Pro" charset="0"/>
                <a:cs typeface="Graphik Regular" panose="020B0503030202060203" pitchFamily="34" charset="0"/>
              </a:defRPr>
            </a:lvl1pPr>
          </a:lstStyle>
          <a:p>
            <a:r>
              <a:rPr lang="en-US" dirty="0"/>
              <a:t>Drag &amp; Drop Image</a:t>
            </a:r>
          </a:p>
        </p:txBody>
      </p:sp>
      <p:sp>
        <p:nvSpPr>
          <p:cNvPr id="4" name="Title 64">
            <a:extLst>
              <a:ext uri="{FF2B5EF4-FFF2-40B4-BE49-F238E27FC236}">
                <a16:creationId xmlns:a16="http://schemas.microsoft.com/office/drawing/2014/main" id="{21B3123E-2416-4C44-B3EE-D754462CF4F4}"/>
              </a:ext>
            </a:extLst>
          </p:cNvPr>
          <p:cNvSpPr>
            <a:spLocks noGrp="1"/>
          </p:cNvSpPr>
          <p:nvPr>
            <p:ph type="title"/>
          </p:nvPr>
        </p:nvSpPr>
        <p:spPr>
          <a:xfrm>
            <a:off x="1790700" y="777426"/>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1593449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columns">
  <p:cSld name="2 columns">
    <p:spTree>
      <p:nvGrpSpPr>
        <p:cNvPr id="1" name="Shape 28"/>
        <p:cNvGrpSpPr/>
        <p:nvPr/>
      </p:nvGrpSpPr>
      <p:grpSpPr>
        <a:xfrm>
          <a:off x="0" y="0"/>
          <a:ext cx="0" cy="0"/>
          <a:chOff x="0" y="0"/>
          <a:chExt cx="0" cy="0"/>
        </a:xfrm>
      </p:grpSpPr>
      <p:sp>
        <p:nvSpPr>
          <p:cNvPr id="29" name="Google Shape;29;p55"/>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5"/>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400"/>
              <a:buNone/>
              <a:defRPr sz="2400"/>
            </a:lvl1pPr>
            <a:lvl2pPr marL="914400" lvl="1" indent="-228600" algn="l">
              <a:lnSpc>
                <a:spcPct val="90000"/>
              </a:lnSpc>
              <a:spcBef>
                <a:spcPts val="500"/>
              </a:spcBef>
              <a:spcAft>
                <a:spcPts val="0"/>
              </a:spcAft>
              <a:buClr>
                <a:srgbClr val="7F7F7F"/>
              </a:buClr>
              <a:buSzPts val="2400"/>
              <a:buNone/>
              <a:defRPr/>
            </a:lvl2pPr>
            <a:lvl3pPr marL="1371600" lvl="2" indent="-228600" algn="l">
              <a:lnSpc>
                <a:spcPct val="90000"/>
              </a:lnSpc>
              <a:spcBef>
                <a:spcPts val="500"/>
              </a:spcBef>
              <a:spcAft>
                <a:spcPts val="0"/>
              </a:spcAft>
              <a:buClr>
                <a:srgbClr val="7F7F7F"/>
              </a:buClr>
              <a:buSzPts val="2000"/>
              <a:buNone/>
              <a:defRPr/>
            </a:lvl3pPr>
            <a:lvl4pPr marL="1828800" lvl="3" indent="-228600" algn="l">
              <a:lnSpc>
                <a:spcPct val="90000"/>
              </a:lnSpc>
              <a:spcBef>
                <a:spcPts val="500"/>
              </a:spcBef>
              <a:spcAft>
                <a:spcPts val="0"/>
              </a:spcAft>
              <a:buClr>
                <a:srgbClr val="7F7F7F"/>
              </a:buClr>
              <a:buSzPts val="1800"/>
              <a:buNone/>
              <a:defRPr/>
            </a:lvl4pPr>
            <a:lvl5pPr marL="2286000" lvl="4" indent="-228600" algn="l">
              <a:lnSpc>
                <a:spcPct val="90000"/>
              </a:lnSpc>
              <a:spcBef>
                <a:spcPts val="500"/>
              </a:spcBef>
              <a:spcAft>
                <a:spcPts val="0"/>
              </a:spcAft>
              <a:buClr>
                <a:srgbClr val="7F7F7F"/>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7ADCE-FBA3-4F0B-90A8-7ACA9614A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1E4D22-0138-4D48-A385-82B20CEA2C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6CAE-1A2A-4228-9C65-1196DD0C8915}"/>
              </a:ext>
            </a:extLst>
          </p:cNvPr>
          <p:cNvSpPr>
            <a:spLocks noGrp="1"/>
          </p:cNvSpPr>
          <p:nvPr>
            <p:ph type="dt" sz="half" idx="10"/>
          </p:nvPr>
        </p:nvSpPr>
        <p:spPr/>
        <p:txBody>
          <a:bodyPr/>
          <a:lstStyle/>
          <a:p>
            <a:fld id="{5035E82A-54D3-4238-BF1D-14CC451CBF2E}" type="datetimeFigureOut">
              <a:rPr lang="en-US" smtClean="0"/>
              <a:t>4/5/2021</a:t>
            </a:fld>
            <a:endParaRPr lang="en-US"/>
          </a:p>
        </p:txBody>
      </p:sp>
      <p:sp>
        <p:nvSpPr>
          <p:cNvPr id="5" name="Footer Placeholder 4">
            <a:extLst>
              <a:ext uri="{FF2B5EF4-FFF2-40B4-BE49-F238E27FC236}">
                <a16:creationId xmlns:a16="http://schemas.microsoft.com/office/drawing/2014/main" id="{359B99A9-553A-4FE8-AE1E-681F96AEF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55B9F-0A1F-46CB-9744-825C0ABC740F}"/>
              </a:ext>
            </a:extLst>
          </p:cNvPr>
          <p:cNvSpPr>
            <a:spLocks noGrp="1"/>
          </p:cNvSpPr>
          <p:nvPr>
            <p:ph type="sldNum" sz="quarter" idx="12"/>
          </p:nvPr>
        </p:nvSpPr>
        <p:spPr/>
        <p:txBody>
          <a:bodyPr/>
          <a:lstStyle/>
          <a:p>
            <a:fld id="{4D52F4C7-789C-4898-AA6F-D1BBEFF00D68}" type="slidenum">
              <a:rPr lang="en-US" smtClean="0"/>
              <a:t>‹#›</a:t>
            </a:fld>
            <a:endParaRPr lang="en-US"/>
          </a:p>
        </p:txBody>
      </p:sp>
    </p:spTree>
    <p:extLst>
      <p:ext uri="{BB962C8B-B14F-4D97-AF65-F5344CB8AC3E}">
        <p14:creationId xmlns:p14="http://schemas.microsoft.com/office/powerpoint/2010/main" val="2765228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 columns">
  <p:cSld name="3 columns">
    <p:spTree>
      <p:nvGrpSpPr>
        <p:cNvPr id="1" name="Shape 31"/>
        <p:cNvGrpSpPr/>
        <p:nvPr/>
      </p:nvGrpSpPr>
      <p:grpSpPr>
        <a:xfrm>
          <a:off x="0" y="0"/>
          <a:ext cx="0" cy="0"/>
          <a:chOff x="0" y="0"/>
          <a:chExt cx="0" cy="0"/>
        </a:xfrm>
      </p:grpSpPr>
      <p:sp>
        <p:nvSpPr>
          <p:cNvPr id="32" name="Google Shape;32;p56"/>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6"/>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400"/>
              <a:buNone/>
              <a:defRPr sz="2400"/>
            </a:lvl1pPr>
            <a:lvl2pPr marL="914400" lvl="1" indent="-228600" algn="l">
              <a:lnSpc>
                <a:spcPct val="90000"/>
              </a:lnSpc>
              <a:spcBef>
                <a:spcPts val="500"/>
              </a:spcBef>
              <a:spcAft>
                <a:spcPts val="0"/>
              </a:spcAft>
              <a:buClr>
                <a:srgbClr val="7F7F7F"/>
              </a:buClr>
              <a:buSzPts val="2400"/>
              <a:buNone/>
              <a:defRPr/>
            </a:lvl2pPr>
            <a:lvl3pPr marL="1371600" lvl="2" indent="-228600" algn="l">
              <a:lnSpc>
                <a:spcPct val="90000"/>
              </a:lnSpc>
              <a:spcBef>
                <a:spcPts val="500"/>
              </a:spcBef>
              <a:spcAft>
                <a:spcPts val="0"/>
              </a:spcAft>
              <a:buClr>
                <a:srgbClr val="7F7F7F"/>
              </a:buClr>
              <a:buSzPts val="2000"/>
              <a:buNone/>
              <a:defRPr/>
            </a:lvl3pPr>
            <a:lvl4pPr marL="1828800" lvl="3" indent="-228600" algn="l">
              <a:lnSpc>
                <a:spcPct val="90000"/>
              </a:lnSpc>
              <a:spcBef>
                <a:spcPts val="500"/>
              </a:spcBef>
              <a:spcAft>
                <a:spcPts val="0"/>
              </a:spcAft>
              <a:buClr>
                <a:srgbClr val="7F7F7F"/>
              </a:buClr>
              <a:buSzPts val="1800"/>
              <a:buNone/>
              <a:defRPr/>
            </a:lvl4pPr>
            <a:lvl5pPr marL="2286000" lvl="4" indent="-228600" algn="l">
              <a:lnSpc>
                <a:spcPct val="90000"/>
              </a:lnSpc>
              <a:spcBef>
                <a:spcPts val="500"/>
              </a:spcBef>
              <a:spcAft>
                <a:spcPts val="0"/>
              </a:spcAft>
              <a:buClr>
                <a:srgbClr val="7F7F7F"/>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1_Title">
  <p:cSld name="01_Title">
    <p:bg>
      <p:bgPr>
        <a:gradFill>
          <a:gsLst>
            <a:gs pos="0">
              <a:srgbClr val="6F6F6F"/>
            </a:gs>
            <a:gs pos="50000">
              <a:srgbClr val="5D5D5D"/>
            </a:gs>
            <a:gs pos="100000">
              <a:srgbClr val="484848"/>
            </a:gs>
          </a:gsLst>
          <a:lin ang="5400000" scaled="0"/>
        </a:gradFill>
        <a:effectLst/>
      </p:bgPr>
    </p:bg>
    <p:spTree>
      <p:nvGrpSpPr>
        <p:cNvPr id="1" name="Shape 34"/>
        <p:cNvGrpSpPr/>
        <p:nvPr/>
      </p:nvGrpSpPr>
      <p:grpSpPr>
        <a:xfrm>
          <a:off x="0" y="0"/>
          <a:ext cx="0" cy="0"/>
          <a:chOff x="0" y="0"/>
          <a:chExt cx="0" cy="0"/>
        </a:xfrm>
      </p:grpSpPr>
      <p:sp>
        <p:nvSpPr>
          <p:cNvPr id="35" name="Google Shape;35;p51"/>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1BFF61-E3AC-4AF5-92D2-3442DAB36337}"/>
              </a:ext>
            </a:extLst>
          </p:cNvPr>
          <p:cNvSpPr>
            <a:spLocks noGrp="1"/>
          </p:cNvSpPr>
          <p:nvPr>
            <p:ph type="dt" sz="half" idx="10"/>
          </p:nvPr>
        </p:nvSpPr>
        <p:spPr/>
        <p:txBody>
          <a:bodyPr/>
          <a:lstStyle/>
          <a:p>
            <a:fld id="{EDA37DD5-DFE9-4138-B024-94640E96092B}" type="datetimeFigureOut">
              <a:rPr lang="en-US" smtClean="0"/>
              <a:t>4/5/2021</a:t>
            </a:fld>
            <a:endParaRPr lang="en-US"/>
          </a:p>
        </p:txBody>
      </p:sp>
      <p:sp>
        <p:nvSpPr>
          <p:cNvPr id="3" name="Footer Placeholder 2">
            <a:extLst>
              <a:ext uri="{FF2B5EF4-FFF2-40B4-BE49-F238E27FC236}">
                <a16:creationId xmlns:a16="http://schemas.microsoft.com/office/drawing/2014/main" id="{4544850D-A8BD-4760-98A0-B94ED07040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D7887-3FFE-48A5-AF9B-D9B11F6F6059}"/>
              </a:ext>
            </a:extLst>
          </p:cNvPr>
          <p:cNvSpPr>
            <a:spLocks noGrp="1"/>
          </p:cNvSpPr>
          <p:nvPr>
            <p:ph type="sldNum" sz="quarter" idx="12"/>
          </p:nvPr>
        </p:nvSpPr>
        <p:spPr/>
        <p:txBody>
          <a:bodyPr/>
          <a:lstStyle/>
          <a:p>
            <a:fld id="{FF32D039-F61A-40F5-8D1C-15FE988E74E7}" type="slidenum">
              <a:rPr lang="en-US" smtClean="0"/>
              <a:t>‹#›</a:t>
            </a:fld>
            <a:endParaRPr lang="en-US"/>
          </a:p>
        </p:txBody>
      </p:sp>
    </p:spTree>
    <p:extLst>
      <p:ext uri="{BB962C8B-B14F-4D97-AF65-F5344CB8AC3E}">
        <p14:creationId xmlns:p14="http://schemas.microsoft.com/office/powerpoint/2010/main" val="3061538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1_Title">
  <p:cSld name="01_Title">
    <p:bg>
      <p:bgPr>
        <a:gradFill>
          <a:gsLst>
            <a:gs pos="0">
              <a:srgbClr val="6F6F6F"/>
            </a:gs>
            <a:gs pos="50000">
              <a:srgbClr val="5D5D5D"/>
            </a:gs>
            <a:gs pos="100000">
              <a:srgbClr val="484848"/>
            </a:gs>
          </a:gsLst>
          <a:lin ang="5400000" scaled="0"/>
        </a:gradFill>
        <a:effectLst/>
      </p:bgPr>
    </p:bg>
    <p:spTree>
      <p:nvGrpSpPr>
        <p:cNvPr id="1" name="Shape 42"/>
        <p:cNvGrpSpPr/>
        <p:nvPr/>
      </p:nvGrpSpPr>
      <p:grpSpPr>
        <a:xfrm>
          <a:off x="0" y="0"/>
          <a:ext cx="0" cy="0"/>
          <a:chOff x="0" y="0"/>
          <a:chExt cx="0" cy="0"/>
        </a:xfrm>
      </p:grpSpPr>
      <p:sp>
        <p:nvSpPr>
          <p:cNvPr id="43" name="Google Shape;43;p52"/>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8.xml"/><Relationship Id="rId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5.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4.jp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1.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128">
          <p15:clr>
            <a:srgbClr val="F26B43"/>
          </p15:clr>
        </p15:guide>
        <p15:guide id="4" pos="6552">
          <p15:clr>
            <a:srgbClr val="F26B43"/>
          </p15:clr>
        </p15:guide>
        <p15:guide id="5" orient="horz" pos="480">
          <p15:clr>
            <a:srgbClr val="F26B43"/>
          </p15:clr>
        </p15:guide>
        <p15:guide id="6" orient="horz"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
        <p:cNvGrpSpPr/>
        <p:nvPr/>
      </p:nvGrpSpPr>
      <p:grpSpPr>
        <a:xfrm>
          <a:off x="0" y="0"/>
          <a:ext cx="0" cy="0"/>
          <a:chOff x="0" y="0"/>
          <a:chExt cx="0" cy="0"/>
        </a:xfrm>
      </p:grpSpPr>
      <p:sp>
        <p:nvSpPr>
          <p:cNvPr id="14" name="Google Shape;14;p47"/>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47"/>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7F7F7F"/>
              </a:buClr>
              <a:buSzPts val="2400"/>
              <a:buFont typeface="Arial"/>
              <a:buChar char="•"/>
              <a:defRPr sz="2400" b="0" i="0" u="none" strike="noStrike" cap="none">
                <a:solidFill>
                  <a:srgbClr val="7F7F7F"/>
                </a:solidFill>
                <a:latin typeface="Arial"/>
                <a:ea typeface="Arial"/>
                <a:cs typeface="Arial"/>
                <a:sym typeface="Arial"/>
              </a:defRPr>
            </a:lvl1pPr>
            <a:lvl2pPr marL="914400" marR="0" lvl="1"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Arial"/>
                <a:ea typeface="Arial"/>
                <a:cs typeface="Arial"/>
                <a:sym typeface="Arial"/>
              </a:defRPr>
            </a:lvl2pPr>
            <a:lvl3pPr marL="1371600" marR="0" lvl="2" indent="-355600" algn="l" rtl="0">
              <a:lnSpc>
                <a:spcPct val="90000"/>
              </a:lnSpc>
              <a:spcBef>
                <a:spcPts val="500"/>
              </a:spcBef>
              <a:spcAft>
                <a:spcPts val="0"/>
              </a:spcAft>
              <a:buClr>
                <a:srgbClr val="7F7F7F"/>
              </a:buClr>
              <a:buSzPts val="2000"/>
              <a:buFont typeface="Arial"/>
              <a:buChar char="•"/>
              <a:defRPr sz="2000" b="0" i="0" u="none" strike="noStrike" cap="none">
                <a:solidFill>
                  <a:srgbClr val="7F7F7F"/>
                </a:solidFill>
                <a:latin typeface="Arial"/>
                <a:ea typeface="Arial"/>
                <a:cs typeface="Arial"/>
                <a:sym typeface="Arial"/>
              </a:defRPr>
            </a:lvl3pPr>
            <a:lvl4pPr marL="1828800" marR="0" lvl="3"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Arial"/>
                <a:ea typeface="Arial"/>
                <a:cs typeface="Arial"/>
                <a:sym typeface="Arial"/>
              </a:defRPr>
            </a:lvl4pPr>
            <a:lvl5pPr marL="2286000" marR="0" lvl="4"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6" name="Google Shape;16;p47" descr="A close up of a logo&#10;&#10;Description automatically generated"/>
          <p:cNvPicPr preferRelativeResize="0"/>
          <p:nvPr/>
        </p:nvPicPr>
        <p:blipFill rotWithShape="1">
          <a:blip r:embed="rId8">
            <a:alphaModFix/>
          </a:blip>
          <a:srcRect/>
          <a:stretch/>
        </p:blipFill>
        <p:spPr>
          <a:xfrm>
            <a:off x="160474" y="6277747"/>
            <a:ext cx="1491018" cy="339773"/>
          </a:xfrm>
          <a:prstGeom prst="rect">
            <a:avLst/>
          </a:prstGeom>
          <a:noFill/>
          <a:ln>
            <a:noFill/>
          </a:ln>
        </p:spPr>
      </p:pic>
      <p:sp>
        <p:nvSpPr>
          <p:cNvPr id="17" name="Google Shape;17;p47"/>
          <p:cNvSpPr txBox="1"/>
          <p:nvPr/>
        </p:nvSpPr>
        <p:spPr>
          <a:xfrm>
            <a:off x="11327592" y="6355455"/>
            <a:ext cx="63132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a:solidFill>
                  <a:schemeClr val="dk2"/>
                </a:solidFill>
                <a:latin typeface="Arial"/>
                <a:ea typeface="Arial"/>
                <a:cs typeface="Arial"/>
                <a:sym typeface="Arial"/>
              </a:rPr>
              <a:t>‹#›</a:t>
            </a:fld>
            <a:endParaRPr sz="1200" b="0" i="0">
              <a:solidFill>
                <a:schemeClr val="dk2"/>
              </a:solidFill>
              <a:latin typeface="Arial"/>
              <a:ea typeface="Arial"/>
              <a:cs typeface="Arial"/>
              <a:sym typeface="Arial"/>
            </a:endParaRPr>
          </a:p>
        </p:txBody>
      </p:sp>
      <p:pic>
        <p:nvPicPr>
          <p:cNvPr id="18" name="Google Shape;18;p47" descr="A close up of a sign&#10;&#10;Description automatically generated"/>
          <p:cNvPicPr preferRelativeResize="0"/>
          <p:nvPr/>
        </p:nvPicPr>
        <p:blipFill rotWithShape="1">
          <a:blip r:embed="rId9">
            <a:alphaModFix/>
          </a:blip>
          <a:srcRect/>
          <a:stretch/>
        </p:blipFill>
        <p:spPr>
          <a:xfrm>
            <a:off x="1989775" y="6255521"/>
            <a:ext cx="1938441" cy="4133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7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128">
          <p15:clr>
            <a:srgbClr val="F26B43"/>
          </p15:clr>
        </p15:guide>
        <p15:guide id="4" orient="horz" pos="480">
          <p15:clr>
            <a:srgbClr val="F26B43"/>
          </p15:clr>
        </p15:guide>
        <p15:guide id="5" pos="6576">
          <p15:clr>
            <a:srgbClr val="F26B43"/>
          </p15:clr>
        </p15:guide>
        <p15:guide id="6" orient="horz"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
        <p:cNvGrpSpPr/>
        <p:nvPr/>
      </p:nvGrpSpPr>
      <p:grpSpPr>
        <a:xfrm>
          <a:off x="0" y="0"/>
          <a:ext cx="0" cy="0"/>
          <a:chOff x="0" y="0"/>
          <a:chExt cx="0" cy="0"/>
        </a:xfrm>
      </p:grpSpPr>
      <p:sp>
        <p:nvSpPr>
          <p:cNvPr id="37" name="Google Shape;37;p50"/>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50"/>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31313"/>
              </a:buClr>
              <a:buSzPts val="2400"/>
              <a:buFont typeface="Arial"/>
              <a:buChar char="•"/>
              <a:defRPr sz="2400" b="0" i="0" u="none" strike="noStrike" cap="none">
                <a:solidFill>
                  <a:srgbClr val="131313"/>
                </a:solidFill>
                <a:latin typeface="Arial"/>
                <a:ea typeface="Arial"/>
                <a:cs typeface="Arial"/>
                <a:sym typeface="Arial"/>
              </a:defRPr>
            </a:lvl1pPr>
            <a:lvl2pPr marL="914400" marR="0" lvl="1" indent="-381000" algn="l" rtl="0">
              <a:lnSpc>
                <a:spcPct val="90000"/>
              </a:lnSpc>
              <a:spcBef>
                <a:spcPts val="500"/>
              </a:spcBef>
              <a:spcAft>
                <a:spcPts val="0"/>
              </a:spcAft>
              <a:buClr>
                <a:srgbClr val="131313"/>
              </a:buClr>
              <a:buSzPts val="2400"/>
              <a:buFont typeface="Arial"/>
              <a:buChar char="•"/>
              <a:defRPr sz="2400" b="0" i="0" u="none" strike="noStrike" cap="none">
                <a:solidFill>
                  <a:srgbClr val="131313"/>
                </a:solidFill>
                <a:latin typeface="Arial"/>
                <a:ea typeface="Arial"/>
                <a:cs typeface="Arial"/>
                <a:sym typeface="Arial"/>
              </a:defRPr>
            </a:lvl2pPr>
            <a:lvl3pPr marL="1371600" marR="0" lvl="2" indent="-355600" algn="l" rtl="0">
              <a:lnSpc>
                <a:spcPct val="90000"/>
              </a:lnSpc>
              <a:spcBef>
                <a:spcPts val="500"/>
              </a:spcBef>
              <a:spcAft>
                <a:spcPts val="0"/>
              </a:spcAft>
              <a:buClr>
                <a:srgbClr val="131313"/>
              </a:buClr>
              <a:buSzPts val="2000"/>
              <a:buFont typeface="Arial"/>
              <a:buChar char="•"/>
              <a:defRPr sz="2000" b="0" i="0" u="none" strike="noStrike" cap="none">
                <a:solidFill>
                  <a:srgbClr val="131313"/>
                </a:solidFill>
                <a:latin typeface="Arial"/>
                <a:ea typeface="Arial"/>
                <a:cs typeface="Arial"/>
                <a:sym typeface="Arial"/>
              </a:defRPr>
            </a:lvl3pPr>
            <a:lvl4pPr marL="1828800" marR="0" lvl="3" indent="-342900" algn="l" rtl="0">
              <a:lnSpc>
                <a:spcPct val="90000"/>
              </a:lnSpc>
              <a:spcBef>
                <a:spcPts val="500"/>
              </a:spcBef>
              <a:spcAft>
                <a:spcPts val="0"/>
              </a:spcAft>
              <a:buClr>
                <a:srgbClr val="131313"/>
              </a:buClr>
              <a:buSzPts val="1800"/>
              <a:buFont typeface="Arial"/>
              <a:buChar char="•"/>
              <a:defRPr sz="1800" b="0" i="0" u="none" strike="noStrike" cap="none">
                <a:solidFill>
                  <a:srgbClr val="131313"/>
                </a:solidFill>
                <a:latin typeface="Arial"/>
                <a:ea typeface="Arial"/>
                <a:cs typeface="Arial"/>
                <a:sym typeface="Arial"/>
              </a:defRPr>
            </a:lvl4pPr>
            <a:lvl5pPr marL="2286000" marR="0" lvl="4" indent="-342900" algn="l" rtl="0">
              <a:lnSpc>
                <a:spcPct val="90000"/>
              </a:lnSpc>
              <a:spcBef>
                <a:spcPts val="500"/>
              </a:spcBef>
              <a:spcAft>
                <a:spcPts val="0"/>
              </a:spcAft>
              <a:buClr>
                <a:srgbClr val="131313"/>
              </a:buClr>
              <a:buSzPts val="1800"/>
              <a:buFont typeface="Arial"/>
              <a:buChar char="•"/>
              <a:defRPr sz="1800" b="0" i="0" u="none" strike="noStrike" cap="none">
                <a:solidFill>
                  <a:srgbClr val="131313"/>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pic>
        <p:nvPicPr>
          <p:cNvPr id="39" name="Google Shape;39;p50" descr="A close up of a logo&#10;&#10;Description automatically generated"/>
          <p:cNvPicPr preferRelativeResize="0"/>
          <p:nvPr/>
        </p:nvPicPr>
        <p:blipFill rotWithShape="1">
          <a:blip r:embed="rId3">
            <a:alphaModFix/>
          </a:blip>
          <a:srcRect/>
          <a:stretch/>
        </p:blipFill>
        <p:spPr>
          <a:xfrm>
            <a:off x="160474" y="6277747"/>
            <a:ext cx="1491018" cy="339773"/>
          </a:xfrm>
          <a:prstGeom prst="rect">
            <a:avLst/>
          </a:prstGeom>
          <a:noFill/>
          <a:ln>
            <a:noFill/>
          </a:ln>
        </p:spPr>
      </p:pic>
      <p:sp>
        <p:nvSpPr>
          <p:cNvPr id="40" name="Google Shape;40;p50"/>
          <p:cNvSpPr txBox="1"/>
          <p:nvPr/>
        </p:nvSpPr>
        <p:spPr>
          <a:xfrm>
            <a:off x="11327592" y="6355455"/>
            <a:ext cx="63132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a:solidFill>
                  <a:schemeClr val="lt2"/>
                </a:solidFill>
                <a:latin typeface="Arial"/>
                <a:ea typeface="Arial"/>
                <a:cs typeface="Arial"/>
                <a:sym typeface="Arial"/>
              </a:rPr>
              <a:t>‹#›</a:t>
            </a:fld>
            <a:endParaRPr sz="1200" b="0" i="0">
              <a:solidFill>
                <a:schemeClr val="lt2"/>
              </a:solidFill>
              <a:latin typeface="Arial"/>
              <a:ea typeface="Arial"/>
              <a:cs typeface="Arial"/>
              <a:sym typeface="Arial"/>
            </a:endParaRPr>
          </a:p>
        </p:txBody>
      </p:sp>
      <p:pic>
        <p:nvPicPr>
          <p:cNvPr id="41" name="Google Shape;41;p50" descr="A close up of a sign&#10;&#10;Description automatically generated"/>
          <p:cNvPicPr preferRelativeResize="0"/>
          <p:nvPr/>
        </p:nvPicPr>
        <p:blipFill rotWithShape="1">
          <a:blip r:embed="rId4">
            <a:alphaModFix/>
          </a:blip>
          <a:srcRect/>
          <a:stretch/>
        </p:blipFill>
        <p:spPr>
          <a:xfrm>
            <a:off x="1989775" y="6255521"/>
            <a:ext cx="1938441" cy="4133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128">
          <p15:clr>
            <a:srgbClr val="F26B43"/>
          </p15:clr>
        </p15:guide>
        <p15:guide id="4" orient="horz" pos="480">
          <p15:clr>
            <a:srgbClr val="F26B43"/>
          </p15:clr>
        </p15:guide>
        <p15:guide id="5" pos="6576">
          <p15:clr>
            <a:srgbClr val="F26B43"/>
          </p15:clr>
        </p15:guide>
        <p15:guide id="6" orient="horz"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
        <p:cNvGrpSpPr/>
        <p:nvPr/>
      </p:nvGrpSpPr>
      <p:grpSpPr>
        <a:xfrm>
          <a:off x="0" y="0"/>
          <a:ext cx="0" cy="0"/>
          <a:chOff x="0" y="0"/>
          <a:chExt cx="0" cy="0"/>
        </a:xfrm>
      </p:grpSpPr>
      <p:sp>
        <p:nvSpPr>
          <p:cNvPr id="47" name="Google Shape;47;g8643f44122_6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g8643f44122_6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g8643f44122_6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g8643f44122_6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g8643f44122_6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1327592" y="6355455"/>
            <a:ext cx="631326" cy="276999"/>
          </a:xfrm>
          <a:prstGeom prst="rect">
            <a:avLst/>
          </a:prstGeom>
          <a:noFill/>
        </p:spPr>
        <p:txBody>
          <a:bodyPr wrap="square" rtlCol="0">
            <a:spAutoFit/>
          </a:bodyPr>
          <a:lstStyle/>
          <a:p>
            <a:pPr algn="r"/>
            <a:fld id="{260E2A6B-A809-4840-BF14-8648BC0BDF87}" type="slidenum">
              <a:rPr lang="id-ID" sz="1200" b="0" i="0">
                <a:solidFill>
                  <a:schemeClr val="tx2"/>
                </a:solidFill>
                <a:latin typeface="Graphik Regular" panose="020B0503030202060203" pitchFamily="34" charset="0"/>
                <a:ea typeface="Titillium" charset="0"/>
                <a:cs typeface="Titillium" charset="0"/>
              </a:rPr>
              <a:pPr algn="r"/>
              <a:t>‹#›</a:t>
            </a:fld>
            <a:endParaRPr lang="en-MY" sz="1200" b="0" i="0" dirty="0">
              <a:solidFill>
                <a:schemeClr val="tx2"/>
              </a:solidFill>
              <a:latin typeface="Graphik Regular" panose="020B0503030202060203" pitchFamily="34" charset="0"/>
              <a:ea typeface="Titillium" charset="0"/>
              <a:cs typeface="Titillium" charset="0"/>
            </a:endParaRPr>
          </a:p>
        </p:txBody>
      </p:sp>
      <p:pic>
        <p:nvPicPr>
          <p:cNvPr id="3" name="Picture 2" descr="A close up of a logo&#10;&#10;Description automatically generated">
            <a:extLst>
              <a:ext uri="{FF2B5EF4-FFF2-40B4-BE49-F238E27FC236}">
                <a16:creationId xmlns:a16="http://schemas.microsoft.com/office/drawing/2014/main" id="{E69AC748-11CE-4107-948A-50218EC96952}"/>
              </a:ext>
            </a:extLst>
          </p:cNvPr>
          <p:cNvPicPr>
            <a:picLocks noChangeAspect="1"/>
          </p:cNvPicPr>
          <p:nvPr userDrawn="1"/>
        </p:nvPicPr>
        <p:blipFill>
          <a:blip r:embed="rId23"/>
          <a:stretch>
            <a:fillRect/>
          </a:stretch>
        </p:blipFill>
        <p:spPr>
          <a:xfrm>
            <a:off x="160474" y="6277747"/>
            <a:ext cx="1491018" cy="339773"/>
          </a:xfrm>
          <a:prstGeom prst="rect">
            <a:avLst/>
          </a:prstGeom>
        </p:spPr>
      </p:pic>
      <p:pic>
        <p:nvPicPr>
          <p:cNvPr id="4" name="Picture 3" descr="A close up of a sign&#10;&#10;Description automatically generated">
            <a:extLst>
              <a:ext uri="{FF2B5EF4-FFF2-40B4-BE49-F238E27FC236}">
                <a16:creationId xmlns:a16="http://schemas.microsoft.com/office/drawing/2014/main" id="{A22D0967-D34F-DE47-89C2-5099DA9C566C}"/>
              </a:ext>
            </a:extLst>
          </p:cNvPr>
          <p:cNvPicPr>
            <a:picLocks noChangeAspect="1"/>
          </p:cNvPicPr>
          <p:nvPr userDrawn="1"/>
        </p:nvPicPr>
        <p:blipFill>
          <a:blip r:embed="rId24"/>
          <a:stretch>
            <a:fillRect/>
          </a:stretch>
        </p:blipFill>
        <p:spPr>
          <a:xfrm>
            <a:off x="1989775" y="6255521"/>
            <a:ext cx="1938441" cy="413385"/>
          </a:xfrm>
          <a:prstGeom prst="rect">
            <a:avLst/>
          </a:prstGeom>
        </p:spPr>
      </p:pic>
    </p:spTree>
    <p:extLst>
      <p:ext uri="{BB962C8B-B14F-4D97-AF65-F5344CB8AC3E}">
        <p14:creationId xmlns:p14="http://schemas.microsoft.com/office/powerpoint/2010/main" val="14138696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77">
          <p15:clr>
            <a:srgbClr val="F26B43"/>
          </p15:clr>
        </p15:guide>
        <p15:guide id="4" orient="horz" pos="3840">
          <p15:clr>
            <a:srgbClr val="F26B43"/>
          </p15:clr>
        </p15:guide>
        <p15:guide id="5" pos="1128">
          <p15:clr>
            <a:srgbClr val="F26B43"/>
          </p15:clr>
        </p15:guide>
        <p15:guide id="6" pos="65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1"/>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text, application&#10;&#10;Description automatically generated">
            <a:extLst>
              <a:ext uri="{FF2B5EF4-FFF2-40B4-BE49-F238E27FC236}">
                <a16:creationId xmlns:a16="http://schemas.microsoft.com/office/drawing/2014/main" id="{E6C0161F-86B1-4C9D-87AC-6FECB814C03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C45D7345-136E-4E58-BC16-A1C3D517A24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3A9545-4C82-4DCA-9DBB-B1B3510E0E50}"/>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9D0E341E-446D-4C58-A84F-685E38741D22}"/>
              </a:ext>
            </a:extLst>
          </p:cNvPr>
          <p:cNvSpPr>
            <a:spLocks noGrp="1"/>
          </p:cNvSpPr>
          <p:nvPr>
            <p:ph type="body" idx="1"/>
          </p:nvPr>
        </p:nvSpPr>
        <p:spPr/>
        <p:txBody>
          <a:bodyPr/>
          <a:lstStyle/>
          <a:p>
            <a:endParaRPr lang="en-US"/>
          </a:p>
        </p:txBody>
      </p:sp>
      <p:pic>
        <p:nvPicPr>
          <p:cNvPr id="9" name="Picture 8" descr="Text, letter&#10;&#10;Description automatically generated">
            <a:extLst>
              <a:ext uri="{FF2B5EF4-FFF2-40B4-BE49-F238E27FC236}">
                <a16:creationId xmlns:a16="http://schemas.microsoft.com/office/drawing/2014/main" id="{E0EC1C05-D984-4857-8270-13B35A5B4B3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10273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8" name="Google Shape;208;p11"/>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EF2CDBFF-4463-4951-96DF-E84C0A1ECA9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3" name="Title 2">
            <a:extLst>
              <a:ext uri="{FF2B5EF4-FFF2-40B4-BE49-F238E27FC236}">
                <a16:creationId xmlns:a16="http://schemas.microsoft.com/office/drawing/2014/main" id="{69CA5104-2F3A-4E11-A8C1-465F466E0B22}"/>
              </a:ext>
            </a:extLst>
          </p:cNvPr>
          <p:cNvSpPr>
            <a:spLocks noGrp="1"/>
          </p:cNvSpPr>
          <p:nvPr>
            <p:ph type="title"/>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AE1D09E6-C0DD-437A-A986-41B2005CEB1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3" name="Title 2">
            <a:extLst>
              <a:ext uri="{FF2B5EF4-FFF2-40B4-BE49-F238E27FC236}">
                <a16:creationId xmlns:a16="http://schemas.microsoft.com/office/drawing/2014/main" id="{45E44287-3ECF-4659-806B-373B6BB4FC8B}"/>
              </a:ext>
            </a:extLst>
          </p:cNvPr>
          <p:cNvSpPr>
            <a:spLocks noGrp="1"/>
          </p:cNvSpPr>
          <p:nvPr>
            <p:ph type="title"/>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81B725FD-895E-4494-B561-7F630AD6917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1999E1-93B7-4DF9-9565-3D6582C5F516}"/>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FCCB97D7-F027-4506-A521-D11C66385A25}"/>
              </a:ext>
            </a:extLst>
          </p:cNvPr>
          <p:cNvSpPr>
            <a:spLocks noGrp="1"/>
          </p:cNvSpPr>
          <p:nvPr>
            <p:ph type="body" idx="1"/>
          </p:nvPr>
        </p:nvSpPr>
        <p:spPr/>
        <p:txBody>
          <a:bodyPr/>
          <a:lstStyle/>
          <a:p>
            <a:endParaRPr lang="en-US"/>
          </a:p>
        </p:txBody>
      </p:sp>
      <p:pic>
        <p:nvPicPr>
          <p:cNvPr id="9" name="Picture 8" descr="Text, letter&#10;&#10;Description automatically generated">
            <a:extLst>
              <a:ext uri="{FF2B5EF4-FFF2-40B4-BE49-F238E27FC236}">
                <a16:creationId xmlns:a16="http://schemas.microsoft.com/office/drawing/2014/main" id="{06D43708-15FC-4B76-8A2B-B611EC99979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01650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5E704-DEDB-4F1A-8995-C9787D123673}"/>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D15663FD-7F9F-46A1-ACC1-B6EDDBD45C64}"/>
              </a:ext>
            </a:extLst>
          </p:cNvPr>
          <p:cNvSpPr>
            <a:spLocks noGrp="1"/>
          </p:cNvSpPr>
          <p:nvPr>
            <p:ph type="body" idx="1"/>
          </p:nvPr>
        </p:nvSpPr>
        <p:spPr/>
        <p:txBody>
          <a:bodyPr/>
          <a:lstStyle/>
          <a:p>
            <a:endParaRPr lang="en-US"/>
          </a:p>
        </p:txBody>
      </p:sp>
      <p:pic>
        <p:nvPicPr>
          <p:cNvPr id="9" name="Picture 8" descr="Graphical user interface, text, application, letter, email&#10;&#10;Description automatically generated">
            <a:extLst>
              <a:ext uri="{FF2B5EF4-FFF2-40B4-BE49-F238E27FC236}">
                <a16:creationId xmlns:a16="http://schemas.microsoft.com/office/drawing/2014/main" id="{02A07541-27C7-4C51-9A49-73E359E47ED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11530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4888B0-AF09-4F29-8741-B526ED2F1E92}"/>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6A157945-D2D0-4C62-B103-1F9023B70A41}"/>
              </a:ext>
            </a:extLst>
          </p:cNvPr>
          <p:cNvSpPr>
            <a:spLocks noGrp="1"/>
          </p:cNvSpPr>
          <p:nvPr>
            <p:ph type="body" idx="1"/>
          </p:nvPr>
        </p:nvSpPr>
        <p:spPr/>
        <p:txBody>
          <a:bodyPr/>
          <a:lstStyle/>
          <a:p>
            <a:endParaRPr lang="en-US"/>
          </a:p>
        </p:txBody>
      </p:sp>
      <p:pic>
        <p:nvPicPr>
          <p:cNvPr id="9" name="Picture 8" descr="Text&#10;&#10;Description automatically generated">
            <a:extLst>
              <a:ext uri="{FF2B5EF4-FFF2-40B4-BE49-F238E27FC236}">
                <a16:creationId xmlns:a16="http://schemas.microsoft.com/office/drawing/2014/main" id="{1166A045-A7BE-48DC-95CC-AFA4437E5AD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4383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7B64A7-469C-4783-98F8-C2E23F9B0001}"/>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0C2695B5-0871-42AD-9E5D-9F0CCFACE784}"/>
              </a:ext>
            </a:extLst>
          </p:cNvPr>
          <p:cNvSpPr>
            <a:spLocks noGrp="1"/>
          </p:cNvSpPr>
          <p:nvPr>
            <p:ph type="body" idx="1"/>
          </p:nvPr>
        </p:nvSpPr>
        <p:spPr/>
        <p:txBody>
          <a:bodyPr/>
          <a:lstStyle/>
          <a:p>
            <a:endParaRPr lang="en-US"/>
          </a:p>
        </p:txBody>
      </p:sp>
      <p:pic>
        <p:nvPicPr>
          <p:cNvPr id="9" name="Picture 8" descr="Graphical user interface, text, application, letter, email&#10;&#10;Description automatically generated">
            <a:extLst>
              <a:ext uri="{FF2B5EF4-FFF2-40B4-BE49-F238E27FC236}">
                <a16:creationId xmlns:a16="http://schemas.microsoft.com/office/drawing/2014/main" id="{CC486338-03DD-4D27-8CB0-77EC26420C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88082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2" name="Google Shape;232;p14"/>
          <p:cNvSpPr/>
          <p:nvPr/>
        </p:nvSpPr>
        <p:spPr>
          <a:xfrm>
            <a:off x="2"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74977156-6B71-43EF-8A3D-38C8A81E9B2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3" name="Title 2">
            <a:extLst>
              <a:ext uri="{FF2B5EF4-FFF2-40B4-BE49-F238E27FC236}">
                <a16:creationId xmlns:a16="http://schemas.microsoft.com/office/drawing/2014/main" id="{81547C6F-CCBB-4CF1-9865-E06DBB09D95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24DE613D-6BB8-4B60-A6E2-73D5CB95ACC4}"/>
              </a:ext>
            </a:extLst>
          </p:cNvPr>
          <p:cNvSpPr>
            <a:spLocks noGrp="1"/>
          </p:cNvSpPr>
          <p:nvPr>
            <p:ph type="body" idx="1"/>
          </p:nvPr>
        </p:nvSpPr>
        <p:spPr/>
        <p:txBody>
          <a:bodyPr/>
          <a:lstStyle/>
          <a:p>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76B887E4-577F-46B0-8C5F-41454184E9B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3" name="Title 2">
            <a:extLst>
              <a:ext uri="{FF2B5EF4-FFF2-40B4-BE49-F238E27FC236}">
                <a16:creationId xmlns:a16="http://schemas.microsoft.com/office/drawing/2014/main" id="{68A83673-AE71-46E4-9BC7-999A0B5C9836}"/>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B53091D7-B398-4853-9134-C3C64C14DFA2}"/>
              </a:ext>
            </a:extLst>
          </p:cNvPr>
          <p:cNvSpPr>
            <a:spLocks noGrp="1"/>
          </p:cNvSpPr>
          <p:nvPr>
            <p:ph type="body" idx="1"/>
          </p:nvPr>
        </p:nvSpPr>
        <p:spPr/>
        <p:txBody>
          <a:bodyPr/>
          <a:lstStyle/>
          <a:p>
            <a:endParaRPr lang="en-US"/>
          </a:p>
        </p:txBody>
      </p:sp>
      <p:pic>
        <p:nvPicPr>
          <p:cNvPr id="7" name="Picture 6" descr="Text, application&#10;&#10;Description automatically generated">
            <a:extLst>
              <a:ext uri="{FF2B5EF4-FFF2-40B4-BE49-F238E27FC236}">
                <a16:creationId xmlns:a16="http://schemas.microsoft.com/office/drawing/2014/main" id="{77363119-C762-4635-BFD8-98D8D0EEE09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3" name="Title 2">
            <a:extLst>
              <a:ext uri="{FF2B5EF4-FFF2-40B4-BE49-F238E27FC236}">
                <a16:creationId xmlns:a16="http://schemas.microsoft.com/office/drawing/2014/main" id="{79C711FE-FFA4-4993-A1A3-38D1761DBEB0}"/>
              </a:ext>
            </a:extLst>
          </p:cNvPr>
          <p:cNvSpPr>
            <a:spLocks noGrp="1"/>
          </p:cNvSpPr>
          <p:nvPr>
            <p:ph type="title"/>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5469303D-F5B9-49F5-BA12-B33043041A4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3" name="Text Placeholder 2">
            <a:extLst>
              <a:ext uri="{FF2B5EF4-FFF2-40B4-BE49-F238E27FC236}">
                <a16:creationId xmlns:a16="http://schemas.microsoft.com/office/drawing/2014/main" id="{EBFE4D5B-A1D8-4849-9A0C-C3A8B042DD3D}"/>
              </a:ext>
            </a:extLst>
          </p:cNvPr>
          <p:cNvSpPr>
            <a:spLocks noGrp="1"/>
          </p:cNvSpPr>
          <p:nvPr>
            <p:ph type="body" idx="1"/>
          </p:nvPr>
        </p:nvSpPr>
        <p:spPr/>
        <p:txBody>
          <a:bodyPr/>
          <a:lstStyle/>
          <a:p>
            <a:endParaRPr lang="en-US"/>
          </a:p>
        </p:txBody>
      </p:sp>
      <p:sp>
        <p:nvSpPr>
          <p:cNvPr id="5" name="Title 4">
            <a:extLst>
              <a:ext uri="{FF2B5EF4-FFF2-40B4-BE49-F238E27FC236}">
                <a16:creationId xmlns:a16="http://schemas.microsoft.com/office/drawing/2014/main" id="{E2F116FB-F245-4473-BA72-3C766CDC43B2}"/>
              </a:ext>
            </a:extLst>
          </p:cNvPr>
          <p:cNvSpPr>
            <a:spLocks noGrp="1"/>
          </p:cNvSpPr>
          <p:nvPr>
            <p:ph type="title"/>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4FBECF83-8F09-423B-8469-030A8CC9E7A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3" name="Title 2">
            <a:extLst>
              <a:ext uri="{FF2B5EF4-FFF2-40B4-BE49-F238E27FC236}">
                <a16:creationId xmlns:a16="http://schemas.microsoft.com/office/drawing/2014/main" id="{4664165F-3B40-4FC3-B7B8-56BDAFF5479A}"/>
              </a:ext>
            </a:extLst>
          </p:cNvPr>
          <p:cNvSpPr>
            <a:spLocks noGrp="1"/>
          </p:cNvSpPr>
          <p:nvPr>
            <p:ph type="title"/>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94A9D59F-0FF1-46C8-9AC0-6087BDCD6AA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3" name="Title 2">
            <a:extLst>
              <a:ext uri="{FF2B5EF4-FFF2-40B4-BE49-F238E27FC236}">
                <a16:creationId xmlns:a16="http://schemas.microsoft.com/office/drawing/2014/main" id="{882A607F-D3A6-4E5B-BD6B-30B0104F52AD}"/>
              </a:ext>
            </a:extLst>
          </p:cNvPr>
          <p:cNvSpPr>
            <a:spLocks noGrp="1"/>
          </p:cNvSpPr>
          <p:nvPr>
            <p:ph type="title"/>
          </p:nvPr>
        </p:nvSpPr>
        <p:spPr/>
        <p:txBody>
          <a:bodyPr/>
          <a:lstStyle/>
          <a:p>
            <a:endParaRPr lang="en-US"/>
          </a:p>
        </p:txBody>
      </p:sp>
      <p:pic>
        <p:nvPicPr>
          <p:cNvPr id="5" name="Picture 4" descr="Text, application, letter, email&#10;&#10;Description automatically generated">
            <a:extLst>
              <a:ext uri="{FF2B5EF4-FFF2-40B4-BE49-F238E27FC236}">
                <a16:creationId xmlns:a16="http://schemas.microsoft.com/office/drawing/2014/main" id="{B8DA2D80-43D2-4B6E-80D1-8EFE6AECF2D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3" name="Title 2">
            <a:extLst>
              <a:ext uri="{FF2B5EF4-FFF2-40B4-BE49-F238E27FC236}">
                <a16:creationId xmlns:a16="http://schemas.microsoft.com/office/drawing/2014/main" id="{C8E96985-8644-4439-8269-E50113CD17F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5D53CB9-A3C5-4B96-998F-EFCD42214952}"/>
              </a:ext>
            </a:extLst>
          </p:cNvPr>
          <p:cNvSpPr>
            <a:spLocks noGrp="1"/>
          </p:cNvSpPr>
          <p:nvPr>
            <p:ph type="body" idx="1"/>
          </p:nvPr>
        </p:nvSpPr>
        <p:spPr/>
        <p:txBody>
          <a:bodyPr/>
          <a:lstStyle/>
          <a:p>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412AE066-0DA5-4E5A-A8AF-A886C7D81949}"/>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DED093-6BF6-45F2-BE26-121DE34B7593}"/>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C9D05086-A840-42B6-A5AE-7589C0D8B699}"/>
              </a:ext>
            </a:extLst>
          </p:cNvPr>
          <p:cNvSpPr>
            <a:spLocks noGrp="1"/>
          </p:cNvSpPr>
          <p:nvPr>
            <p:ph type="body" idx="1"/>
          </p:nvPr>
        </p:nvSpPr>
        <p:spPr/>
        <p:txBody>
          <a:bodyPr/>
          <a:lstStyle/>
          <a:p>
            <a:endParaRPr lang="en-US"/>
          </a:p>
        </p:txBody>
      </p:sp>
      <p:pic>
        <p:nvPicPr>
          <p:cNvPr id="9" name="Picture 8" descr="Text, letter&#10;&#10;Description automatically generated">
            <a:extLst>
              <a:ext uri="{FF2B5EF4-FFF2-40B4-BE49-F238E27FC236}">
                <a16:creationId xmlns:a16="http://schemas.microsoft.com/office/drawing/2014/main" id="{573AB8D8-5105-4F1E-BE01-86A311EF6C6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11332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42BA47-6BF7-4743-8025-28BF74047686}"/>
              </a:ext>
            </a:extLst>
          </p:cNvPr>
          <p:cNvSpPr>
            <a:spLocks noGrp="1"/>
          </p:cNvSpPr>
          <p:nvPr>
            <p:ph type="title"/>
          </p:nvPr>
        </p:nvSpPr>
        <p:spPr/>
        <p:txBody>
          <a:bodyPr/>
          <a:lstStyle/>
          <a:p>
            <a:endParaRPr lang="en-US"/>
          </a:p>
        </p:txBody>
      </p:sp>
      <p:pic>
        <p:nvPicPr>
          <p:cNvPr id="8" name="Picture 7" descr="Text, letter&#10;&#10;Description automatically generated">
            <a:extLst>
              <a:ext uri="{FF2B5EF4-FFF2-40B4-BE49-F238E27FC236}">
                <a16:creationId xmlns:a16="http://schemas.microsoft.com/office/drawing/2014/main" id="{F64C8648-DFB9-48FD-A425-0D673008E77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64805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Title 2">
            <a:extLst>
              <a:ext uri="{FF2B5EF4-FFF2-40B4-BE49-F238E27FC236}">
                <a16:creationId xmlns:a16="http://schemas.microsoft.com/office/drawing/2014/main" id="{7B32AE88-0449-48FE-981C-13D68D8D05BD}"/>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01BB2A80-F879-4BD2-BC5E-99D4E272AA51}"/>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EB873FB4-39EE-4A70-A432-37F77680315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 name="Title 2">
            <a:extLst>
              <a:ext uri="{FF2B5EF4-FFF2-40B4-BE49-F238E27FC236}">
                <a16:creationId xmlns:a16="http://schemas.microsoft.com/office/drawing/2014/main" id="{BFAD4E0B-0350-44C3-9539-3DE72987D0A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D85F247E-1A03-417D-91B3-6FDC7E8490E1}"/>
              </a:ext>
            </a:extLst>
          </p:cNvPr>
          <p:cNvSpPr>
            <a:spLocks noGrp="1"/>
          </p:cNvSpPr>
          <p:nvPr>
            <p:ph type="body" idx="1"/>
          </p:nvPr>
        </p:nvSpPr>
        <p:spPr/>
        <p:txBody>
          <a:bodyPr/>
          <a:lstStyle/>
          <a:p>
            <a:endParaRPr lang="en-US"/>
          </a:p>
        </p:txBody>
      </p:sp>
      <p:pic>
        <p:nvPicPr>
          <p:cNvPr id="7" name="Picture 6" descr="Text, letter, email&#10;&#10;Description automatically generated">
            <a:extLst>
              <a:ext uri="{FF2B5EF4-FFF2-40B4-BE49-F238E27FC236}">
                <a16:creationId xmlns:a16="http://schemas.microsoft.com/office/drawing/2014/main" id="{FC652238-1A2D-470E-8158-659FC72C46E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3" name="Title 2">
            <a:extLst>
              <a:ext uri="{FF2B5EF4-FFF2-40B4-BE49-F238E27FC236}">
                <a16:creationId xmlns:a16="http://schemas.microsoft.com/office/drawing/2014/main" id="{7B414A3C-205A-4B7A-8BDE-9540CFBDB190}"/>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48ED0A68-8EAB-423B-AE6A-D0146D2E4343}"/>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DE4C4FF3-6E24-4BF4-AC37-0393035080C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 name="Title 2">
            <a:extLst>
              <a:ext uri="{FF2B5EF4-FFF2-40B4-BE49-F238E27FC236}">
                <a16:creationId xmlns:a16="http://schemas.microsoft.com/office/drawing/2014/main" id="{963C7739-4E5E-4744-B666-010916A4A3AF}"/>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F35C3C1B-E4C6-45B4-B22C-DEECD0F7372B}"/>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13413D05-9497-4E31-AA2A-AE05568BFD7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2" name="Google Shape;322;p20"/>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6926876F-A912-4720-B9CA-AE1B71EE009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 name="Title 2">
            <a:extLst>
              <a:ext uri="{FF2B5EF4-FFF2-40B4-BE49-F238E27FC236}">
                <a16:creationId xmlns:a16="http://schemas.microsoft.com/office/drawing/2014/main" id="{EBC02364-085A-45BB-A494-74882BAE8ECF}"/>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58DAEE6-6AF5-4561-914F-959458311A0D}"/>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ECEACA93-4838-4C63-A2C0-024EE3D4FBF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 name="Title 2">
            <a:extLst>
              <a:ext uri="{FF2B5EF4-FFF2-40B4-BE49-F238E27FC236}">
                <a16:creationId xmlns:a16="http://schemas.microsoft.com/office/drawing/2014/main" id="{9143C079-D876-4E7E-A715-0256D353DB3E}"/>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DF66175D-4DF0-4F90-8888-937D4E0DF8C2}"/>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4326F51C-4BDC-4E32-BEF7-B016C8BC00E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 name="Title 2">
            <a:extLst>
              <a:ext uri="{FF2B5EF4-FFF2-40B4-BE49-F238E27FC236}">
                <a16:creationId xmlns:a16="http://schemas.microsoft.com/office/drawing/2014/main" id="{B225C742-4537-4C15-A139-297A78F85127}"/>
              </a:ext>
            </a:extLst>
          </p:cNvPr>
          <p:cNvSpPr>
            <a:spLocks noGrp="1"/>
          </p:cNvSpPr>
          <p:nvPr>
            <p:ph type="title"/>
          </p:nvPr>
        </p:nvSpPr>
        <p:spPr/>
        <p:txBody>
          <a:bodyPr/>
          <a:lstStyle/>
          <a:p>
            <a:endParaRPr lang="en-US"/>
          </a:p>
        </p:txBody>
      </p:sp>
      <p:pic>
        <p:nvPicPr>
          <p:cNvPr id="5" name="Picture 4" descr="Graphical user interface, text, application, letter, email&#10;&#10;Description automatically generated">
            <a:extLst>
              <a:ext uri="{FF2B5EF4-FFF2-40B4-BE49-F238E27FC236}">
                <a16:creationId xmlns:a16="http://schemas.microsoft.com/office/drawing/2014/main" id="{2F9244E0-C58E-4B78-A68C-FAB8E62B9DE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 name="Title 2">
            <a:extLst>
              <a:ext uri="{FF2B5EF4-FFF2-40B4-BE49-F238E27FC236}">
                <a16:creationId xmlns:a16="http://schemas.microsoft.com/office/drawing/2014/main" id="{3CF0DA76-D31A-4DA7-AC15-C539389CBE5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461795C9-330B-4615-AB77-32E780A790D6}"/>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59D4F890-9879-4900-93A3-D40713437D9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 name="Title 2">
            <a:extLst>
              <a:ext uri="{FF2B5EF4-FFF2-40B4-BE49-F238E27FC236}">
                <a16:creationId xmlns:a16="http://schemas.microsoft.com/office/drawing/2014/main" id="{7D740C24-E088-4DFA-9A05-645B6FA8B496}"/>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A60027D9-5E84-428E-9ADE-3C36D237FDA1}"/>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A1EC4645-4B2B-4985-8CE9-5DBD3264122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 name="Title 2">
            <a:extLst>
              <a:ext uri="{FF2B5EF4-FFF2-40B4-BE49-F238E27FC236}">
                <a16:creationId xmlns:a16="http://schemas.microsoft.com/office/drawing/2014/main" id="{8C7623BD-0E1A-4C97-823D-7D74B183D94F}"/>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AEB7DF31-6E4B-435D-9E3E-ADE544FCC8CA}"/>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F392FE6D-3574-445B-BD15-0C149CE4C99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1" name="Google Shape;381;p27"/>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ACE7B400-48B9-4A8A-9C93-D9DD4E2B64A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 name="Title 2">
            <a:extLst>
              <a:ext uri="{FF2B5EF4-FFF2-40B4-BE49-F238E27FC236}">
                <a16:creationId xmlns:a16="http://schemas.microsoft.com/office/drawing/2014/main" id="{41F5C1A5-7918-44EB-9972-7DA2B41E073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D3A33939-446D-4E6A-8686-0022B65FB272}"/>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5CCB61B7-B6FC-4A4E-8D87-05563C8CA5D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3" name="Title 2">
            <a:extLst>
              <a:ext uri="{FF2B5EF4-FFF2-40B4-BE49-F238E27FC236}">
                <a16:creationId xmlns:a16="http://schemas.microsoft.com/office/drawing/2014/main" id="{5B879576-9D7E-40D4-AC66-5BF2D25F33FA}"/>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0B7C2A93-787C-4199-A24C-0BC8D83CA301}"/>
              </a:ext>
            </a:extLst>
          </p:cNvPr>
          <p:cNvSpPr>
            <a:spLocks noGrp="1"/>
          </p:cNvSpPr>
          <p:nvPr>
            <p:ph type="body" idx="1"/>
          </p:nvPr>
        </p:nvSpPr>
        <p:spPr/>
        <p:txBody>
          <a:bodyPr/>
          <a:lstStyle/>
          <a:p>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C35781F2-B15E-42BC-A16A-BA0D5C3E12F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 name="Title 2">
            <a:extLst>
              <a:ext uri="{FF2B5EF4-FFF2-40B4-BE49-F238E27FC236}">
                <a16:creationId xmlns:a16="http://schemas.microsoft.com/office/drawing/2014/main" id="{2D358E81-2935-4D26-B3E0-39E078603DC8}"/>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7CF50538-531F-40CF-8BA7-7DD7E8CD917E}"/>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6F73046D-25B3-4B7A-9CD1-1820B0A10EF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3" name="Title 2">
            <a:extLst>
              <a:ext uri="{FF2B5EF4-FFF2-40B4-BE49-F238E27FC236}">
                <a16:creationId xmlns:a16="http://schemas.microsoft.com/office/drawing/2014/main" id="{6D8DB16A-66A4-4DF3-937F-FE4A2E5EAA46}"/>
              </a:ext>
            </a:extLst>
          </p:cNvPr>
          <p:cNvSpPr>
            <a:spLocks noGrp="1"/>
          </p:cNvSpPr>
          <p:nvPr>
            <p:ph type="title"/>
          </p:nvPr>
        </p:nvSpPr>
        <p:spPr/>
        <p:txBody>
          <a:bodyPr/>
          <a:lstStyle/>
          <a:p>
            <a:endParaRPr lang="en-US"/>
          </a:p>
        </p:txBody>
      </p:sp>
      <p:pic>
        <p:nvPicPr>
          <p:cNvPr id="5" name="Picture 4" descr="Graphical user interface, text, application, letter&#10;&#10;Description automatically generated">
            <a:extLst>
              <a:ext uri="{FF2B5EF4-FFF2-40B4-BE49-F238E27FC236}">
                <a16:creationId xmlns:a16="http://schemas.microsoft.com/office/drawing/2014/main" id="{E95A290D-F08D-444A-99F4-7E8F49829DD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3" name="Title 2">
            <a:extLst>
              <a:ext uri="{FF2B5EF4-FFF2-40B4-BE49-F238E27FC236}">
                <a16:creationId xmlns:a16="http://schemas.microsoft.com/office/drawing/2014/main" id="{E01092B8-89D1-4979-96E9-F3B39C5E4264}"/>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624AB51D-96E4-4ED4-9F9E-E02B78B57D0A}"/>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8ED5C716-0DB3-4093-A0A4-E53BF69C76A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3" name="Title 2">
            <a:extLst>
              <a:ext uri="{FF2B5EF4-FFF2-40B4-BE49-F238E27FC236}">
                <a16:creationId xmlns:a16="http://schemas.microsoft.com/office/drawing/2014/main" id="{6BE48A63-D674-4889-8683-04D81212CFE9}"/>
              </a:ext>
            </a:extLst>
          </p:cNvPr>
          <p:cNvSpPr>
            <a:spLocks noGrp="1"/>
          </p:cNvSpPr>
          <p:nvPr>
            <p:ph type="title"/>
          </p:nvPr>
        </p:nvSpPr>
        <p:spPr/>
        <p:txBody>
          <a:bodyPr/>
          <a:lstStyle/>
          <a:p>
            <a:endParaRPr lang="en-US"/>
          </a:p>
        </p:txBody>
      </p:sp>
      <p:pic>
        <p:nvPicPr>
          <p:cNvPr id="5" name="Picture 4" descr="Graphical user interface, text, application, letter, email&#10;&#10;Description automatically generated">
            <a:extLst>
              <a:ext uri="{FF2B5EF4-FFF2-40B4-BE49-F238E27FC236}">
                <a16:creationId xmlns:a16="http://schemas.microsoft.com/office/drawing/2014/main" id="{600590D4-A1AE-4F6B-82ED-60404D3691B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D81A08-CF06-45A7-A80A-3922300E578A}"/>
              </a:ext>
            </a:extLst>
          </p:cNvPr>
          <p:cNvSpPr>
            <a:spLocks noGrp="1"/>
          </p:cNvSpPr>
          <p:nvPr>
            <p:ph type="title"/>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F0758A61-D880-4B43-9E27-C3302E08390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85438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3" name="Title 2">
            <a:extLst>
              <a:ext uri="{FF2B5EF4-FFF2-40B4-BE49-F238E27FC236}">
                <a16:creationId xmlns:a16="http://schemas.microsoft.com/office/drawing/2014/main" id="{0F4F4108-E8F6-4959-8C9D-165EA2C93354}"/>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8D16899-DFBD-4A4B-849B-B13005B2FAE2}"/>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7EA3838E-6F66-4761-9F2E-B335A0D58D2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187A7-84B9-4C26-B5E0-D361A5ADC718}"/>
              </a:ext>
            </a:extLst>
          </p:cNvPr>
          <p:cNvSpPr>
            <a:spLocks noGrp="1"/>
          </p:cNvSpPr>
          <p:nvPr>
            <p:ph type="title"/>
          </p:nvPr>
        </p:nvSpPr>
        <p:spPr/>
        <p:txBody>
          <a:bodyPr/>
          <a:lstStyle/>
          <a:p>
            <a:endParaRPr lang="en-US"/>
          </a:p>
        </p:txBody>
      </p:sp>
      <p:pic>
        <p:nvPicPr>
          <p:cNvPr id="7" name="Picture 6" descr="Graphical user interface, text, application, letter, email&#10;&#10;Description automatically generated">
            <a:extLst>
              <a:ext uri="{FF2B5EF4-FFF2-40B4-BE49-F238E27FC236}">
                <a16:creationId xmlns:a16="http://schemas.microsoft.com/office/drawing/2014/main" id="{4E5C312A-A605-414D-A079-D964BEADEC8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89547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3" name="Title 2">
            <a:extLst>
              <a:ext uri="{FF2B5EF4-FFF2-40B4-BE49-F238E27FC236}">
                <a16:creationId xmlns:a16="http://schemas.microsoft.com/office/drawing/2014/main" id="{0FDB5E3C-4B06-437A-91A9-E6C4D8FD016A}"/>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FD5E464E-6F11-49E6-BC9E-F5D19E53A1CB}"/>
              </a:ext>
            </a:extLst>
          </p:cNvPr>
          <p:cNvSpPr>
            <a:spLocks noGrp="1"/>
          </p:cNvSpPr>
          <p:nvPr>
            <p:ph type="body" idx="1"/>
          </p:nvPr>
        </p:nvSpPr>
        <p:spPr/>
        <p:txBody>
          <a:bodyPr/>
          <a:lstStyle/>
          <a:p>
            <a:endParaRPr lang="en-US"/>
          </a:p>
        </p:txBody>
      </p:sp>
      <p:pic>
        <p:nvPicPr>
          <p:cNvPr id="7" name="Picture 6" descr="A picture containing diagram&#10;&#10;Description automatically generated">
            <a:extLst>
              <a:ext uri="{FF2B5EF4-FFF2-40B4-BE49-F238E27FC236}">
                <a16:creationId xmlns:a16="http://schemas.microsoft.com/office/drawing/2014/main" id="{930B35FC-70D2-4D15-B0F7-92C12A4828C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3" name="Title 2">
            <a:extLst>
              <a:ext uri="{FF2B5EF4-FFF2-40B4-BE49-F238E27FC236}">
                <a16:creationId xmlns:a16="http://schemas.microsoft.com/office/drawing/2014/main" id="{9AEFD9AC-6B06-4D66-A664-4D061416A2A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6F2B67D3-0B34-4BA0-A641-A88BBA57A953}"/>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AFDFE602-D640-4690-854A-53B9FC61B8A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3" name="Title 2">
            <a:extLst>
              <a:ext uri="{FF2B5EF4-FFF2-40B4-BE49-F238E27FC236}">
                <a16:creationId xmlns:a16="http://schemas.microsoft.com/office/drawing/2014/main" id="{1E8B1DAB-7F88-496B-AED0-4EE96172D4B5}"/>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62208F2-3BEB-47D3-B8F3-9A4414078046}"/>
              </a:ext>
            </a:extLst>
          </p:cNvPr>
          <p:cNvSpPr>
            <a:spLocks noGrp="1"/>
          </p:cNvSpPr>
          <p:nvPr>
            <p:ph type="body" idx="1"/>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63C30F3D-1A77-49CE-A5B8-C9CEA1F19E6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3" name="Title 2">
            <a:extLst>
              <a:ext uri="{FF2B5EF4-FFF2-40B4-BE49-F238E27FC236}">
                <a16:creationId xmlns:a16="http://schemas.microsoft.com/office/drawing/2014/main" id="{B6338489-E950-4E3F-AF11-7966512F6511}"/>
              </a:ext>
            </a:extLst>
          </p:cNvPr>
          <p:cNvSpPr>
            <a:spLocks noGrp="1"/>
          </p:cNvSpPr>
          <p:nvPr>
            <p:ph type="title"/>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39015189-525B-4A6A-8D65-CE14DAB29C9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62A78B-1B13-4593-9C6D-F5FCA758C540}"/>
              </a:ext>
            </a:extLst>
          </p:cNvPr>
          <p:cNvSpPr>
            <a:spLocks noGrp="1"/>
          </p:cNvSpPr>
          <p:nvPr>
            <p:ph type="title"/>
          </p:nvPr>
        </p:nvSpPr>
        <p:spPr/>
        <p:txBody>
          <a:bodyPr/>
          <a:lstStyle/>
          <a:p>
            <a:endParaRPr lang="en-US"/>
          </a:p>
        </p:txBody>
      </p:sp>
      <p:pic>
        <p:nvPicPr>
          <p:cNvPr id="9" name="Content Placeholder 8" descr="Text, application, letter, email&#10;&#10;Description automatically generated">
            <a:extLst>
              <a:ext uri="{FF2B5EF4-FFF2-40B4-BE49-F238E27FC236}">
                <a16:creationId xmlns:a16="http://schemas.microsoft.com/office/drawing/2014/main" id="{FE3833BE-487D-47E8-86CE-E1422FDCA56C}"/>
              </a:ext>
            </a:extLst>
          </p:cNvPr>
          <p:cNvPicPr>
            <a:picLocks noGrp="1" noChangeAspect="1"/>
          </p:cNvPicPr>
          <p:nvPr>
            <p:ph idx="1"/>
          </p:nvPr>
        </p:nvPicPr>
        <p:blipFill>
          <a:blip r:embed="rId2"/>
          <a:stretch>
            <a:fillRect/>
          </a:stretch>
        </p:blipFill>
        <p:spPr/>
      </p:pic>
      <p:pic>
        <p:nvPicPr>
          <p:cNvPr id="11" name="Picture 10" descr="Text, application, letter, email&#10;&#10;Description automatically generated">
            <a:extLst>
              <a:ext uri="{FF2B5EF4-FFF2-40B4-BE49-F238E27FC236}">
                <a16:creationId xmlns:a16="http://schemas.microsoft.com/office/drawing/2014/main" id="{34A2E155-1898-45A4-A73B-B79808CAFDC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2270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646A1A0-10FB-41E6-8F58-823D73B89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Text&#10;&#10;Description automatically generated">
            <a:extLst>
              <a:ext uri="{FF2B5EF4-FFF2-40B4-BE49-F238E27FC236}">
                <a16:creationId xmlns:a16="http://schemas.microsoft.com/office/drawing/2014/main" id="{F9A3BDC0-50E3-4BAB-8C64-3B2699D3A327}"/>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99667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3" name="Picture 2">
            <a:extLst>
              <a:ext uri="{FF2B5EF4-FFF2-40B4-BE49-F238E27FC236}">
                <a16:creationId xmlns:a16="http://schemas.microsoft.com/office/drawing/2014/main" id="{612DE7FD-3F24-4917-81A4-CAAC34B8828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9" name="Google Shape;169;p6"/>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 website&#10;&#10;Description automatically generated">
            <a:extLst>
              <a:ext uri="{FF2B5EF4-FFF2-40B4-BE49-F238E27FC236}">
                <a16:creationId xmlns:a16="http://schemas.microsoft.com/office/drawing/2014/main" id="{9D94E493-7D67-4A43-9179-99A26545129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3" name="Title 2">
            <a:extLst>
              <a:ext uri="{FF2B5EF4-FFF2-40B4-BE49-F238E27FC236}">
                <a16:creationId xmlns:a16="http://schemas.microsoft.com/office/drawing/2014/main" id="{5A6E5A8F-2630-4B9C-9D1B-2C4091EF21C7}"/>
              </a:ext>
            </a:extLst>
          </p:cNvPr>
          <p:cNvSpPr>
            <a:spLocks noGrp="1"/>
          </p:cNvSpPr>
          <p:nvPr>
            <p:ph type="title"/>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2231D509-00B3-4BC6-B264-F4F4F46F6C79}"/>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Title 2">
            <a:extLst>
              <a:ext uri="{FF2B5EF4-FFF2-40B4-BE49-F238E27FC236}">
                <a16:creationId xmlns:a16="http://schemas.microsoft.com/office/drawing/2014/main" id="{C00ED423-3B7A-435C-AF22-950E687E3A93}"/>
              </a:ext>
            </a:extLst>
          </p:cNvPr>
          <p:cNvSpPr>
            <a:spLocks noGrp="1"/>
          </p:cNvSpPr>
          <p:nvPr>
            <p:ph type="title"/>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6233FDEC-C266-49BE-8916-675C2FDD640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3" name="Title 2">
            <a:extLst>
              <a:ext uri="{FF2B5EF4-FFF2-40B4-BE49-F238E27FC236}">
                <a16:creationId xmlns:a16="http://schemas.microsoft.com/office/drawing/2014/main" id="{29565DA4-8F74-4BFC-A702-5E725BBB43F2}"/>
              </a:ext>
            </a:extLst>
          </p:cNvPr>
          <p:cNvSpPr>
            <a:spLocks noGrp="1"/>
          </p:cNvSpPr>
          <p:nvPr>
            <p:ph type="title"/>
          </p:nvPr>
        </p:nvSpPr>
        <p:spPr/>
        <p:txBody>
          <a:bodyPr/>
          <a:lstStyle/>
          <a:p>
            <a:endParaRPr lang="en-US"/>
          </a:p>
        </p:txBody>
      </p:sp>
      <p:pic>
        <p:nvPicPr>
          <p:cNvPr id="5" name="Picture 4" descr="Graphical user interface, text, application, letter, email&#10;&#10;Description automatically generated">
            <a:extLst>
              <a:ext uri="{FF2B5EF4-FFF2-40B4-BE49-F238E27FC236}">
                <a16:creationId xmlns:a16="http://schemas.microsoft.com/office/drawing/2014/main" id="{2941E0C2-64E5-49E2-B5E6-FD30EBE0892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1_Opening">
  <a:themeElements>
    <a:clrScheme name="NKF Colors">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KF Plain">
  <a:themeElements>
    <a:clrScheme name="NKF Colors">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KF Plain">
  <a:themeElements>
    <a:clrScheme name="NKF Colors">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NKF Colors">
      <a:dk1>
        <a:srgbClr val="262626"/>
      </a:dk1>
      <a:lt1>
        <a:srgbClr val="FFFFFF"/>
      </a:lt1>
      <a:dk2>
        <a:srgbClr val="595959"/>
      </a:dk2>
      <a:lt2>
        <a:srgbClr val="D8D8D8"/>
      </a:lt2>
      <a:accent1>
        <a:srgbClr val="F15E22"/>
      </a:accent1>
      <a:accent2>
        <a:srgbClr val="FEA636"/>
      </a:accent2>
      <a:accent3>
        <a:srgbClr val="9D57A3"/>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NKF Content">
  <a:themeElements>
    <a:clrScheme name="NKF">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NKF">
      <a:majorFont>
        <a:latin typeface="Graphik Semibold"/>
        <a:ea typeface=""/>
        <a:cs typeface=""/>
      </a:majorFont>
      <a:minorFont>
        <a:latin typeface="Graphik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adFill>
          <a:gsLst>
            <a:gs pos="0">
              <a:schemeClr val="accent1"/>
            </a:gs>
            <a:gs pos="100000">
              <a:schemeClr val="accent2"/>
            </a:gs>
          </a:gsLst>
          <a:lin ang="2700000" scaled="0"/>
        </a:gradFill>
        <a:ln>
          <a:noFill/>
        </a:ln>
      </a:spPr>
      <a:bodyPr lIns="0" tIns="0" rIns="0" bIns="0"/>
      <a:lstStyle>
        <a:defPPr>
          <a:defRPr/>
        </a:defPPr>
      </a:lstStyle>
    </a:spDef>
    <a:lnDef>
      <a:spPr>
        <a:ln w="25400">
          <a:gradFill>
            <a:gsLst>
              <a:gs pos="0">
                <a:schemeClr val="accent1"/>
              </a:gs>
              <a:gs pos="100000">
                <a:schemeClr val="accent2"/>
              </a:gs>
            </a:gsLst>
            <a:lin ang="2700000" scaled="0"/>
          </a:gra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KF-AND_Template (003)  -  Read-Only" id="{F0234480-0A8F-495F-B1F1-39FC223A0ACD}" vid="{E91A404E-6C76-48C9-9B2C-7625ADBA2D0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690</TotalTime>
  <Words>4989</Words>
  <Application>Microsoft Office PowerPoint</Application>
  <PresentationFormat>Widescreen</PresentationFormat>
  <Paragraphs>238</Paragraphs>
  <Slides>52</Slides>
  <Notes>50</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52</vt:i4>
      </vt:variant>
    </vt:vector>
  </HeadingPairs>
  <TitlesOfParts>
    <vt:vector size="63" baseType="lpstr">
      <vt:lpstr>Calibri</vt:lpstr>
      <vt:lpstr>Segoe UI</vt:lpstr>
      <vt:lpstr>Graphik Semibold</vt:lpstr>
      <vt:lpstr>Arial</vt:lpstr>
      <vt:lpstr>Graphik Regular</vt:lpstr>
      <vt:lpstr>1_Opening</vt:lpstr>
      <vt:lpstr>NKF Plain</vt:lpstr>
      <vt:lpstr>NKF Plain</vt:lpstr>
      <vt:lpstr>Custom Design</vt:lpstr>
      <vt:lpstr>Office Theme</vt:lpstr>
      <vt:lpstr>NKF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Antonia Acosta</dc:creator>
  <cp:lastModifiedBy>Antonia Acosta</cp:lastModifiedBy>
  <cp:revision>48</cp:revision>
  <dcterms:created xsi:type="dcterms:W3CDTF">2020-06-01T19:06:17Z</dcterms:created>
  <dcterms:modified xsi:type="dcterms:W3CDTF">2021-04-05T18:41:45Z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0x010100626BAB238F7EA844AE1A67ACE51A6E68</vt:lpwstr>
  </property>
</Properties>
</file>