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0" r:id="rId2"/>
    <p:sldMasterId id="2147483894" r:id="rId3"/>
  </p:sldMasterIdLst>
  <p:notesMasterIdLst>
    <p:notesMasterId r:id="rId19"/>
  </p:notesMasterIdLst>
  <p:sldIdLst>
    <p:sldId id="256" r:id="rId4"/>
    <p:sldId id="275" r:id="rId5"/>
    <p:sldId id="257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83E"/>
    <a:srgbClr val="717171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30" autoAdjust="0"/>
  </p:normalViewPr>
  <p:slideViewPr>
    <p:cSldViewPr>
      <p:cViewPr varScale="1">
        <p:scale>
          <a:sx n="77" d="100"/>
          <a:sy n="77" d="100"/>
        </p:scale>
        <p:origin x="893" y="4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606E-285C-4033-8FB2-7F4FF1199A73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530C8-E91F-482B-AF0E-A886A371B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530C8-E91F-482B-AF0E-A886A371BB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530C8-E91F-482B-AF0E-A886A371BB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530C8-E91F-482B-AF0E-A886A371BB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6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530C8-E91F-482B-AF0E-A886A371BB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8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530C8-E91F-482B-AF0E-A886A371BB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3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530C8-E91F-482B-AF0E-A886A371BB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530C8-E91F-482B-AF0E-A886A371BB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304800" y="2209800"/>
            <a:ext cx="4953000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7239000" y="2209800"/>
            <a:ext cx="1600200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04800" y="2438400"/>
            <a:ext cx="3581400" cy="36576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876800" cy="609600"/>
          </a:xfrm>
          <a:prstGeom prst="rect">
            <a:avLst/>
          </a:prstGeo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192A-29E6-4039-BB76-CD3451D51777}" type="datetime1">
              <a:rPr lang="en-US"/>
              <a:pPr>
                <a:defRPr/>
              </a:pPr>
              <a:t>1/19/2018</a:t>
            </a:fld>
            <a:endParaRPr lang="en-US" dirty="0"/>
          </a:p>
        </p:txBody>
      </p:sp>
      <p:pic>
        <p:nvPicPr>
          <p:cNvPr id="11" name="Picture 10" descr="Academy-of-Nutrition-and-Dietetic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  <p:pic>
        <p:nvPicPr>
          <p:cNvPr id="10" name="Picture 9" descr="IMG_820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1752600"/>
            <a:ext cx="3627120" cy="4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1E539-FE34-41E2-A04E-5E9A29F00556}" type="datetime1">
              <a:rPr lang="en-US" smtClean="0"/>
              <a:pPr>
                <a:defRPr/>
              </a:pPr>
              <a:t>1/19/2018</a:t>
            </a:fld>
            <a:endParaRPr lang="en-US" dirty="0"/>
          </a:p>
        </p:txBody>
      </p:sp>
      <p:pic>
        <p:nvPicPr>
          <p:cNvPr id="4" name="Picture 8" descr="ppt_0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8600" y="2209800"/>
            <a:ext cx="5486400" cy="281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28600" y="1447800"/>
            <a:ext cx="8382000" cy="6858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9683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Academy-of-Nutrition-and-Dietetic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1E539-FE34-41E2-A04E-5E9A29F00556}" type="datetime1">
              <a:rPr lang="en-US" smtClean="0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8600" y="228600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28600" y="304800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171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Academy-of-Nutrition-and-Dietetic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682F-AD5A-48A6-B1B7-B7AC78853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362200"/>
            <a:ext cx="8077200" cy="685800"/>
          </a:xfrm>
        </p:spPr>
        <p:txBody>
          <a:bodyPr/>
          <a:lstStyle>
            <a:lvl1pPr algn="ctr">
              <a:defRPr sz="3600">
                <a:solidFill>
                  <a:srgbClr val="39683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429000"/>
            <a:ext cx="8077200" cy="609600"/>
          </a:xfrm>
        </p:spPr>
        <p:txBody>
          <a:bodyPr/>
          <a:lstStyle>
            <a:lvl1pPr algn="ctr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8A6D-8CA0-46B1-9740-8F8453067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F131-AB71-4C73-B04B-B1C2C8F2B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3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3BA6-A6DA-4399-8CB7-CDC157BFA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C5F9-DB85-4714-B99C-90877E0D8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" y="990600"/>
            <a:ext cx="4953000" cy="533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00" y="1905000"/>
            <a:ext cx="3352800" cy="990600"/>
          </a:xfrm>
        </p:spPr>
        <p:txBody>
          <a:bodyPr/>
          <a:lstStyle>
            <a:lvl1pPr marL="0" indent="0" algn="ctr">
              <a:defRPr sz="2800">
                <a:solidFill>
                  <a:srgbClr val="39683E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86400" y="2895600"/>
            <a:ext cx="3352800" cy="2362200"/>
          </a:xfrm>
        </p:spPr>
        <p:txBody>
          <a:bodyPr/>
          <a:lstStyle>
            <a:lvl1pPr marL="342900" indent="-342900">
              <a:buFont typeface="Tahoma" pitchFamily="34" charset="0"/>
              <a:buChar char="–"/>
              <a:defRPr sz="2000"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2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8E17-A169-4754-BDD3-4FEF2819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33400" y="2286000"/>
            <a:ext cx="3810000" cy="3505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00600" y="2286000"/>
            <a:ext cx="3810000" cy="3505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1600200"/>
            <a:ext cx="3352800" cy="457200"/>
          </a:xfrm>
        </p:spPr>
        <p:txBody>
          <a:bodyPr/>
          <a:lstStyle>
            <a:lvl1pPr algn="ctr">
              <a:defRPr sz="2800"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29200" y="1600200"/>
            <a:ext cx="3352800" cy="457200"/>
          </a:xfrm>
        </p:spPr>
        <p:txBody>
          <a:bodyPr/>
          <a:lstStyle>
            <a:lvl1pPr algn="ctr">
              <a:defRPr sz="2800"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Date Placeholder 2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8758-AFC1-4997-90E9-8C00A653F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400" y="990600"/>
            <a:ext cx="4343400" cy="5410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48200" y="990600"/>
            <a:ext cx="4343400" cy="5410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7997-FB3B-4F7A-B4F0-AA90FDC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534400" y="2209800"/>
            <a:ext cx="304800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304800" y="2209800"/>
            <a:ext cx="5638800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04800" y="2438400"/>
            <a:ext cx="3581400" cy="36576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876800" cy="609600"/>
          </a:xfrm>
          <a:prstGeom prst="rect">
            <a:avLst/>
          </a:prstGeom>
        </p:spPr>
        <p:txBody>
          <a:bodyPr/>
          <a:lstStyle>
            <a:lvl1pPr>
              <a:defRPr sz="36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4733-FB1D-47BF-849F-81DD5FF21D72}" type="datetime1">
              <a:rPr lang="en-US"/>
              <a:pPr>
                <a:defRPr/>
              </a:pPr>
              <a:t>1/19/2018</a:t>
            </a:fld>
            <a:endParaRPr lang="en-US" dirty="0"/>
          </a:p>
        </p:txBody>
      </p:sp>
      <p:pic>
        <p:nvPicPr>
          <p:cNvPr id="10" name="Picture 9" descr="Academy-of-Nutrition-and-Dietetic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  <p:pic>
        <p:nvPicPr>
          <p:cNvPr id="13" name="Picture 12" descr="IMG_6450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2592" y="1066800"/>
            <a:ext cx="3461407" cy="579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4800" y="10668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4800" y="36576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48200" y="10668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48200" y="36576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Date Placeholder 2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2B8C-7E1A-40D7-8EB4-B22FF4A08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682F-AD5A-48A6-B1B7-B7AC78853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1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362200"/>
            <a:ext cx="8077200" cy="685800"/>
          </a:xfrm>
        </p:spPr>
        <p:txBody>
          <a:bodyPr/>
          <a:lstStyle>
            <a:lvl1pPr algn="ctr">
              <a:defRPr sz="3600">
                <a:solidFill>
                  <a:srgbClr val="39683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429000"/>
            <a:ext cx="8077200" cy="609600"/>
          </a:xfrm>
        </p:spPr>
        <p:txBody>
          <a:bodyPr/>
          <a:lstStyle>
            <a:lvl1pPr algn="ctr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8A6D-8CA0-46B1-9740-8F8453067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79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F131-AB71-4C73-B04B-B1C2C8F2B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73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3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3BA6-A6DA-4399-8CB7-CDC157BFA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41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C5F9-DB85-4714-B99C-90877E0D8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34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" y="990600"/>
            <a:ext cx="4953000" cy="533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00" y="1905000"/>
            <a:ext cx="3352800" cy="990600"/>
          </a:xfrm>
        </p:spPr>
        <p:txBody>
          <a:bodyPr/>
          <a:lstStyle>
            <a:lvl1pPr marL="0" indent="0" algn="ctr">
              <a:defRPr sz="2800">
                <a:solidFill>
                  <a:srgbClr val="39683E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86400" y="2895600"/>
            <a:ext cx="3352800" cy="2362200"/>
          </a:xfrm>
        </p:spPr>
        <p:txBody>
          <a:bodyPr/>
          <a:lstStyle>
            <a:lvl1pPr marL="342900" indent="-342900">
              <a:buFont typeface="Tahoma" pitchFamily="34" charset="0"/>
              <a:buChar char="–"/>
              <a:defRPr sz="2000"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2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8E17-A169-4754-BDD3-4FEF2819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33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33400" y="2286000"/>
            <a:ext cx="3810000" cy="3505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00600" y="2286000"/>
            <a:ext cx="3810000" cy="3505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1600200"/>
            <a:ext cx="3352800" cy="457200"/>
          </a:xfrm>
        </p:spPr>
        <p:txBody>
          <a:bodyPr/>
          <a:lstStyle>
            <a:lvl1pPr algn="ctr">
              <a:defRPr sz="2800"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29200" y="1600200"/>
            <a:ext cx="3352800" cy="457200"/>
          </a:xfrm>
        </p:spPr>
        <p:txBody>
          <a:bodyPr/>
          <a:lstStyle>
            <a:lvl1pPr algn="ctr">
              <a:defRPr sz="2800"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Date Placeholder 2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8758-AFC1-4997-90E9-8C00A653F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3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400" y="990600"/>
            <a:ext cx="4343400" cy="5410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48200" y="990600"/>
            <a:ext cx="4343400" cy="5410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7997-FB3B-4F7A-B4F0-AA90FDC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50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4800" y="10668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4800" y="36576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48200" y="10668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48200" y="36576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Date Placeholder 2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2B8C-7E1A-40D7-8EB4-B22FF4A08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4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03213" y="2206625"/>
            <a:ext cx="4802187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303213" y="6473825"/>
            <a:ext cx="8534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6248400" y="2209800"/>
            <a:ext cx="2516188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04800" y="2438400"/>
            <a:ext cx="3581400" cy="36576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876800" cy="609600"/>
          </a:xfrm>
          <a:prstGeom prst="rect">
            <a:avLst/>
          </a:prstGeo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F999-63DC-49C3-AF0A-AAFCBB462B13}" type="datetime1">
              <a:rPr lang="en-US"/>
              <a:pPr>
                <a:defRPr/>
              </a:pPr>
              <a:t>1/19/2018</a:t>
            </a:fld>
            <a:endParaRPr lang="en-US" dirty="0"/>
          </a:p>
        </p:txBody>
      </p:sp>
      <p:pic>
        <p:nvPicPr>
          <p:cNvPr id="10" name="Picture 9" descr="Academy-of-Nutrition-and-Dietetic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  <p:pic>
        <p:nvPicPr>
          <p:cNvPr id="13" name="Picture 12" descr="IMG_8696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2057400"/>
            <a:ext cx="2518144" cy="441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0A7A-AED9-47F3-B14E-B96F64022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6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424" y="1371600"/>
            <a:ext cx="387275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2209800"/>
            <a:ext cx="5410200" cy="1588"/>
          </a:xfrm>
          <a:prstGeom prst="line">
            <a:avLst/>
          </a:prstGeom>
          <a:ln w="38100">
            <a:solidFill>
              <a:srgbClr val="396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077200" y="2209800"/>
            <a:ext cx="762000" cy="1588"/>
          </a:xfrm>
          <a:prstGeom prst="line">
            <a:avLst/>
          </a:prstGeom>
          <a:ln w="38100">
            <a:solidFill>
              <a:srgbClr val="396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04800" y="2438400"/>
            <a:ext cx="3581400" cy="36576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876800" cy="609600"/>
          </a:xfrm>
          <a:prstGeom prst="rect">
            <a:avLst/>
          </a:prstGeo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782B-D347-4684-9AA4-662314F6CDA5}" type="datetime1">
              <a:rPr lang="en-US"/>
              <a:pPr>
                <a:defRPr/>
              </a:pPr>
              <a:t>1/19/2018</a:t>
            </a:fld>
            <a:endParaRPr lang="en-US" dirty="0"/>
          </a:p>
        </p:txBody>
      </p:sp>
      <p:pic>
        <p:nvPicPr>
          <p:cNvPr id="10" name="Picture 9" descr="Academy-of-Nutrition-and-Dietetic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2209800"/>
            <a:ext cx="4876800" cy="1588"/>
          </a:xfrm>
          <a:prstGeom prst="line">
            <a:avLst/>
          </a:prstGeom>
          <a:ln w="38100">
            <a:solidFill>
              <a:srgbClr val="396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391400" y="2209800"/>
            <a:ext cx="1447800" cy="1588"/>
          </a:xfrm>
          <a:prstGeom prst="line">
            <a:avLst/>
          </a:prstGeom>
          <a:ln w="38100">
            <a:solidFill>
              <a:srgbClr val="396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04800" y="2438400"/>
            <a:ext cx="3581400" cy="36576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876800" cy="609600"/>
          </a:xfrm>
          <a:prstGeom prst="rect">
            <a:avLst/>
          </a:prstGeo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4A1C-F947-4CD0-A5EA-C8AF29A9FFBD}" type="datetime1">
              <a:rPr lang="en-US"/>
              <a:pPr>
                <a:defRPr/>
              </a:pPr>
              <a:t>1/19/2018</a:t>
            </a:fld>
            <a:endParaRPr lang="en-US" dirty="0"/>
          </a:p>
        </p:txBody>
      </p:sp>
      <p:pic>
        <p:nvPicPr>
          <p:cNvPr id="10" name="Picture 9" descr="Academy-of-Nutrition-and-Dietetic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  <p:pic>
        <p:nvPicPr>
          <p:cNvPr id="11" name="Picture 10" descr="IMG_8045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2907323" cy="472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192" y="1143001"/>
            <a:ext cx="466480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304800" y="2209800"/>
            <a:ext cx="5638800" cy="0"/>
          </a:xfrm>
          <a:prstGeom prst="line">
            <a:avLst/>
          </a:prstGeom>
          <a:noFill/>
          <a:ln w="38100">
            <a:solidFill>
              <a:srgbClr val="39683E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04800" y="2438400"/>
            <a:ext cx="3581400" cy="36576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876800" cy="609600"/>
          </a:xfrm>
          <a:prstGeom prst="rect">
            <a:avLst/>
          </a:prstGeom>
        </p:spPr>
        <p:txBody>
          <a:bodyPr/>
          <a:lstStyle>
            <a:lvl1pPr>
              <a:defRPr sz="36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4733-FB1D-47BF-849F-81DD5FF21D72}" type="datetime1">
              <a:rPr lang="en-US"/>
              <a:pPr>
                <a:defRPr/>
              </a:pPr>
              <a:t>1/19/2018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24800" y="2209800"/>
            <a:ext cx="990600" cy="1588"/>
          </a:xfrm>
          <a:prstGeom prst="line">
            <a:avLst/>
          </a:prstGeom>
          <a:ln w="38100">
            <a:solidFill>
              <a:srgbClr val="396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cademy-of-Nutrition-and-Dietetic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077200" y="2255515"/>
            <a:ext cx="838200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304800" y="2209800"/>
            <a:ext cx="5638800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04800" y="2438400"/>
            <a:ext cx="3581400" cy="36576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876800" cy="609600"/>
          </a:xfrm>
          <a:prstGeom prst="rect">
            <a:avLst/>
          </a:prstGeom>
        </p:spPr>
        <p:txBody>
          <a:bodyPr/>
          <a:lstStyle>
            <a:lvl1pPr>
              <a:defRPr sz="36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4733-FB1D-47BF-849F-81DD5FF21D72}" type="datetime1">
              <a:rPr lang="en-US"/>
              <a:pPr>
                <a:defRPr/>
              </a:pPr>
              <a:t>1/19/2018</a:t>
            </a:fld>
            <a:endParaRPr lang="en-US" dirty="0"/>
          </a:p>
        </p:txBody>
      </p:sp>
      <p:pic>
        <p:nvPicPr>
          <p:cNvPr id="10" name="Picture 9" descr="Academy-of-Nutrition-and-Dietetic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  <p:pic>
        <p:nvPicPr>
          <p:cNvPr id="19" name="Picture 18" descr="Group of People Smiling iStock_000007773161Medium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150" y="2133600"/>
            <a:ext cx="4142170" cy="3834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5943600" y="2209800"/>
            <a:ext cx="2362200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304800" y="2209800"/>
            <a:ext cx="5638800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04800" y="2438400"/>
            <a:ext cx="3581400" cy="36576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4876800" cy="609600"/>
          </a:xfrm>
          <a:prstGeom prst="rect">
            <a:avLst/>
          </a:prstGeom>
        </p:spPr>
        <p:txBody>
          <a:bodyPr/>
          <a:lstStyle>
            <a:lvl1pPr>
              <a:defRPr sz="36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4733-FB1D-47BF-849F-81DD5FF21D72}" type="datetime1">
              <a:rPr lang="en-US"/>
              <a:pPr>
                <a:defRPr/>
              </a:pPr>
              <a:t>1/19/2018</a:t>
            </a:fld>
            <a:endParaRPr lang="en-US" dirty="0"/>
          </a:p>
        </p:txBody>
      </p:sp>
      <p:pic>
        <p:nvPicPr>
          <p:cNvPr id="10" name="Picture 9" descr="Academy-of-Nutrition-and-Dietetic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  <p:pic>
        <p:nvPicPr>
          <p:cNvPr id="15" name="Picture 14" descr="two labcoat women iStock_000001618419Medium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2667000"/>
            <a:ext cx="4114800" cy="3447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8686800" y="2362200"/>
            <a:ext cx="304800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457200" y="2362200"/>
            <a:ext cx="5638800" cy="0"/>
          </a:xfrm>
          <a:prstGeom prst="line">
            <a:avLst/>
          </a:prstGeom>
          <a:noFill/>
          <a:ln w="38100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57200" y="2590800"/>
            <a:ext cx="3581400" cy="36576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4876800" cy="609600"/>
          </a:xfrm>
          <a:prstGeom prst="rect">
            <a:avLst/>
          </a:prstGeom>
        </p:spPr>
        <p:txBody>
          <a:bodyPr/>
          <a:lstStyle>
            <a:lvl1pPr>
              <a:defRPr sz="36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94733-FB1D-47BF-849F-81DD5FF21D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2" name="Picture 11" descr="Academy-of-Nutrition-and-Dietetic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2286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041E539-FE34-41E2-A04E-5E9A29F00556}" type="datetime1">
              <a:rPr lang="en-US"/>
              <a:pPr>
                <a:defRPr/>
              </a:pPr>
              <a:t>1/19/2018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6" r:id="rId2"/>
    <p:sldLayoutId id="2147483887" r:id="rId3"/>
    <p:sldLayoutId id="2147483884" r:id="rId4"/>
    <p:sldLayoutId id="2147483885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39683E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defRPr sz="3200" kern="1200">
          <a:solidFill>
            <a:srgbClr val="39683E"/>
          </a:solidFill>
          <a:latin typeface="Tahoma" pitchFamily="34" charset="0"/>
          <a:ea typeface="+mn-ea"/>
          <a:cs typeface="Tahoma" pitchFamily="34" charset="0"/>
        </a:defRPr>
      </a:lvl1pPr>
      <a:lvl2pPr marL="801688" indent="-344488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969696"/>
          </a:solidFill>
          <a:latin typeface="Tahoma" pitchFamily="34" charset="0"/>
          <a:ea typeface="+mn-ea"/>
          <a:cs typeface="Tahoma" pitchFamily="34" charset="0"/>
        </a:defRPr>
      </a:lvl2pPr>
      <a:lvl3pPr marL="1258888" indent="-344488" algn="l" rtl="0" eaLnBrk="1" fontAlgn="base" hangingPunct="1">
        <a:spcBef>
          <a:spcPct val="0"/>
        </a:spcBef>
        <a:spcAft>
          <a:spcPct val="0"/>
        </a:spcAft>
        <a:buSzPct val="90000"/>
        <a:buFont typeface="Calibri" pitchFamily="34" charset="0"/>
        <a:buChar char="–"/>
        <a:defRPr sz="2400" kern="1200">
          <a:solidFill>
            <a:srgbClr val="39683E"/>
          </a:solidFill>
          <a:latin typeface="Tahoma" pitchFamily="34" charset="0"/>
          <a:ea typeface="+mn-ea"/>
          <a:cs typeface="Tahoma" pitchFamily="34" charset="0"/>
        </a:defRPr>
      </a:lvl3pPr>
      <a:lvl4pPr marL="1539875" indent="-168275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969696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2286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171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171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E71E2C8-3878-4FCA-9CEC-C9707602C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1430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04800" y="838200"/>
            <a:ext cx="8504238" cy="0"/>
          </a:xfrm>
          <a:prstGeom prst="line">
            <a:avLst/>
          </a:prstGeom>
          <a:noFill/>
          <a:ln w="28575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56" name="Title Placeholder 20"/>
          <p:cNvSpPr>
            <a:spLocks noGrp="1"/>
          </p:cNvSpPr>
          <p:nvPr>
            <p:ph type="title"/>
          </p:nvPr>
        </p:nvSpPr>
        <p:spPr bwMode="auto">
          <a:xfrm>
            <a:off x="228600" y="3508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" name="Picture 8" descr="Academy-of-Nutrition-and-Dietetics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39683E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3200" kern="1200">
          <a:solidFill>
            <a:srgbClr val="39683E"/>
          </a:solidFill>
          <a:latin typeface="Tahoma" pitchFamily="34" charset="0"/>
          <a:ea typeface="+mn-ea"/>
          <a:cs typeface="Tahoma" pitchFamily="34" charset="0"/>
        </a:defRPr>
      </a:lvl1pPr>
      <a:lvl2pPr marL="801688" indent="-344488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717171"/>
          </a:solidFill>
          <a:latin typeface="Tahoma" pitchFamily="34" charset="0"/>
          <a:ea typeface="+mn-ea"/>
          <a:cs typeface="Tahoma" pitchFamily="34" charset="0"/>
        </a:defRPr>
      </a:lvl2pPr>
      <a:lvl3pPr marL="1258888" indent="-344488" algn="l" rtl="0" eaLnBrk="0" fontAlgn="base" hangingPunct="0">
        <a:spcBef>
          <a:spcPct val="0"/>
        </a:spcBef>
        <a:spcAft>
          <a:spcPct val="0"/>
        </a:spcAft>
        <a:buSzPct val="90000"/>
        <a:buFont typeface="Calibri" pitchFamily="34" charset="0"/>
        <a:buChar char="–"/>
        <a:defRPr sz="2400" kern="1200">
          <a:solidFill>
            <a:srgbClr val="39683E"/>
          </a:solidFill>
          <a:latin typeface="Tahoma" pitchFamily="34" charset="0"/>
          <a:ea typeface="+mn-ea"/>
          <a:cs typeface="Tahoma" pitchFamily="34" charset="0"/>
        </a:defRPr>
      </a:lvl3pPr>
      <a:lvl4pPr marL="1539875" indent="-16827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1717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2286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171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171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E71E2C8-3878-4FCA-9CEC-C9707602C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1430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04800" y="838200"/>
            <a:ext cx="8504238" cy="0"/>
          </a:xfrm>
          <a:prstGeom prst="line">
            <a:avLst/>
          </a:prstGeom>
          <a:noFill/>
          <a:ln w="28575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56" name="Title Placeholder 20"/>
          <p:cNvSpPr>
            <a:spLocks noGrp="1"/>
          </p:cNvSpPr>
          <p:nvPr>
            <p:ph type="title"/>
          </p:nvPr>
        </p:nvSpPr>
        <p:spPr bwMode="auto">
          <a:xfrm>
            <a:off x="228600" y="3508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" name="Picture 8" descr="Academy-of-Nutrition-and-Dietetics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5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39683E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3200" kern="1200">
          <a:solidFill>
            <a:srgbClr val="39683E"/>
          </a:solidFill>
          <a:latin typeface="Tahoma" pitchFamily="34" charset="0"/>
          <a:ea typeface="+mn-ea"/>
          <a:cs typeface="Tahoma" pitchFamily="34" charset="0"/>
        </a:defRPr>
      </a:lvl1pPr>
      <a:lvl2pPr marL="801688" indent="-344488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717171"/>
          </a:solidFill>
          <a:latin typeface="Tahoma" pitchFamily="34" charset="0"/>
          <a:ea typeface="+mn-ea"/>
          <a:cs typeface="Tahoma" pitchFamily="34" charset="0"/>
        </a:defRPr>
      </a:lvl2pPr>
      <a:lvl3pPr marL="1258888" indent="-344488" algn="l" rtl="0" eaLnBrk="0" fontAlgn="base" hangingPunct="0">
        <a:spcBef>
          <a:spcPct val="0"/>
        </a:spcBef>
        <a:spcAft>
          <a:spcPct val="0"/>
        </a:spcAft>
        <a:buSzPct val="90000"/>
        <a:buFont typeface="Calibri" pitchFamily="34" charset="0"/>
        <a:buChar char="–"/>
        <a:defRPr sz="2400" kern="1200">
          <a:solidFill>
            <a:srgbClr val="39683E"/>
          </a:solidFill>
          <a:latin typeface="Tahoma" pitchFamily="34" charset="0"/>
          <a:ea typeface="+mn-ea"/>
          <a:cs typeface="Tahoma" pitchFamily="34" charset="0"/>
        </a:defRPr>
      </a:lvl3pPr>
      <a:lvl4pPr marL="1539875" indent="-16827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1717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0.m4a"/><Relationship Id="rId7" Type="http://schemas.openxmlformats.org/officeDocument/2006/relationships/image" Target="../media/image30.PNG"/><Relationship Id="rId2" Type="http://schemas.microsoft.com/office/2007/relationships/media" Target="../media/media10.m4a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2.m4a"/><Relationship Id="rId7" Type="http://schemas.openxmlformats.org/officeDocument/2006/relationships/image" Target="../media/image33.PNG"/><Relationship Id="rId2" Type="http://schemas.microsoft.com/office/2007/relationships/media" Target="../media/media12.m4a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5.JP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4.PNG"/><Relationship Id="rId5" Type="http://schemas.openxmlformats.org/officeDocument/2006/relationships/hyperlink" Target="http://www.andeal.org/" TargetMode="External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4.pn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4.png"/><Relationship Id="rId4" Type="http://schemas.openxmlformats.org/officeDocument/2006/relationships/hyperlink" Target="mailto:eal@eatrigh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8.m4a"/><Relationship Id="rId7" Type="http://schemas.openxmlformats.org/officeDocument/2006/relationships/image" Target="../media/image26.png"/><Relationship Id="rId2" Type="http://schemas.microsoft.com/office/2007/relationships/media" Target="../media/media8.m4a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4.png"/><Relationship Id="rId2" Type="http://schemas.microsoft.com/office/2007/relationships/media" Target="../media/media9.m4a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590800"/>
            <a:ext cx="4495800" cy="3657600"/>
          </a:xfrm>
        </p:spPr>
        <p:txBody>
          <a:bodyPr/>
          <a:lstStyle/>
          <a:p>
            <a:r>
              <a:rPr lang="en-US" sz="6000" dirty="0" smtClean="0"/>
              <a:t>EAL on</a:t>
            </a:r>
          </a:p>
          <a:p>
            <a:r>
              <a:rPr lang="en-US" sz="6000" dirty="0" smtClean="0"/>
              <a:t>the </a:t>
            </a:r>
            <a:r>
              <a:rPr lang="en-US" sz="6000" b="1" i="1" dirty="0" smtClean="0"/>
              <a:t>Go!</a:t>
            </a:r>
            <a:endParaRPr lang="en-US" sz="6000" b="1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4876800" cy="609600"/>
          </a:xfrm>
        </p:spPr>
        <p:txBody>
          <a:bodyPr/>
          <a:lstStyle/>
          <a:p>
            <a:r>
              <a:rPr lang="en-US" sz="5400" b="1" dirty="0" err="1" smtClean="0"/>
              <a:t>NutriGuides</a:t>
            </a:r>
            <a:endParaRPr lang="en-US" sz="5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142538"/>
            <a:ext cx="3883489" cy="5334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97"/>
          <a:stretch/>
        </p:blipFill>
        <p:spPr>
          <a:xfrm>
            <a:off x="6400800" y="2133600"/>
            <a:ext cx="1927263" cy="24384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14"/>
    </mc:Choice>
    <mc:Fallback>
      <p:transition spd="slow" advTm="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330"/>
            <a:ext cx="8229600" cy="563562"/>
          </a:xfrm>
        </p:spPr>
        <p:txBody>
          <a:bodyPr/>
          <a:lstStyle/>
          <a:p>
            <a:r>
              <a:rPr lang="en-US" dirty="0" smtClean="0"/>
              <a:t>Search by NCP Category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901826"/>
            <a:ext cx="3505200" cy="5410200"/>
          </a:xfrm>
        </p:spPr>
        <p:txBody>
          <a:bodyPr/>
          <a:lstStyle/>
          <a:p>
            <a:r>
              <a:rPr lang="en-US" sz="2000" dirty="0"/>
              <a:t>The Nutrition Care Process (NCP) is designed to improve the consistency and quality of individualized care for patients/clients </a:t>
            </a:r>
            <a:r>
              <a:rPr lang="en-US" sz="2000" dirty="0" smtClean="0"/>
              <a:t>and </a:t>
            </a:r>
            <a:r>
              <a:rPr lang="en-US" sz="2000" dirty="0"/>
              <a:t>the predictability of the patient/client outcomes.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Select a category to view recommendations by each NCP step.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48357"/>
          <a:stretch/>
        </p:blipFill>
        <p:spPr>
          <a:xfrm>
            <a:off x="3823138" y="968266"/>
            <a:ext cx="3070848" cy="263866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6031797" y="1682992"/>
            <a:ext cx="2854700" cy="490830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Oval 5"/>
          <p:cNvSpPr/>
          <p:nvPr/>
        </p:nvSpPr>
        <p:spPr>
          <a:xfrm>
            <a:off x="3505200" y="968266"/>
            <a:ext cx="2667000" cy="26386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59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92"/>
    </mc:Choice>
    <mc:Fallback>
      <p:transition spd="slow" advTm="3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by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990600"/>
            <a:ext cx="4419600" cy="5410200"/>
          </a:xfrm>
        </p:spPr>
        <p:txBody>
          <a:bodyPr/>
          <a:lstStyle/>
          <a:p>
            <a:r>
              <a:rPr lang="en-US" sz="2800" dirty="0" smtClean="0"/>
              <a:t>Search recommendations by Topics such as Anthropometrics, Energy, Gluten Free, Minerals, Protein, and more 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5621825" y="1257300"/>
            <a:ext cx="2836375" cy="4876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9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23"/>
    </mc:Choice>
    <mc:Fallback>
      <p:transition spd="slow" advTm="1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D108A6D-8CA0-46B1-9740-8F8453067F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762000" y="1199677"/>
            <a:ext cx="2939422" cy="505397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5181600" y="1073369"/>
            <a:ext cx="3009828" cy="51750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838200" y="1199677"/>
            <a:ext cx="7620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76400" y="1905000"/>
            <a:ext cx="3075633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424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22"/>
    </mc:Choice>
    <mc:Fallback>
      <p:transition spd="slow" advTm="15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NutriGuides</a:t>
            </a:r>
            <a:r>
              <a:rPr lang="en-US" dirty="0" smtClean="0"/>
              <a:t> and the EAL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990600"/>
            <a:ext cx="3048000" cy="5410200"/>
          </a:xfrm>
        </p:spPr>
        <p:txBody>
          <a:bodyPr/>
          <a:lstStyle/>
          <a:p>
            <a:r>
              <a:rPr lang="en-US" sz="2000" dirty="0" smtClean="0"/>
              <a:t>Learn about </a:t>
            </a:r>
            <a:r>
              <a:rPr lang="en-US" sz="2000" dirty="0" err="1" smtClean="0"/>
              <a:t>NutriGuides</a:t>
            </a:r>
            <a:r>
              <a:rPr lang="en-US" sz="2000" dirty="0"/>
              <a:t> </a:t>
            </a:r>
            <a:r>
              <a:rPr lang="en-US" sz="2000" dirty="0" smtClean="0"/>
              <a:t>from the About tab.</a:t>
            </a:r>
          </a:p>
          <a:p>
            <a:endParaRPr lang="en-US" sz="2000" dirty="0"/>
          </a:p>
          <a:p>
            <a:r>
              <a:rPr lang="en-US" sz="2000" dirty="0" smtClean="0"/>
              <a:t>The EAL tab will redirect you  to the EAL (</a:t>
            </a:r>
            <a:r>
              <a:rPr lang="en-US" sz="2000" dirty="0" smtClean="0">
                <a:hlinkClick r:id="rId5"/>
              </a:rPr>
              <a:t>www.andeal.org</a:t>
            </a:r>
            <a:r>
              <a:rPr lang="en-US" sz="2000" dirty="0" smtClean="0"/>
              <a:t>). </a:t>
            </a:r>
          </a:p>
          <a:p>
            <a:endParaRPr lang="en-US" sz="2000" dirty="0"/>
          </a:p>
          <a:p>
            <a:r>
              <a:rPr lang="en-US" sz="2000" dirty="0" smtClean="0"/>
              <a:t>The EAL is </a:t>
            </a:r>
            <a:r>
              <a:rPr lang="en-US" sz="2000" b="1" i="1" dirty="0" smtClean="0">
                <a:solidFill>
                  <a:srgbClr val="FF0000"/>
                </a:solidFill>
              </a:rPr>
              <a:t>free</a:t>
            </a:r>
            <a:r>
              <a:rPr lang="en-US" sz="2000" dirty="0" smtClean="0"/>
              <a:t> for members of the Academy of Nutrition and Dietetics. Non-members can purchase a subscription.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D108A6D-8CA0-46B1-9740-8F8453067F9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3581400" y="980090"/>
            <a:ext cx="3080538" cy="523572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14800"/>
            <a:ext cx="388171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97"/>
    </mc:Choice>
    <mc:Fallback>
      <p:transition spd="slow" advTm="30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EAL Guideline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3400" y="990600"/>
            <a:ext cx="5029200" cy="5410200"/>
          </a:xfrm>
        </p:spPr>
        <p:txBody>
          <a:bodyPr/>
          <a:lstStyle/>
          <a:p>
            <a:r>
              <a:rPr lang="en-US" sz="1800" b="1" dirty="0" err="1"/>
              <a:t>NutriGuides</a:t>
            </a:r>
            <a:r>
              <a:rPr lang="en-US" sz="1800" dirty="0"/>
              <a:t> only provides the recommendation and rating.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Visit </a:t>
            </a:r>
            <a:r>
              <a:rPr lang="en-US" sz="1800" dirty="0"/>
              <a:t>the EAL to view the entire guideline</a:t>
            </a:r>
            <a:r>
              <a:rPr lang="en-US" sz="1800" dirty="0" smtClean="0"/>
              <a:t>. Each EAL Guideline component includes:</a:t>
            </a:r>
          </a:p>
          <a:p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Recommendation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Rating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Classification </a:t>
            </a:r>
            <a:r>
              <a:rPr lang="en-US" sz="1800" dirty="0"/>
              <a:t>of Conditional or Imperative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Risks/Harms </a:t>
            </a:r>
            <a:r>
              <a:rPr lang="en-US" sz="1800" dirty="0"/>
              <a:t>of Implementing this Recommendation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Conditions </a:t>
            </a:r>
            <a:r>
              <a:rPr lang="en-US" sz="1800" dirty="0"/>
              <a:t>of Application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Potential </a:t>
            </a:r>
            <a:r>
              <a:rPr lang="en-US" sz="1800" dirty="0"/>
              <a:t>Costs Associated with Application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Recommendation </a:t>
            </a:r>
            <a:r>
              <a:rPr lang="en-US" sz="1800" dirty="0"/>
              <a:t>Narrative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Recommendation </a:t>
            </a:r>
            <a:r>
              <a:rPr lang="en-US" sz="1800" dirty="0"/>
              <a:t>Strength Rationale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Minority </a:t>
            </a:r>
            <a:r>
              <a:rPr lang="en-US" sz="1800" dirty="0"/>
              <a:t>Opinions (if needed)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Supporting </a:t>
            </a:r>
            <a:r>
              <a:rPr lang="en-US" sz="1800" dirty="0"/>
              <a:t>Evidence 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1600"/>
            <a:ext cx="2857500" cy="3810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2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94"/>
    </mc:Choice>
    <mc:Fallback>
      <p:transition spd="slow" advTm="23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90600" y="1905000"/>
            <a:ext cx="6934200" cy="3124200"/>
          </a:xfrm>
        </p:spPr>
        <p:txBody>
          <a:bodyPr/>
          <a:lstStyle/>
          <a:p>
            <a:r>
              <a:rPr lang="en-US" dirty="0" smtClean="0"/>
              <a:t>Questions and/or comments should be directed to </a:t>
            </a:r>
            <a:r>
              <a:rPr lang="en-US" dirty="0" smtClean="0">
                <a:hlinkClick r:id="rId4"/>
              </a:rPr>
              <a:t>eal@eatright.org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7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6"/>
    </mc:Choice>
    <mc:Fallback>
      <p:transition spd="slow" advTm="5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“Recommendation”?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4114800" cy="5257800"/>
          </a:xfrm>
        </p:spPr>
        <p:txBody>
          <a:bodyPr/>
          <a:lstStyle/>
          <a:p>
            <a:r>
              <a:rPr lang="en-US" sz="2000" dirty="0"/>
              <a:t>R</a:t>
            </a:r>
            <a:r>
              <a:rPr lang="en-US" sz="2000" dirty="0" smtClean="0"/>
              <a:t>ecommendations are:</a:t>
            </a: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essence of </a:t>
            </a:r>
            <a:r>
              <a:rPr lang="en-US" sz="2000" i="1" dirty="0" smtClean="0"/>
              <a:t>evidence-based </a:t>
            </a:r>
            <a:r>
              <a:rPr lang="en-US" sz="2000" i="1" dirty="0"/>
              <a:t>guidelines</a:t>
            </a:r>
            <a:r>
              <a:rPr lang="en-US" sz="2000" dirty="0"/>
              <a:t>. 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series of guiding </a:t>
            </a:r>
            <a:r>
              <a:rPr lang="en-US" sz="2000" dirty="0" smtClean="0"/>
              <a:t>statements  </a:t>
            </a:r>
            <a:r>
              <a:rPr lang="en-US" sz="2000" dirty="0"/>
              <a:t>developed using </a:t>
            </a:r>
            <a:r>
              <a:rPr lang="en-US" sz="2000" dirty="0" smtClean="0"/>
              <a:t>systematic reviews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esigned to assist practitioner and patient decisions about appropriate nutrition care for specific disease states or conditions in typical settings.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79504" y="1634341"/>
            <a:ext cx="3604591" cy="3970318"/>
          </a:xfrm>
          <a:prstGeom prst="rect">
            <a:avLst/>
          </a:prstGeom>
          <a:ln w="76200">
            <a:solidFill>
              <a:srgbClr val="39683E"/>
            </a:solidFill>
          </a:ln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en-US" sz="2800" dirty="0">
                <a:solidFill>
                  <a:srgbClr val="39683E"/>
                </a:solidFill>
                <a:latin typeface="Tahoma"/>
                <a:cs typeface="Tahoma"/>
              </a:rPr>
              <a:t>Evidence Summaries &amp; Conclusion Statements = </a:t>
            </a:r>
            <a:r>
              <a:rPr lang="en-US" altLang="en-US" sz="2800" dirty="0">
                <a:solidFill>
                  <a:srgbClr val="95006C"/>
                </a:solidFill>
                <a:latin typeface="Tahoma"/>
                <a:cs typeface="Tahoma"/>
              </a:rPr>
              <a:t>what the evidence says</a:t>
            </a:r>
          </a:p>
          <a:p>
            <a:pPr marL="342900" lvl="0" indent="-342900"/>
            <a:endParaRPr lang="en-US" altLang="en-US" sz="2800" dirty="0">
              <a:solidFill>
                <a:srgbClr val="FFFF00"/>
              </a:solidFill>
              <a:latin typeface="Tahoma"/>
              <a:cs typeface="Tahoma"/>
            </a:endParaRPr>
          </a:p>
          <a:p>
            <a:pPr marL="342900" lvl="0" indent="-342900"/>
            <a:r>
              <a:rPr lang="en-US" altLang="en-US" sz="2800" dirty="0">
                <a:solidFill>
                  <a:srgbClr val="39683E"/>
                </a:solidFill>
                <a:latin typeface="Tahoma"/>
                <a:cs typeface="Tahoma"/>
              </a:rPr>
              <a:t>Guideline = </a:t>
            </a:r>
            <a:r>
              <a:rPr lang="en-US" altLang="en-US" sz="2800" dirty="0">
                <a:solidFill>
                  <a:srgbClr val="95006C"/>
                </a:solidFill>
                <a:latin typeface="Tahoma"/>
                <a:cs typeface="Tahoma"/>
              </a:rPr>
              <a:t>course of action for the practitioner based on the evidence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2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67"/>
    </mc:Choice>
    <mc:Fallback>
      <p:transition spd="slow" advTm="16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</a:t>
            </a:r>
            <a:r>
              <a:rPr lang="en-US" b="1" i="1" dirty="0" smtClean="0"/>
              <a:t>Go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NutriGuides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1" r="971"/>
          <a:stretch>
            <a:fillRect/>
          </a:stretch>
        </p:blipFill>
        <p:spPr>
          <a:xfrm>
            <a:off x="990600" y="1524000"/>
            <a:ext cx="3750129" cy="40386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410200" y="1371600"/>
            <a:ext cx="3276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mobile application is designed for the busy healthcare professional by providing easy access to all EAL  recommendations right at your fingertips!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NutriGuides</a:t>
            </a:r>
            <a:r>
              <a:rPr lang="en-US" dirty="0" smtClean="0"/>
              <a:t> includes </a:t>
            </a:r>
            <a:r>
              <a:rPr lang="en-US" dirty="0"/>
              <a:t>450 EAL</a:t>
            </a:r>
            <a:r>
              <a:rPr lang="en-US" baseline="30000" dirty="0"/>
              <a:t>©</a:t>
            </a:r>
            <a:r>
              <a:rPr lang="en-US" dirty="0"/>
              <a:t> </a:t>
            </a:r>
            <a:r>
              <a:rPr lang="en-US" b="1" dirty="0"/>
              <a:t>evidence-based nutrition practice recommendations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Purchase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28600" y="990600"/>
            <a:ext cx="4953000" cy="5410200"/>
          </a:xfrm>
        </p:spPr>
        <p:txBody>
          <a:bodyPr/>
          <a:lstStyle/>
          <a:p>
            <a:r>
              <a:rPr lang="en-US" sz="2800" dirty="0" err="1" smtClean="0"/>
              <a:t>NutriGuides</a:t>
            </a:r>
            <a:r>
              <a:rPr lang="en-US" sz="2800" dirty="0" smtClean="0"/>
              <a:t> is available from the Apple iTunes store for the iPhone and iPad; and from </a:t>
            </a:r>
            <a:r>
              <a:rPr lang="en-US" sz="2800" dirty="0" err="1" smtClean="0"/>
              <a:t>GooglePlay</a:t>
            </a:r>
            <a:r>
              <a:rPr lang="en-US" sz="2800" dirty="0" smtClean="0"/>
              <a:t> for Android devices. 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505200"/>
            <a:ext cx="1381125" cy="819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099" y="5029200"/>
            <a:ext cx="2065861" cy="620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21" y="4876800"/>
            <a:ext cx="2257425" cy="949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1732236"/>
            <a:ext cx="3351228" cy="31813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9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61"/>
    </mc:Choice>
    <mc:Fallback>
      <p:transition spd="slow" advTm="13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the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0" t="8889" r="25922" b="8889"/>
          <a:stretch/>
        </p:blipFill>
        <p:spPr>
          <a:xfrm>
            <a:off x="5562600" y="914400"/>
            <a:ext cx="3048000" cy="5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2600"/>
            <a:ext cx="2298859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0807"/>
            <a:ext cx="3810000" cy="4723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80" y="1918976"/>
            <a:ext cx="2851503" cy="37069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52800" y="38100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28059" y="3804745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5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3"/>
    </mc:Choice>
    <mc:Fallback>
      <p:transition spd="slow" advTm="8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3357"/>
            <a:ext cx="8229600" cy="563562"/>
          </a:xfrm>
        </p:spPr>
        <p:txBody>
          <a:bodyPr/>
          <a:lstStyle/>
          <a:p>
            <a:r>
              <a:rPr lang="en-US" dirty="0" err="1" smtClean="0"/>
              <a:t>NutriGuides</a:t>
            </a:r>
            <a:r>
              <a:rPr lang="en-US" dirty="0" smtClean="0"/>
              <a:t> </a:t>
            </a:r>
            <a:r>
              <a:rPr lang="en-US" b="1" dirty="0" smtClean="0"/>
              <a:t>Home Screen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1010" y="1097359"/>
            <a:ext cx="5084379" cy="5029200"/>
          </a:xfrm>
        </p:spPr>
        <p:txBody>
          <a:bodyPr/>
          <a:lstStyle/>
          <a:p>
            <a:pPr marL="0" indent="0"/>
            <a:r>
              <a:rPr lang="en-US" sz="2000" dirty="0" smtClean="0"/>
              <a:t>The Home screen allows you to search the recommendations by: </a:t>
            </a:r>
          </a:p>
          <a:p>
            <a:pPr marL="0" indent="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Disease/Condition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Nutrition Care Process category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opic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Enter a term in the Search engine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0" indent="0"/>
            <a:r>
              <a:rPr lang="en-US" sz="2000" dirty="0" smtClean="0"/>
              <a:t>You can also: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Learn about the EAL’s Recommendation Ratings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Visit the EAL (separate website)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Information on this app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/>
          <a:stretch/>
        </p:blipFill>
        <p:spPr>
          <a:xfrm>
            <a:off x="5867400" y="1219199"/>
            <a:ext cx="2741829" cy="47559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743200" y="2102069"/>
            <a:ext cx="3293679" cy="85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67200" y="2460735"/>
            <a:ext cx="1769679" cy="394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05000" y="2797408"/>
            <a:ext cx="4131879" cy="45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72000" y="1822231"/>
            <a:ext cx="2666314" cy="1301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524000" y="3124200"/>
            <a:ext cx="4512879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76600" y="3810000"/>
            <a:ext cx="2760279" cy="1447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87160" y="3528219"/>
            <a:ext cx="2349719" cy="1401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53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58"/>
    </mc:Choice>
    <mc:Fallback>
      <p:transition spd="slow" advTm="25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Diseases/Conditions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4343400" cy="5410200"/>
          </a:xfrm>
        </p:spPr>
        <p:txBody>
          <a:bodyPr/>
          <a:lstStyle/>
          <a:p>
            <a:r>
              <a:rPr lang="en-US" sz="2800" dirty="0" smtClean="0"/>
              <a:t>The EAL has 21 guidelines. All 450 recommendations from these diseases/health conditions are available on </a:t>
            </a:r>
            <a:r>
              <a:rPr lang="en-US" sz="2800" dirty="0" err="1" smtClean="0"/>
              <a:t>NutriGuides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3222"/>
          <a:stretch/>
        </p:blipFill>
        <p:spPr>
          <a:xfrm>
            <a:off x="5502966" y="1143000"/>
            <a:ext cx="2955234" cy="495562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6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56"/>
    </mc:Choice>
    <mc:Fallback>
      <p:transition spd="slow" advTm="1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by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44600" y="1066800"/>
            <a:ext cx="2667000" cy="5410200"/>
          </a:xfrm>
        </p:spPr>
        <p:txBody>
          <a:bodyPr/>
          <a:lstStyle/>
          <a:p>
            <a:r>
              <a:rPr lang="en-US" sz="1700" dirty="0" smtClean="0"/>
              <a:t>Expand the Overview section to learn more about the Guideline. </a:t>
            </a:r>
            <a:r>
              <a:rPr lang="en-US" sz="1800" dirty="0"/>
              <a:t>The Overview includes information on the development of the guideline including the target audience and objective. </a:t>
            </a:r>
          </a:p>
          <a:p>
            <a:endParaRPr lang="en-US" sz="1400" dirty="0"/>
          </a:p>
          <a:p>
            <a:endParaRPr lang="en-US" sz="1700" dirty="0"/>
          </a:p>
          <a:p>
            <a:endParaRPr lang="en-US" sz="1700" dirty="0" smtClean="0"/>
          </a:p>
          <a:p>
            <a:r>
              <a:rPr lang="en-US" sz="1700" dirty="0"/>
              <a:t>T</a:t>
            </a:r>
            <a:r>
              <a:rPr lang="en-US" sz="1700" dirty="0" smtClean="0"/>
              <a:t>he recommendations are listed in alphabetical order. 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/>
          <a:stretch/>
        </p:blipFill>
        <p:spPr>
          <a:xfrm>
            <a:off x="5853684" y="1066800"/>
            <a:ext cx="2895600" cy="502959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1066800"/>
            <a:ext cx="2755400" cy="470476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971800" y="2057400"/>
            <a:ext cx="3276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8354568" y="2590800"/>
            <a:ext cx="484632" cy="213360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09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21"/>
    </mc:Choice>
    <mc:Fallback>
      <p:transition spd="slow" advTm="32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and Rating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52800" y="1035269"/>
            <a:ext cx="2819399" cy="5410200"/>
          </a:xfrm>
        </p:spPr>
        <p:txBody>
          <a:bodyPr/>
          <a:lstStyle/>
          <a:p>
            <a:r>
              <a:rPr lang="en-US" sz="2000" dirty="0" smtClean="0"/>
              <a:t>Click on a recommendation title to view the detail.  </a:t>
            </a:r>
          </a:p>
          <a:p>
            <a:endParaRPr lang="en-US" sz="2000" dirty="0" smtClean="0"/>
          </a:p>
          <a:p>
            <a:r>
              <a:rPr lang="en-US" sz="2000" dirty="0" smtClean="0"/>
              <a:t>Click </a:t>
            </a:r>
            <a:r>
              <a:rPr lang="en-US" sz="2000" dirty="0"/>
              <a:t>on the rating to view an </a:t>
            </a:r>
            <a:r>
              <a:rPr lang="en-US" sz="2000" dirty="0" smtClean="0"/>
              <a:t>description of the criteria for a rating of </a:t>
            </a:r>
            <a:r>
              <a:rPr lang="en-US" sz="2000" dirty="0"/>
              <a:t>Strong, Fair, Weak,  Consensus,  Insufficient Evidence, Imperative and Conditional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B0682F-AD5A-48A6-B1B7-B7AC7885359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32" y="1056290"/>
            <a:ext cx="2773920" cy="4718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6306206" y="1025856"/>
            <a:ext cx="2611821" cy="453674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81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85"/>
    </mc:Choice>
    <mc:Fallback>
      <p:transition spd="slow" advTm="15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|2.8|2.4|3.6|2.8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heme/theme1.xml><?xml version="1.0" encoding="utf-8"?>
<a:theme xmlns:a="http://schemas.openxmlformats.org/drawingml/2006/main" name="ADA PowerPoint Template (10-2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 ADA General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 ADA General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ADA PowerPoint Template (10-23)</Template>
  <TotalTime>874</TotalTime>
  <Words>463</Words>
  <Application>Microsoft Office PowerPoint</Application>
  <PresentationFormat>On-screen Show (4:3)</PresentationFormat>
  <Paragraphs>96</Paragraphs>
  <Slides>15</Slides>
  <Notes>7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Myriad Pro</vt:lpstr>
      <vt:lpstr>Tahoma</vt:lpstr>
      <vt:lpstr>Wingdings</vt:lpstr>
      <vt:lpstr>ADA PowerPoint Template (10-23)</vt:lpstr>
      <vt:lpstr> ADA General Layouts</vt:lpstr>
      <vt:lpstr>1_ ADA General Layouts</vt:lpstr>
      <vt:lpstr>PowerPoint Presentation</vt:lpstr>
      <vt:lpstr>What is a “Recommendation”?</vt:lpstr>
      <vt:lpstr>On the Go with NutriGuides</vt:lpstr>
      <vt:lpstr>Where to Purchase</vt:lpstr>
      <vt:lpstr>Download the App</vt:lpstr>
      <vt:lpstr>NutriGuides Home Screen</vt:lpstr>
      <vt:lpstr>Diseases/Conditions</vt:lpstr>
      <vt:lpstr>Recommendations by Disease</vt:lpstr>
      <vt:lpstr>Recommendation and Rating</vt:lpstr>
      <vt:lpstr>Search by NCP Category</vt:lpstr>
      <vt:lpstr>Search by Topics</vt:lpstr>
      <vt:lpstr>Use the Search Engine</vt:lpstr>
      <vt:lpstr>About NutriGuides and the EAL</vt:lpstr>
      <vt:lpstr>Components of EAL Guideline</vt:lpstr>
      <vt:lpstr>Thank you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ggofis</dc:creator>
  <cp:lastModifiedBy>Antonia Acosta</cp:lastModifiedBy>
  <cp:revision>85</cp:revision>
  <dcterms:created xsi:type="dcterms:W3CDTF">2011-10-31T17:57:52Z</dcterms:created>
  <dcterms:modified xsi:type="dcterms:W3CDTF">2018-01-19T19:52:19Z</dcterms:modified>
</cp:coreProperties>
</file>